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0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Lst>
  <p:sldSz cx="9144000" cy="5143500" type="screen16x9"/>
  <p:notesSz cx="9296400" cy="7010400"/>
  <p:embeddedFontLst>
    <p:embeddedFont>
      <p:font typeface="Nunito" panose="020B0604020202020204" charset="0"/>
      <p:regular r:id="rId103"/>
      <p:bold r:id="rId104"/>
      <p:italic r:id="rId105"/>
      <p:boldItalic r:id="rId106"/>
    </p:embeddedFont>
    <p:embeddedFont>
      <p:font typeface="Calibri" panose="020F0502020204030204" pitchFamily="34" charset="0"/>
      <p:regular r:id="rId107"/>
      <p:bold r:id="rId108"/>
      <p:italic r:id="rId109"/>
      <p:boldItalic r:id="rId110"/>
    </p:embeddedFont>
    <p:embeddedFont>
      <p:font typeface="Roboto" panose="020B0604020202020204" charset="0"/>
      <p:regular r:id="rId111"/>
      <p:bold r:id="rId112"/>
      <p:italic r:id="rId113"/>
      <p:boldItalic r:id="rId1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10.fntdata"/><Relationship Id="rId16" Type="http://schemas.openxmlformats.org/officeDocument/2006/relationships/slide" Target="slides/slide14.xml"/><Relationship Id="rId107"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110" Type="http://schemas.openxmlformats.org/officeDocument/2006/relationships/font" Target="fonts/font8.fntdata"/><Relationship Id="rId115"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font" Target="fonts/font3.fntdata"/><Relationship Id="rId113" Type="http://schemas.openxmlformats.org/officeDocument/2006/relationships/font" Target="fonts/font11.fntdata"/><Relationship Id="rId11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1.fntdata"/><Relationship Id="rId108" Type="http://schemas.openxmlformats.org/officeDocument/2006/relationships/font" Target="fonts/font6.fntdata"/><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4.fntdata"/><Relationship Id="rId114"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7.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britannica.com/topic/Indian-law"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britannica.com/place/United-State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r>
              <a:rPr lang="en" sz="1200" b="1"/>
              <a:t>Key Concept 2.1</a:t>
            </a:r>
            <a:br>
              <a:rPr lang="en" sz="1000" b="1"/>
            </a:br>
            <a:r>
              <a:rPr lang="en" sz="1200">
                <a:solidFill>
                  <a:srgbClr val="FF0000"/>
                </a:solidFill>
              </a:rPr>
              <a:t>Europeans developed a variety of colonization and migration patterns, influenced by different imperial goals, cultures, and the varied North American environments where they settled, and they competed with each other and American Indians for resources. </a:t>
            </a:r>
            <a:endParaRPr sz="1200">
              <a:solidFill>
                <a:srgbClr val="FF0000"/>
              </a:solidFill>
            </a:endParaRPr>
          </a:p>
          <a:p>
            <a:pPr marL="0" indent="0">
              <a:lnSpc>
                <a:spcPct val="115000"/>
              </a:lnSpc>
              <a:buNone/>
            </a:pPr>
            <a:endParaRPr sz="1200">
              <a:solidFill>
                <a:srgbClr val="FF0000"/>
              </a:solidFill>
            </a:endParaRPr>
          </a:p>
          <a:p>
            <a:pPr marL="0" indent="0">
              <a:lnSpc>
                <a:spcPct val="115000"/>
              </a:lnSpc>
              <a:buNone/>
            </a:pPr>
            <a:r>
              <a:rPr lang="en" sz="900" b="1">
                <a:solidFill>
                  <a:srgbClr val="FF0000"/>
                </a:solidFill>
              </a:rPr>
              <a:t>I. </a:t>
            </a:r>
            <a:r>
              <a:rPr lang="en" sz="900">
                <a:solidFill>
                  <a:srgbClr val="FF0000"/>
                </a:solidFill>
              </a:rPr>
              <a:t>Spanish, French, Dutch, and British colonizers had di erent economic and imperial goals involving land and labor that shaped the social and political development of their colonies as well as their relationships with native populations.</a:t>
            </a:r>
            <a:endParaRPr sz="900">
              <a:solidFill>
                <a:srgbClr val="FF0000"/>
              </a:solidFill>
            </a:endParaRPr>
          </a:p>
          <a:p>
            <a:pPr marL="465887" indent="-291179">
              <a:lnSpc>
                <a:spcPct val="115000"/>
              </a:lnSpc>
              <a:buClr>
                <a:srgbClr val="FF0000"/>
              </a:buClr>
              <a:buSzPts val="900"/>
              <a:buAutoNum type="alphaUcPeriod"/>
            </a:pPr>
            <a:r>
              <a:rPr lang="en" sz="900" b="1">
                <a:solidFill>
                  <a:srgbClr val="FF0000"/>
                </a:solidFill>
              </a:rPr>
              <a:t>Spanish e orts to extract wealth from the land led them to develop institutions based on subjugating native populations, converting them to Christianity, and incorporating them, along with enslaved and free Africans, into the Spanish colonial society.</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French and Dutch colonial e orts involved relatively few Europeans and relied on trade alliances and intermarriage with American Indians to build economic and diplomatic relationships and acquire furs and other products for export to Europe.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English colonization e orts attracted a comparatively large number of male and female British migrants, as well as other European migrants, all of whom sought social mobility, economic prosperity, religious freedom, and improved living conditions. These colonists focused on agriculture and settled on land taken from Native Americans, from whom they lived separately.</a:t>
            </a:r>
            <a:endParaRPr sz="900" b="1">
              <a:solidFill>
                <a:srgbClr val="FF0000"/>
              </a:solidFill>
            </a:endParaRPr>
          </a:p>
          <a:p>
            <a:pPr marL="0" indent="0">
              <a:lnSpc>
                <a:spcPct val="115000"/>
              </a:lnSpc>
              <a:buNone/>
            </a:pPr>
            <a:endParaRPr sz="1200">
              <a:solidFill>
                <a:srgbClr val="FF0000"/>
              </a:solidFill>
            </a:endParaRPr>
          </a:p>
          <a:p>
            <a:pPr marL="0" indent="0">
              <a:lnSpc>
                <a:spcPct val="115000"/>
              </a:lnSpc>
              <a:buNone/>
            </a:pPr>
            <a:r>
              <a:rPr lang="en" sz="900" b="1">
                <a:solidFill>
                  <a:srgbClr val="FF0000"/>
                </a:solidFill>
              </a:rPr>
              <a:t>II. </a:t>
            </a:r>
            <a:r>
              <a:rPr lang="en" sz="900">
                <a:solidFill>
                  <a:srgbClr val="FF0000"/>
                </a:solidFill>
              </a:rPr>
              <a:t>In the 17th century, early British colonies developed along the Atlantic coast, with regional di erences that re ected various environmental, economic, cultural, and demographic factors.</a:t>
            </a:r>
            <a:endParaRPr sz="900">
              <a:solidFill>
                <a:srgbClr val="FF0000"/>
              </a:solidFill>
            </a:endParaRPr>
          </a:p>
          <a:p>
            <a:pPr marL="465887" indent="-291179">
              <a:lnSpc>
                <a:spcPct val="115000"/>
              </a:lnSpc>
              <a:buClr>
                <a:srgbClr val="FF0000"/>
              </a:buClr>
              <a:buSzPts val="900"/>
              <a:buAutoNum type="alphaUcPeriod"/>
            </a:pPr>
            <a:r>
              <a:rPr lang="en" sz="900" b="1">
                <a:solidFill>
                  <a:srgbClr val="FF0000"/>
                </a:solidFill>
              </a:rPr>
              <a:t>The Chesapeake and North Carolina colonies grew prosperous exporting tobacco—a labor-intensive product initially cultivated by white, mostly male indentured servants and later by enslaved Africans.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The New England colonies, initially settled by Puritans, developed around small towns with family farms and achieved a thriving mixed economy of agriculture and commerce.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The middle colonies supported a ourishing export economy based on cereal crops and attracted a broad range of European migrants, leading to societies with greater cultural, ethnic, and religious diversity and tolerance.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The colonies of the southern Atlantic coast and the British West Indies used long growing seasons to develop plantation economies based on exporting staple crops. They depended on the labor of enslaved Africans, who often constituted the majority of the population in these areas and developed their own forms of cultural and religious autonomy.</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Distance and Britain’s initially lax attention led to the colonies creating self- governing institutions that were unusually democratic for the era. The New England colonies based power in participatory town meetings, which in turn elected members to their colonial legislatures; in the southern colonies, elite planters exercised local authority and also dominated the elected assemblies.</a:t>
            </a:r>
            <a:endParaRPr sz="900" b="1">
              <a:solidFill>
                <a:srgbClr val="FF0000"/>
              </a:solidFill>
            </a:endParaRPr>
          </a:p>
          <a:p>
            <a:pPr marL="0" indent="0">
              <a:lnSpc>
                <a:spcPct val="115000"/>
              </a:lnSpc>
              <a:buNone/>
            </a:pPr>
            <a:endParaRPr sz="900" b="1">
              <a:solidFill>
                <a:srgbClr val="FF0000"/>
              </a:solidFill>
            </a:endParaRPr>
          </a:p>
          <a:p>
            <a:pPr marL="0" indent="0">
              <a:lnSpc>
                <a:spcPct val="115000"/>
              </a:lnSpc>
              <a:buNone/>
            </a:pPr>
            <a:r>
              <a:rPr lang="en" sz="900" b="1">
                <a:solidFill>
                  <a:srgbClr val="FF0000"/>
                </a:solidFill>
              </a:rPr>
              <a:t>III. Competition over resources between European rivals and American Indians encouraged industry and trade and led to con ict in the Americas.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An Atlantic economy developed in which goods, as well as enslaved Africans and American Indians, were exchanged between Europe, Africa, and the Americas through extensive trade networks. European colonial economies focused on acquiring, producing, and exporting commodities that were valued in Europe and gaining new sources of labor.</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Continuing trade with Europeans increased the ow of goods in and out of American Indian communities, stimulating cultural and economic changes and spreading epidemic diseases that caused radical demographic shifts.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Interactions between European rivals and American Indian populations fostered both accommodation and con ict. French, Dutch, British, and Spanish colonies allied with and armed American Indian groups, who frequently sought alliances with Europeans against other American Indian groups.</a:t>
            </a:r>
            <a:endParaRPr sz="900" b="1">
              <a:solidFill>
                <a:srgbClr val="FF0000"/>
              </a:solidFill>
            </a:endParaRPr>
          </a:p>
          <a:p>
            <a:pPr marL="465887" indent="-291179">
              <a:lnSpc>
                <a:spcPct val="115000"/>
              </a:lnSpc>
              <a:buSzPts val="900"/>
              <a:buAutoNum type="alphaUcPeriod"/>
            </a:pPr>
            <a:r>
              <a:rPr lang="en" sz="900" b="1">
                <a:solidFill>
                  <a:srgbClr val="FF0000"/>
                </a:solidFill>
              </a:rPr>
              <a:t>The goals and interests of European leaders and colonists at times diverged, leading to a growing mistrust on both sides of the Atlantic. Colonists, especially in British North America, expressed dissatisfaction over issues including territorial settlements, frontier defense, self-rule, and trade.</a:t>
            </a:r>
            <a:endParaRPr sz="900" b="1">
              <a:solidFill>
                <a:srgbClr val="FF0000"/>
              </a:solidFill>
            </a:endParaRPr>
          </a:p>
          <a:p>
            <a:pPr marL="465887" indent="-291179">
              <a:lnSpc>
                <a:spcPct val="115000"/>
              </a:lnSpc>
              <a:buSzPts val="900"/>
              <a:buAutoNum type="alphaUcPeriod"/>
            </a:pPr>
            <a:r>
              <a:rPr lang="en" sz="900" b="1">
                <a:solidFill>
                  <a:srgbClr val="FF0000"/>
                </a:solidFill>
              </a:rPr>
              <a:t>British con icts with American Indians over land, resources, and political boundaries led to military confrontations, such as Metacom’s War (King Philip’s War) in New England.</a:t>
            </a:r>
            <a:endParaRPr sz="900" b="1">
              <a:solidFill>
                <a:srgbClr val="FF0000"/>
              </a:solidFill>
            </a:endParaRPr>
          </a:p>
          <a:p>
            <a:pPr marL="465887" indent="-291179">
              <a:lnSpc>
                <a:spcPct val="115000"/>
              </a:lnSpc>
              <a:buSzPts val="900"/>
              <a:buAutoNum type="alphaUcPeriod"/>
            </a:pPr>
            <a:r>
              <a:rPr lang="en" sz="900" b="1">
                <a:solidFill>
                  <a:srgbClr val="FF0000"/>
                </a:solidFill>
              </a:rPr>
              <a:t>American Indian resistance to Spanish colonizing e orts in North America, particularly after the Pueblo Revolt, led to Spanish accommodation of some aspects of American Indian culture in the Southwest.</a:t>
            </a:r>
            <a:endParaRPr sz="900" b="1">
              <a:solidFill>
                <a:srgbClr val="FF0000"/>
              </a:solidFill>
            </a:endParaRPr>
          </a:p>
          <a:p>
            <a:pPr marL="0" indent="0">
              <a:lnSpc>
                <a:spcPct val="115000"/>
              </a:lnSpc>
              <a:buNone/>
            </a:pPr>
            <a:r>
              <a:rPr lang="en" sz="1200">
                <a:solidFill>
                  <a:srgbClr val="FF0000"/>
                </a:solidFill>
              </a:rPr>
              <a:t>			</a:t>
            </a:r>
            <a:endParaRPr sz="1200">
              <a:solidFill>
                <a:srgbClr val="FF0000"/>
              </a:solidFill>
            </a:endParaRPr>
          </a:p>
          <a:p>
            <a:pPr marL="0" indent="0">
              <a:lnSpc>
                <a:spcPct val="115000"/>
              </a:lnSpc>
              <a:buNone/>
            </a:pPr>
            <a:r>
              <a:rPr lang="en" sz="1200" b="1"/>
              <a:t>Key Concept 2.2</a:t>
            </a:r>
            <a:br>
              <a:rPr lang="en" sz="1200" b="1"/>
            </a:br>
            <a:r>
              <a:rPr lang="en" sz="1200">
                <a:solidFill>
                  <a:srgbClr val="FF0000"/>
                </a:solidFill>
              </a:rPr>
              <a:t>The British colonies participated in political, social, cultural, and economic exchanges with Great Britain that encouraged both stronger bonds with Britain and resistance to Britain’s control. </a:t>
            </a:r>
            <a:endParaRPr sz="1200">
              <a:solidFill>
                <a:srgbClr val="FF0000"/>
              </a:solidFill>
            </a:endParaRPr>
          </a:p>
          <a:p>
            <a:pPr marL="0" indent="0">
              <a:lnSpc>
                <a:spcPct val="115000"/>
              </a:lnSpc>
              <a:buNone/>
            </a:pPr>
            <a:endParaRPr sz="1200">
              <a:solidFill>
                <a:srgbClr val="FF0000"/>
              </a:solidFill>
            </a:endParaRPr>
          </a:p>
          <a:p>
            <a:pPr marL="0" indent="0">
              <a:lnSpc>
                <a:spcPct val="115000"/>
              </a:lnSpc>
              <a:buNone/>
            </a:pPr>
            <a:r>
              <a:rPr lang="en" sz="900" b="1">
                <a:solidFill>
                  <a:srgbClr val="FF0000"/>
                </a:solidFill>
              </a:rPr>
              <a:t>I. </a:t>
            </a:r>
            <a:r>
              <a:rPr lang="en" sz="900">
                <a:solidFill>
                  <a:srgbClr val="FF0000"/>
                </a:solidFill>
              </a:rPr>
              <a:t>Transatlantic commercial, religious, philosophical, and political exchanges led residents of the British colonies to evolve in their political and cultural attitudes as they became increasingly tied to Britain and one another.</a:t>
            </a:r>
            <a:endParaRPr sz="900">
              <a:solidFill>
                <a:srgbClr val="FF0000"/>
              </a:solidFill>
            </a:endParaRPr>
          </a:p>
          <a:p>
            <a:pPr marL="465887" indent="-291179">
              <a:lnSpc>
                <a:spcPct val="115000"/>
              </a:lnSpc>
              <a:buClr>
                <a:srgbClr val="FF0000"/>
              </a:buClr>
              <a:buSzPts val="900"/>
              <a:buAutoNum type="alphaUcPeriod"/>
            </a:pPr>
            <a:r>
              <a:rPr lang="en" sz="900" b="1">
                <a:solidFill>
                  <a:srgbClr val="FF0000"/>
                </a:solidFill>
              </a:rPr>
              <a:t>The presence of di erent European religious and ethnic groups contributed to a signi cant degree of pluralism and intellectual exchange, which were later enhanced by the rst Great Awakening and the spread of European Enlightenment ideas.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The British colonies experienced a gradual Anglicization over time, developing autonomous political communities based on English models with in uence from intercolonial commercial ties, the emergence of a trans-Atlantic print culture, and the spread of Protestant evangelicalism.</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The British government increasingly attempted to incorporate its North American colonies into a coherent, hierarchical, and imperial structure in order to pursue mercantilist economic aims, but con icts with colonists and American Indians led to erratic enforcement of imperial policies.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Colonists’ resistance to imperial control drew on local experiences of self- government, evolving ideas of liberty, the political thought of the Enlightenment, greater religious independence and diversity, and an ideology critical of perceived corruption in the imperial system</a:t>
            </a:r>
            <a:endParaRPr sz="900" b="1">
              <a:solidFill>
                <a:srgbClr val="FF0000"/>
              </a:solidFill>
            </a:endParaRPr>
          </a:p>
          <a:p>
            <a:pPr marL="0" indent="0">
              <a:lnSpc>
                <a:spcPct val="115000"/>
              </a:lnSpc>
              <a:buNone/>
            </a:pPr>
            <a:endParaRPr sz="900" b="1">
              <a:solidFill>
                <a:srgbClr val="FF0000"/>
              </a:solidFill>
            </a:endParaRPr>
          </a:p>
          <a:p>
            <a:pPr marL="465887" indent="-232943">
              <a:lnSpc>
                <a:spcPct val="115000"/>
              </a:lnSpc>
              <a:buNone/>
            </a:pPr>
            <a:r>
              <a:rPr lang="en" sz="900" b="1">
                <a:solidFill>
                  <a:srgbClr val="FF0000"/>
                </a:solidFill>
              </a:rPr>
              <a:t>II. Like other European empires in the Americas that participated in the Atlantic slave trade, the English colonies developed a system of slavery that re ected the speci c economic, demographic, and geographic characteristics of those colonies.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All the British colonies participated to varying degrees in the Atlantic slave trade due to the abundance of land and a growing European demand for colonial goods, as well as a shortage of indentured servants. Small New England farms used relatively few enslaved laborers, all port cities held signi cant minorities of enslaved people, and the emerging plantation systems of the Chesapeake and the southern Atlantic coast had large numbers of enslaved workers, while the great majority of enslaved Africans were sent to the West Indies.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As chattel slavery became the dominant labor system in many southern colonies, new laws created a strict racial system that prohibited interracial relationships and de ned the descendants of African American mothers as black and enslaved in perpetuity.</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Africans developed both overt and covert means to resist the dehumanizing aspects of slavery and maintain their family and gender systems, culture, and religion.</a:t>
            </a:r>
            <a:endParaRPr sz="1200"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SzPts val="1100"/>
              <a:buNone/>
            </a:pPr>
            <a:r>
              <a:rPr lang="en" sz="1200" b="1"/>
              <a:t>Key Concept 3.1</a:t>
            </a:r>
            <a:br>
              <a:rPr lang="en" sz="1200" b="1"/>
            </a:br>
            <a:r>
              <a:rPr lang="en" sz="1200">
                <a:solidFill>
                  <a:srgbClr val="FF0000"/>
                </a:solidFill>
              </a:rPr>
              <a:t>British attempts to assert tighter control over its North American colonies and the colonial resolve to pursue self-government led to a colonial independence movement and the Revolutionary War. 	</a:t>
            </a:r>
            <a:endParaRPr sz="1200">
              <a:solidFill>
                <a:srgbClr val="FF0000"/>
              </a:solidFill>
            </a:endParaRPr>
          </a:p>
          <a:p>
            <a:pPr marL="0" indent="0">
              <a:lnSpc>
                <a:spcPct val="115000"/>
              </a:lnSpc>
              <a:buSzPts val="1100"/>
              <a:buNone/>
            </a:pPr>
            <a:r>
              <a:rPr lang="en" sz="1000"/>
              <a:t>	</a:t>
            </a:r>
            <a:r>
              <a:rPr lang="en" sz="1200">
                <a:solidFill>
                  <a:srgbClr val="FF0000"/>
                </a:solidFill>
              </a:rPr>
              <a:t>				</a:t>
            </a:r>
            <a:endParaRPr sz="1200">
              <a:solidFill>
                <a:srgbClr val="FF0000"/>
              </a:solidFill>
            </a:endParaRPr>
          </a:p>
          <a:p>
            <a:pPr marL="465887" indent="-291179">
              <a:lnSpc>
                <a:spcPct val="115000"/>
              </a:lnSpc>
              <a:buSzPts val="900"/>
              <a:buAutoNum type="romanUcPeriod"/>
            </a:pPr>
            <a:r>
              <a:rPr lang="en" sz="900"/>
              <a:t>The competition among the British, French, and American Indians for economic and political advantage in North America culminated in the Seven Years’ War (the French and Indian War), in which Britain defeated France and allied American Indians.</a:t>
            </a:r>
            <a:endParaRPr sz="900"/>
          </a:p>
          <a:p>
            <a:pPr marL="698830" indent="-291179">
              <a:lnSpc>
                <a:spcPct val="115000"/>
              </a:lnSpc>
              <a:buSzPts val="900"/>
              <a:buAutoNum type="alphaUcPeriod"/>
            </a:pPr>
            <a:r>
              <a:rPr lang="en" sz="900"/>
              <a:t>Colonial rivalry intensi ed between Britain and France in the mid-18th century, as the growing population of the British colonies expanded into the interior of North America, threatening French–Indian trade networks and American Indian autonomy.</a:t>
            </a:r>
            <a:endParaRPr sz="900"/>
          </a:p>
          <a:p>
            <a:pPr marL="698830" indent="-291179">
              <a:lnSpc>
                <a:spcPct val="115000"/>
              </a:lnSpc>
              <a:buSzPts val="900"/>
              <a:buAutoNum type="alphaUcPeriod"/>
            </a:pPr>
            <a:r>
              <a:rPr lang="en" sz="900"/>
              <a:t>Britain achieved a major expansion of its territorial holdings by defeating the French, but at tremendous expense, setting the stage for imperial e orts to raise revenue and consolidate control over the colonies.</a:t>
            </a:r>
            <a:endParaRPr sz="900"/>
          </a:p>
          <a:p>
            <a:pPr marL="698830" indent="-291179">
              <a:lnSpc>
                <a:spcPct val="115000"/>
              </a:lnSpc>
              <a:buSzPts val="900"/>
              <a:buAutoNum type="alphaUcPeriod"/>
            </a:pPr>
            <a:r>
              <a:rPr lang="en" sz="900"/>
              <a:t>After the British victory, imperial o cials’ attempts to prevent colonists from moving westward generated colonial opposition, while native groups sought to both continue trading with Europeans and resist the encroachments of colonists on tribal lands. </a:t>
            </a:r>
            <a:endParaRPr sz="900"/>
          </a:p>
          <a:p>
            <a:pPr marL="0" indent="0">
              <a:lnSpc>
                <a:spcPct val="115000"/>
              </a:lnSpc>
              <a:buSzPts val="1100"/>
              <a:buNone/>
            </a:pPr>
            <a:endParaRPr sz="900"/>
          </a:p>
          <a:p>
            <a:pPr marL="465887" indent="-291179">
              <a:lnSpc>
                <a:spcPct val="115000"/>
              </a:lnSpc>
              <a:buSzPts val="900"/>
              <a:buAutoNum type="romanUcPeriod"/>
            </a:pPr>
            <a:r>
              <a:rPr lang="en" sz="900"/>
              <a:t>The desire of many colonists to assert ideals of self-government in the face of renewed British imperial e orts led to a colonial independence movement and war with Britain. </a:t>
            </a:r>
            <a:endParaRPr sz="900"/>
          </a:p>
          <a:p>
            <a:pPr marL="698830" indent="-291179">
              <a:lnSpc>
                <a:spcPct val="115000"/>
              </a:lnSpc>
              <a:buSzPts val="900"/>
              <a:buAutoNum type="alphaUcPeriod"/>
            </a:pPr>
            <a:r>
              <a:rPr lang="en" sz="900"/>
              <a:t>The imperial struggles of the mid-18th century, as well as new British e orts to collect taxes without direct colonial representation or consent and to assert imperial authority in the colonies, began to unite the colonists against perceived and real constraints on their economic activities and political rights.</a:t>
            </a:r>
            <a:endParaRPr sz="900"/>
          </a:p>
          <a:p>
            <a:pPr marL="698830" indent="-291179">
              <a:lnSpc>
                <a:spcPct val="115000"/>
              </a:lnSpc>
              <a:buSzPts val="900"/>
              <a:buAutoNum type="alphaUcPeriod"/>
            </a:pPr>
            <a:r>
              <a:rPr lang="en" sz="900"/>
              <a:t>Colonial leaders based their calls for resistance to Britain on arguments about the rights of British subjects, the rights of the individual, local traditions of self-rule, and the ideas of the Enlightenment.</a:t>
            </a:r>
            <a:endParaRPr sz="900"/>
          </a:p>
          <a:p>
            <a:pPr marL="698830" indent="-291179">
              <a:lnSpc>
                <a:spcPct val="115000"/>
              </a:lnSpc>
              <a:buSzPts val="900"/>
              <a:buAutoNum type="alphaUcPeriod"/>
            </a:pPr>
            <a:r>
              <a:rPr lang="en" sz="900"/>
              <a:t>The effort for American independence was energized by colonial leaders such as Benjamin Franklin, as well as by popular movements that included the political activism of laborers, artisans, and women.</a:t>
            </a:r>
            <a:endParaRPr sz="900"/>
          </a:p>
          <a:p>
            <a:pPr marL="698830" indent="-291179">
              <a:lnSpc>
                <a:spcPct val="115000"/>
              </a:lnSpc>
              <a:buSzPts val="900"/>
              <a:buAutoNum type="alphaUcPeriod"/>
            </a:pPr>
            <a:r>
              <a:rPr lang="en" sz="900"/>
              <a:t>In the face of economic shortages and the British military occupation of some regions, men and women mobilized in large numbers to provide financial and material support to the Patriot movement.</a:t>
            </a:r>
            <a:endParaRPr sz="900"/>
          </a:p>
          <a:p>
            <a:pPr marL="698830" indent="-291179">
              <a:lnSpc>
                <a:spcPct val="115000"/>
              </a:lnSpc>
              <a:buSzPts val="900"/>
              <a:buAutoNum type="alphaUcPeriod"/>
            </a:pPr>
            <a:r>
              <a:rPr lang="en" sz="900"/>
              <a:t>Despite considerable loyalist opposition, as well as Great Britain’s apparently overwhelming military and nancial advantages, the Patriot cause succeeded because of the actions of colonial militias and the Continental Army, George Washington’s military leadership, the colonists’ ideological commitment and resilience, and assistance sent by European allies. </a:t>
            </a:r>
            <a:endParaRPr sz="900"/>
          </a:p>
          <a:p>
            <a:pPr marL="0" indent="0">
              <a:lnSpc>
                <a:spcPct val="115000"/>
              </a:lnSpc>
              <a:buSzPts val="1100"/>
              <a:buNone/>
            </a:pPr>
            <a:endParaRPr sz="900"/>
          </a:p>
          <a:p>
            <a:pPr marL="0" indent="0">
              <a:lnSpc>
                <a:spcPct val="115000"/>
              </a:lnSpc>
              <a:buSzPts val="1100"/>
              <a:buNone/>
            </a:pPr>
            <a:r>
              <a:rPr lang="en" sz="1200" b="1"/>
              <a:t>Key Concept 3.2</a:t>
            </a:r>
            <a:br>
              <a:rPr lang="en" sz="1200" b="1"/>
            </a:br>
            <a:r>
              <a:rPr lang="en" sz="1200">
                <a:solidFill>
                  <a:srgbClr val="FF0000"/>
                </a:solidFill>
              </a:rPr>
              <a:t>The American Revolution’s democratic and republican ideals inspired new experiments with different forms of government. </a:t>
            </a:r>
            <a:endParaRPr sz="1200">
              <a:solidFill>
                <a:srgbClr val="FF0000"/>
              </a:solidFill>
            </a:endParaRPr>
          </a:p>
          <a:p>
            <a:pPr marL="0" indent="0">
              <a:lnSpc>
                <a:spcPct val="115000"/>
              </a:lnSpc>
              <a:buSzPts val="1100"/>
              <a:buNone/>
            </a:pPr>
            <a:endParaRPr sz="1200">
              <a:solidFill>
                <a:srgbClr val="FF0000"/>
              </a:solidFill>
            </a:endParaRPr>
          </a:p>
          <a:p>
            <a:pPr marL="465887" indent="-297650">
              <a:lnSpc>
                <a:spcPct val="115000"/>
              </a:lnSpc>
              <a:buSzPts val="1000"/>
              <a:buAutoNum type="romanUcPeriod"/>
            </a:pPr>
            <a:r>
              <a:rPr lang="en" sz="900"/>
              <a:t>The ideals that inspired the revolutionary cause re ected new beliefs about politics, religion, and society that had been developing over the course of the 18th century. </a:t>
            </a:r>
            <a:endParaRPr sz="900"/>
          </a:p>
          <a:p>
            <a:pPr marL="698830" indent="-232943">
              <a:lnSpc>
                <a:spcPct val="115000"/>
              </a:lnSpc>
              <a:buSzPts val="1100"/>
              <a:buNone/>
            </a:pPr>
            <a:r>
              <a:rPr lang="en" sz="900"/>
              <a:t>A.	Enlightenment ideas and philosophy inspired many American political thinkers to emphasize individual talent over hereditary privilege, while religion strengthened Americans’ view of themselves as a people blessed with liberty,</a:t>
            </a:r>
            <a:endParaRPr sz="900"/>
          </a:p>
          <a:p>
            <a:pPr marL="698830" indent="-232943">
              <a:lnSpc>
                <a:spcPct val="115000"/>
              </a:lnSpc>
              <a:buSzPts val="1100"/>
              <a:buNone/>
            </a:pPr>
            <a:r>
              <a:rPr lang="en" sz="900"/>
              <a:t>B.	The colonists’ belief in the superiority of republican forms of government based on the natural rights of the people found expression in Thomas Paine’s Common Sense and the Declaration of Independence. The ideas in these documents resonated throughout American history, shaping Americans’ understanding of the ideals on which the nation was based.</a:t>
            </a:r>
            <a:endParaRPr sz="900"/>
          </a:p>
          <a:p>
            <a:pPr marL="698830" indent="-232943">
              <a:lnSpc>
                <a:spcPct val="115000"/>
              </a:lnSpc>
              <a:buSzPts val="1100"/>
              <a:buNone/>
            </a:pPr>
            <a:r>
              <a:rPr lang="en" sz="900"/>
              <a:t>C.	During and after the American Revolution, an increased awareness of inequalities in society motivated some individuals and groups to call for the abolition of slavery and greater political democracy in the new state and national governments. </a:t>
            </a:r>
            <a:endParaRPr sz="900"/>
          </a:p>
          <a:p>
            <a:pPr marL="698830" indent="-232943">
              <a:lnSpc>
                <a:spcPct val="115000"/>
              </a:lnSpc>
              <a:buSzPts val="1100"/>
              <a:buNone/>
            </a:pPr>
            <a:r>
              <a:rPr lang="en" sz="900"/>
              <a:t>D.	In response to women’s participation in the American Revolution, Enlightenment ideas, and women’s appeals for expanded roles, an ideal of “republican motherhood” gained popularity. It called on women to teach republican values within the family and granted women a new importance in American political culture.</a:t>
            </a:r>
            <a:endParaRPr sz="900"/>
          </a:p>
          <a:p>
            <a:pPr marL="698830" indent="-232943">
              <a:lnSpc>
                <a:spcPct val="115000"/>
              </a:lnSpc>
              <a:buSzPts val="1100"/>
              <a:buNone/>
            </a:pPr>
            <a:r>
              <a:rPr lang="en" sz="900"/>
              <a:t>E.	The American Revolution and the ideals set forth in the Declaration of Independence reverberated in France, Haiti, and Latin America, inspiring future independence movements. </a:t>
            </a:r>
            <a:endParaRPr sz="900"/>
          </a:p>
          <a:p>
            <a:pPr marL="698830" indent="-232943">
              <a:lnSpc>
                <a:spcPct val="115000"/>
              </a:lnSpc>
              <a:buSzPts val="1100"/>
              <a:buNone/>
            </a:pPr>
            <a:endParaRPr sz="900"/>
          </a:p>
          <a:p>
            <a:pPr marL="465887" indent="-297650">
              <a:lnSpc>
                <a:spcPct val="115000"/>
              </a:lnSpc>
              <a:buSzPts val="1000"/>
              <a:buAutoNum type="romanUcPeriod"/>
            </a:pPr>
            <a:r>
              <a:rPr lang="en" sz="900"/>
              <a:t>After declaring independence, American political leaders created new constitutions and declarations of rights that articulated the role of the state and federal governments while protecting individual liberties and limiting both centralized power and excessive popular influence. </a:t>
            </a:r>
            <a:endParaRPr sz="900"/>
          </a:p>
          <a:p>
            <a:pPr marL="698830" indent="-291179">
              <a:lnSpc>
                <a:spcPct val="115000"/>
              </a:lnSpc>
              <a:buSzPts val="900"/>
              <a:buAutoNum type="alphaUcPeriod"/>
            </a:pPr>
            <a:r>
              <a:rPr lang="en" sz="900"/>
              <a:t>Many new state constitutions placed power in the hands of the legislative branch and maintained property quali cations for voting and citizenship.</a:t>
            </a:r>
            <a:endParaRPr sz="900"/>
          </a:p>
          <a:p>
            <a:pPr marL="698830" indent="-291179">
              <a:lnSpc>
                <a:spcPct val="115000"/>
              </a:lnSpc>
              <a:buSzPts val="900"/>
              <a:buAutoNum type="alphaUcPeriod"/>
            </a:pPr>
            <a:r>
              <a:rPr lang="en" sz="900"/>
              <a:t>The Articles of Confederation uni ed the newly independent states, creating a central government with limited power. After the Revolution, di culties over international trade, nances, interstate commerce, foreign relations, and internal unrest led to calls for a stronger central government.</a:t>
            </a:r>
            <a:endParaRPr sz="900"/>
          </a:p>
          <a:p>
            <a:pPr marL="698830" indent="-291179">
              <a:lnSpc>
                <a:spcPct val="115000"/>
              </a:lnSpc>
              <a:buSzPts val="900"/>
              <a:buAutoNum type="alphaUcPeriod"/>
            </a:pPr>
            <a:r>
              <a:rPr lang="en" sz="900"/>
              <a:t>Delegates from the states participated in a Constitutional Convention and through negotiation, collaboration, and compromise proposed a constitution that created a limited but dynamic central government embodying federalism and providing for a separation of powers between its three branches.</a:t>
            </a:r>
            <a:endParaRPr sz="900"/>
          </a:p>
          <a:p>
            <a:pPr marL="698830" indent="-291179">
              <a:lnSpc>
                <a:spcPct val="115000"/>
              </a:lnSpc>
              <a:buSzPts val="900"/>
              <a:buAutoNum type="alphaUcPeriod"/>
            </a:pPr>
            <a:r>
              <a:rPr lang="en" sz="900"/>
              <a:t>The Constitutional Convention compromise over the representation of slave states in Congress and the role of the federal government in regulating both slavery and the slave trade, allowing the prohibition of the international slave trade after 1808. 					</a:t>
            </a:r>
            <a:endParaRPr sz="900"/>
          </a:p>
          <a:p>
            <a:pPr marL="698830" indent="-291179">
              <a:lnSpc>
                <a:spcPct val="115000"/>
              </a:lnSpc>
              <a:buSzPts val="900"/>
              <a:buAutoNum type="alphaUcPeriod"/>
            </a:pPr>
            <a:r>
              <a:rPr lang="en" sz="900"/>
              <a:t>In the debate over ratifying the Constitution, Anti-Federalists opposing rati cation battled with Federalists, whose principles were articulated in the Federalist Papers (primarily written by Alexander Hamilton and James Madison). Federalists ensured the rati cation of the Constitution by promising the addition of a Bill of Rights that enumerated individual rights and explicitly restricted the powers of the federal government. </a:t>
            </a:r>
            <a:endParaRPr sz="900"/>
          </a:p>
          <a:p>
            <a:pPr marL="698830" indent="-232943">
              <a:lnSpc>
                <a:spcPct val="115000"/>
              </a:lnSpc>
              <a:buSzPts val="1100"/>
              <a:buNone/>
            </a:pPr>
            <a:r>
              <a:rPr lang="en" sz="900"/>
              <a:t>						</a:t>
            </a:r>
            <a:endParaRPr sz="900"/>
          </a:p>
          <a:p>
            <a:pPr marL="465887" indent="-297650">
              <a:lnSpc>
                <a:spcPct val="115000"/>
              </a:lnSpc>
              <a:buSzPts val="1000"/>
              <a:buAutoNum type="romanUcPeriod"/>
            </a:pPr>
            <a:r>
              <a:rPr lang="en" sz="900"/>
              <a:t>New forms of national culture and political institutions developed in the United States alongside continued regional variations and differences over economic, political, social, and foreign policy issues. </a:t>
            </a:r>
            <a:endParaRPr sz="900"/>
          </a:p>
          <a:p>
            <a:pPr marL="698830" indent="-291179">
              <a:lnSpc>
                <a:spcPct val="115000"/>
              </a:lnSpc>
              <a:buSzPts val="900"/>
              <a:buAutoNum type="alphaUcPeriod"/>
            </a:pPr>
            <a:r>
              <a:rPr lang="en" sz="900"/>
              <a:t>During the presidential administrations of George Washington and John Adams, political leaders created institutions and precedents that put the principles of the Constitution into practice.</a:t>
            </a:r>
            <a:endParaRPr sz="900"/>
          </a:p>
          <a:p>
            <a:pPr marL="698830" indent="-291179">
              <a:lnSpc>
                <a:spcPct val="115000"/>
              </a:lnSpc>
              <a:buSzPts val="900"/>
              <a:buAutoNum type="alphaUcPeriod"/>
            </a:pPr>
            <a:r>
              <a:rPr lang="en" sz="900"/>
              <a:t>Political leaders in the 1790s took a variety of positions on issues such as the relationship between the national government and the states, economic policy, foreign policy, and the balance between liberty and order. This led to the formation of political parties—most signi cantly the Federalists, led by Alexander Hamilton, and the Democratic-Republican Party, led by Thomas Je erson and James Madison.</a:t>
            </a:r>
            <a:endParaRPr sz="900"/>
          </a:p>
          <a:p>
            <a:pPr marL="698830" indent="-291179">
              <a:lnSpc>
                <a:spcPct val="115000"/>
              </a:lnSpc>
              <a:buSzPts val="900"/>
              <a:buAutoNum type="alphaUcPeriod"/>
            </a:pPr>
            <a:r>
              <a:rPr lang="en" sz="900"/>
              <a:t>The expansion of slavery in the deep South and adjacent western lands and rising antislavery sentiment began to create distinctive regional attitudes toward the institution.</a:t>
            </a:r>
            <a:endParaRPr sz="900"/>
          </a:p>
          <a:p>
            <a:pPr marL="698830" indent="-291179">
              <a:lnSpc>
                <a:spcPct val="115000"/>
              </a:lnSpc>
              <a:buSzPts val="900"/>
              <a:buAutoNum type="alphaUcPeriod"/>
            </a:pPr>
            <a:r>
              <a:rPr lang="en" sz="900"/>
              <a:t>Ideas about national identity increasingly found expression in works of art, literature, and architecture. </a:t>
            </a:r>
            <a:endParaRPr sz="900"/>
          </a:p>
          <a:p>
            <a:pPr marL="0" indent="0">
              <a:lnSpc>
                <a:spcPct val="115000"/>
              </a:lnSpc>
              <a:buSzPts val="1100"/>
              <a:buNone/>
            </a:pPr>
            <a:endParaRPr sz="1200">
              <a:solidFill>
                <a:srgbClr val="FF0000"/>
              </a:solidFill>
            </a:endParaRPr>
          </a:p>
          <a:p>
            <a:pPr marL="0" indent="0">
              <a:lnSpc>
                <a:spcPct val="115000"/>
              </a:lnSpc>
              <a:buNone/>
            </a:pPr>
            <a:endParaRPr sz="1200"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r>
              <a:rPr lang="en" sz="1200" b="1"/>
              <a:t>Key Concept 3.3</a:t>
            </a:r>
            <a:br>
              <a:rPr lang="en" sz="1200" b="1"/>
            </a:br>
            <a:r>
              <a:rPr lang="en" sz="1200">
                <a:solidFill>
                  <a:srgbClr val="FF0000"/>
                </a:solidFill>
              </a:rPr>
              <a:t>Migration within North America and competition over resources, boundaries, and trade intensi ed con icts among peoples and nations. </a:t>
            </a:r>
            <a:endParaRPr sz="1200">
              <a:solidFill>
                <a:srgbClr val="FF0000"/>
              </a:solidFill>
            </a:endParaRPr>
          </a:p>
          <a:p>
            <a:pPr marL="0" indent="0">
              <a:lnSpc>
                <a:spcPct val="115000"/>
              </a:lnSpc>
              <a:buNone/>
            </a:pPr>
            <a:endParaRPr sz="1200">
              <a:solidFill>
                <a:srgbClr val="FF0000"/>
              </a:solidFill>
            </a:endParaRPr>
          </a:p>
          <a:p>
            <a:pPr marL="465887" indent="-297650">
              <a:lnSpc>
                <a:spcPct val="115000"/>
              </a:lnSpc>
              <a:buSzPts val="1000"/>
              <a:buAutoNum type="romanUcPeriod"/>
            </a:pPr>
            <a:r>
              <a:rPr lang="en" sz="900"/>
              <a:t>In the decades after American independence, interactions among different groups resulted in competition for resources, shifting alliances, and cultural blending. </a:t>
            </a:r>
            <a:endParaRPr sz="900"/>
          </a:p>
          <a:p>
            <a:pPr marL="698830" indent="-291179">
              <a:lnSpc>
                <a:spcPct val="115000"/>
              </a:lnSpc>
              <a:buSzPts val="900"/>
              <a:buAutoNum type="alphaUcPeriod"/>
            </a:pPr>
            <a:r>
              <a:rPr lang="en" sz="900"/>
              <a:t>Various American Indian groups repeatedly evaluated and adjusted their alliances with Europeans, other tribes, and the U.S., seeking to limit migration of white settlers and maintain control of tribal lands and natural resources. British alliances with American Indians contributed to tensions between the U.S. and Britain.</a:t>
            </a:r>
            <a:endParaRPr sz="900"/>
          </a:p>
          <a:p>
            <a:pPr marL="698830" indent="-291179">
              <a:lnSpc>
                <a:spcPct val="115000"/>
              </a:lnSpc>
              <a:buSzPts val="900"/>
              <a:buAutoNum type="alphaUcPeriod"/>
            </a:pPr>
            <a:r>
              <a:rPr lang="en" sz="900"/>
              <a:t>As increasing numbers of migrants from North America and other parts of the world continued to move westward, frontier cultures that had emerged in the colonial period continued to grow, fueling social, political, and ethnic tensions.</a:t>
            </a:r>
            <a:endParaRPr sz="900"/>
          </a:p>
          <a:p>
            <a:pPr marL="698830" indent="-291179">
              <a:lnSpc>
                <a:spcPct val="115000"/>
              </a:lnSpc>
              <a:buSzPts val="900"/>
              <a:buAutoNum type="alphaUcPeriod"/>
            </a:pPr>
            <a:r>
              <a:rPr lang="en" sz="900"/>
              <a:t>As settlers moved westward during the 1780s, Congress enacted the Northwest Ordinance for admitting new states; the ordinance promoted public education, the protection of private property, and a ban on slavery in the Northwest Territory.</a:t>
            </a:r>
            <a:endParaRPr sz="900"/>
          </a:p>
          <a:p>
            <a:pPr marL="698830" indent="-291179">
              <a:lnSpc>
                <a:spcPct val="115000"/>
              </a:lnSpc>
              <a:buSzPts val="900"/>
              <a:buAutoNum type="alphaUcPeriod"/>
            </a:pPr>
            <a:r>
              <a:rPr lang="en" sz="900"/>
              <a:t>An ambiguous relationship between the federal government and American Indian tribes contributed</a:t>
            </a:r>
            <a:endParaRPr sz="900"/>
          </a:p>
          <a:p>
            <a:pPr marL="698830" indent="-291179">
              <a:lnSpc>
                <a:spcPct val="115000"/>
              </a:lnSpc>
              <a:buSzPts val="900"/>
              <a:buAutoNum type="alphaUcPeriod"/>
            </a:pPr>
            <a:r>
              <a:rPr lang="en" sz="900"/>
              <a:t>The Spanish, supported by the bonded labor of the local American Indians, expanded their mission settlements into California; these provided opportunities for social mobility among soldiers and led to new cultural blending. </a:t>
            </a:r>
            <a:endParaRPr sz="900"/>
          </a:p>
          <a:p>
            <a:pPr marL="0" indent="0">
              <a:lnSpc>
                <a:spcPct val="115000"/>
              </a:lnSpc>
              <a:buNone/>
            </a:pPr>
            <a:endParaRPr sz="900"/>
          </a:p>
          <a:p>
            <a:pPr marL="465887" indent="-297650">
              <a:lnSpc>
                <a:spcPct val="115000"/>
              </a:lnSpc>
              <a:buSzPts val="1000"/>
              <a:buAutoNum type="romanUcPeriod"/>
            </a:pPr>
            <a:r>
              <a:rPr lang="en" sz="900"/>
              <a:t>The continued presence of European powers in North America challenged the United States to nd ways to safeguard its borders, maintain neutral trading rights, and promote its economic interests.		</a:t>
            </a:r>
            <a:endParaRPr sz="900" b="1"/>
          </a:p>
          <a:p>
            <a:pPr marL="698830" indent="-297650">
              <a:lnSpc>
                <a:spcPct val="115000"/>
              </a:lnSpc>
              <a:buSzPts val="1000"/>
              <a:buAutoNum type="alphaUcPeriod"/>
            </a:pPr>
            <a:r>
              <a:rPr lang="en" sz="1000"/>
              <a:t>The United States government forged diplomatic initiatives aimed at dealing with the continued British and Spanish presence in North America, as U.S. settlers migrated beyond the Appalachians and sought free navigation of the Mississippi River.</a:t>
            </a:r>
            <a:endParaRPr sz="1000"/>
          </a:p>
          <a:p>
            <a:pPr marL="698830" indent="-297650">
              <a:lnSpc>
                <a:spcPct val="115000"/>
              </a:lnSpc>
              <a:buSzPts val="1000"/>
              <a:buAutoNum type="alphaUcPeriod"/>
            </a:pPr>
            <a:r>
              <a:rPr lang="en" sz="1000"/>
              <a:t>War between France and Britain resulting from the French Revolution presented challenges to the United States over issues of free trade and foreign policy and fostered political disagreement.</a:t>
            </a:r>
            <a:endParaRPr sz="1000"/>
          </a:p>
          <a:p>
            <a:pPr marL="698830" indent="-297650">
              <a:lnSpc>
                <a:spcPct val="115000"/>
              </a:lnSpc>
              <a:buSzPts val="1000"/>
              <a:buAutoNum type="alphaUcPeriod"/>
            </a:pPr>
            <a:r>
              <a:rPr lang="en" sz="1000"/>
              <a:t>George Washington’s Farewell Address encouraged national unity, as he cautioned against political factions and warned about the danger of permanent foreign alliances.</a:t>
            </a:r>
            <a:endParaRPr sz="1000"/>
          </a:p>
          <a:p>
            <a:pPr marL="0" indent="0">
              <a:lnSpc>
                <a:spcPct val="115000"/>
              </a:lnSpc>
              <a:buNone/>
            </a:pPr>
            <a:endParaRPr sz="1200" b="1">
              <a:solidFill>
                <a:schemeClr val="dk1"/>
              </a:solidFill>
            </a:endParaRPr>
          </a:p>
          <a:p>
            <a:pPr marL="0" indent="0">
              <a:lnSpc>
                <a:spcPct val="115000"/>
              </a:lnSpc>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r>
              <a:rPr lang="en" sz="1200" b="1"/>
              <a:t>Key Concept 4.1</a:t>
            </a:r>
            <a:br>
              <a:rPr lang="en" sz="1200" b="1"/>
            </a:br>
            <a:r>
              <a:rPr lang="en" sz="1200">
                <a:solidFill>
                  <a:srgbClr val="FF0000"/>
                </a:solidFill>
              </a:rPr>
              <a:t>The United States began to develop a modern democracy and celebrated a new national culture, while Americans sought to de ne the nation’s democratic ideals and change their society and institutions to match them.</a:t>
            </a:r>
            <a:endParaRPr sz="1200">
              <a:solidFill>
                <a:srgbClr val="FF0000"/>
              </a:solidFill>
            </a:endParaRPr>
          </a:p>
          <a:p>
            <a:pPr marL="0" indent="0">
              <a:lnSpc>
                <a:spcPct val="115000"/>
              </a:lnSpc>
              <a:buNone/>
            </a:pPr>
            <a:endParaRPr sz="1200">
              <a:solidFill>
                <a:srgbClr val="FF0000"/>
              </a:solidFill>
            </a:endParaRPr>
          </a:p>
          <a:p>
            <a:pPr marL="0" indent="0">
              <a:lnSpc>
                <a:spcPct val="115000"/>
              </a:lnSpc>
              <a:buNone/>
            </a:pPr>
            <a:r>
              <a:rPr lang="en" sz="900" b="1">
                <a:solidFill>
                  <a:srgbClr val="FF0000"/>
                </a:solidFill>
              </a:rPr>
              <a:t>I. </a:t>
            </a:r>
            <a:r>
              <a:rPr lang="en" sz="900">
                <a:solidFill>
                  <a:srgbClr val="FF0000"/>
                </a:solidFill>
              </a:rPr>
              <a:t>The nation’s transition to a more participatory democracy was achieved by expanding su rage from a system based on property ownership to one based on voting by all adult white men, and it was accompanied by the growth of political parties.</a:t>
            </a:r>
            <a:endParaRPr sz="900">
              <a:solidFill>
                <a:srgbClr val="FF0000"/>
              </a:solidFill>
            </a:endParaRPr>
          </a:p>
          <a:p>
            <a:pPr marL="0" indent="0">
              <a:lnSpc>
                <a:spcPct val="115000"/>
              </a:lnSpc>
              <a:buNone/>
            </a:pPr>
            <a:r>
              <a:rPr lang="en" sz="900">
                <a:solidFill>
                  <a:srgbClr val="FF0000"/>
                </a:solidFill>
              </a:rPr>
              <a:t>Concept Outline</a:t>
            </a:r>
            <a:endParaRPr sz="900">
              <a:solidFill>
                <a:srgbClr val="FF0000"/>
              </a:solidFill>
            </a:endParaRPr>
          </a:p>
          <a:p>
            <a:pPr marL="465887" indent="-291179">
              <a:lnSpc>
                <a:spcPct val="115000"/>
              </a:lnSpc>
              <a:buClr>
                <a:srgbClr val="FF0000"/>
              </a:buClr>
              <a:buSzPts val="900"/>
              <a:buAutoNum type="alphaUcPeriod"/>
            </a:pPr>
            <a:r>
              <a:rPr lang="en" sz="900" b="1">
                <a:solidFill>
                  <a:srgbClr val="FF0000"/>
                </a:solidFill>
              </a:rPr>
              <a:t>In the early 1800s, national political parties continued to debate issues such as the tari , powers of the federal government, and relations with European powers.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Supreme Court decisions established the primacy of the judiciary in determining the meaning of the Constitution and asserted that federal laws took precedence over state laws.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By the 1820s and 1830s, new political parties arose—the Democrats, led by Andrew Jackson, and the Whigs, led by Henry Clay—that disagreed about the role and powers of the federal government and issues such as the national bank, tari s, and federally funded internal improvements.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Regional interests often trumped national concerns as the basis for many political leaders’ positions on slavery and econimic policy</a:t>
            </a:r>
            <a:endParaRPr sz="900" b="1">
              <a:solidFill>
                <a:srgbClr val="FF0000"/>
              </a:solidFill>
            </a:endParaRPr>
          </a:p>
          <a:p>
            <a:pPr marL="0" indent="0">
              <a:lnSpc>
                <a:spcPct val="115000"/>
              </a:lnSpc>
              <a:buNone/>
            </a:pPr>
            <a:endParaRPr sz="1200">
              <a:solidFill>
                <a:srgbClr val="FF0000"/>
              </a:solidFill>
            </a:endParaRPr>
          </a:p>
          <a:p>
            <a:pPr marL="0" indent="0">
              <a:lnSpc>
                <a:spcPct val="115000"/>
              </a:lnSpc>
              <a:buNone/>
            </a:pPr>
            <a:r>
              <a:rPr lang="en" sz="900" b="1">
                <a:solidFill>
                  <a:srgbClr val="FF0000"/>
                </a:solidFill>
              </a:rPr>
              <a:t>II. </a:t>
            </a:r>
            <a:r>
              <a:rPr lang="en" sz="900">
                <a:solidFill>
                  <a:srgbClr val="FF0000"/>
                </a:solidFill>
              </a:rPr>
              <a:t>While Americans embraced a new national culture, various groups developed distinctive cultures of their own.</a:t>
            </a:r>
            <a:endParaRPr sz="900">
              <a:solidFill>
                <a:srgbClr val="FF0000"/>
              </a:solidFill>
            </a:endParaRPr>
          </a:p>
          <a:p>
            <a:pPr marL="465887" indent="-291179">
              <a:lnSpc>
                <a:spcPct val="115000"/>
              </a:lnSpc>
              <a:buClr>
                <a:srgbClr val="FF0000"/>
              </a:buClr>
              <a:buSzPts val="900"/>
              <a:buAutoNum type="alphaUcPeriod"/>
            </a:pPr>
            <a:r>
              <a:rPr lang="en" sz="900" b="1">
                <a:solidFill>
                  <a:srgbClr val="FF0000"/>
                </a:solidFill>
              </a:rPr>
              <a:t>The rise of democratic and individualistic beliefs, a response to rationalism, and changes to society caused by the market revolution, along with greater social and geographical mobility, contributed to a Second Great Awakening among Protestants that in uenced moral and social reforms and inspired utopian and other religious movements.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A new national culture emerged that combined American elements, European in uences, and regional cultural sensibilities.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Liberal social ideas from abroad and Romantic beliefs in human perfectibility in uenced literature, art, philosophy, and architecture.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Enslaved blacks and free African Americans created communities and strategies to protect their dignity and family structures, and they joined political e orts aimed at changing their status.</a:t>
            </a:r>
            <a:endParaRPr sz="900" b="1">
              <a:solidFill>
                <a:srgbClr val="FF0000"/>
              </a:solidFill>
            </a:endParaRPr>
          </a:p>
          <a:p>
            <a:pPr marL="0" indent="0">
              <a:lnSpc>
                <a:spcPct val="115000"/>
              </a:lnSpc>
              <a:buNone/>
            </a:pPr>
            <a:endParaRPr sz="1200">
              <a:solidFill>
                <a:srgbClr val="FF0000"/>
              </a:solidFill>
            </a:endParaRPr>
          </a:p>
          <a:p>
            <a:pPr marL="0" indent="0">
              <a:lnSpc>
                <a:spcPct val="115000"/>
              </a:lnSpc>
              <a:buNone/>
            </a:pPr>
            <a:r>
              <a:rPr lang="en" sz="900">
                <a:solidFill>
                  <a:srgbClr val="FF0000"/>
                </a:solidFill>
              </a:rPr>
              <a:t>III. Increasing numbers of Americans, many inspired by new religious and intellectual movements, worked primarily outside of government institutions to advance their ideals.</a:t>
            </a:r>
            <a:endParaRPr sz="900">
              <a:solidFill>
                <a:srgbClr val="FF0000"/>
              </a:solidFill>
            </a:endParaRPr>
          </a:p>
          <a:p>
            <a:pPr marL="465887" indent="-291179">
              <a:lnSpc>
                <a:spcPct val="115000"/>
              </a:lnSpc>
              <a:buClr>
                <a:srgbClr val="FF0000"/>
              </a:buClr>
              <a:buSzPts val="900"/>
              <a:buAutoNum type="alphaUcPeriod"/>
            </a:pPr>
            <a:r>
              <a:rPr lang="en" sz="900" b="1">
                <a:solidFill>
                  <a:srgbClr val="FF0000"/>
                </a:solidFill>
              </a:rPr>
              <a:t>Americans formed new voluntary organizations that aimed to change individual behaviors and improve society through temperance and other reform e orts.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Abolitionist and antislavery movements gradually achieved emancipation in the North, contributing to the growth of the free African American population, even as many state governments restricted African Americans’ rights. Antislavery e orts in the South were largely limited to unsuccessful slave rebellions.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A women’s rights movement sought to create greater equality and opportunities for women, expressing its ideals at the Seneca Falls Convention.</a:t>
            </a:r>
            <a:endParaRPr sz="900" b="1">
              <a:solidFill>
                <a:srgbClr val="FF0000"/>
              </a:solidFill>
            </a:endParaRPr>
          </a:p>
          <a:p>
            <a:pPr marL="0" indent="0">
              <a:lnSpc>
                <a:spcPct val="115000"/>
              </a:lnSpc>
              <a:buNone/>
            </a:pPr>
            <a:endParaRPr sz="1200">
              <a:solidFill>
                <a:srgbClr val="FF0000"/>
              </a:solidFill>
            </a:endParaRPr>
          </a:p>
          <a:p>
            <a:pPr marL="0" indent="0">
              <a:lnSpc>
                <a:spcPct val="115000"/>
              </a:lnSpc>
              <a:buNone/>
            </a:pPr>
            <a:endParaRPr sz="1200">
              <a:solidFill>
                <a:srgbClr val="FF0000"/>
              </a:solidFill>
            </a:endParaRPr>
          </a:p>
          <a:p>
            <a:pPr marL="0" indent="0">
              <a:lnSpc>
                <a:spcPct val="115000"/>
              </a:lnSpc>
              <a:buNone/>
            </a:pPr>
            <a:r>
              <a:rPr lang="en" sz="1200" b="1"/>
              <a:t>Key Concept 4.2</a:t>
            </a:r>
            <a:endParaRPr sz="1200" b="1"/>
          </a:p>
          <a:p>
            <a:pPr marL="0" indent="0">
              <a:lnSpc>
                <a:spcPct val="115000"/>
              </a:lnSpc>
              <a:buNone/>
            </a:pPr>
            <a:r>
              <a:rPr lang="en" sz="1200">
                <a:solidFill>
                  <a:srgbClr val="FF0000"/>
                </a:solidFill>
              </a:rPr>
              <a:t>Innovations in technology, agriculture, and commerce powerfully accelerated the American economy,precipitating profound changes to U.S. society and to national and regional identities.</a:t>
            </a:r>
            <a:endParaRPr sz="1200">
              <a:solidFill>
                <a:srgbClr val="FF0000"/>
              </a:solidFill>
            </a:endParaRPr>
          </a:p>
          <a:p>
            <a:pPr marL="0" indent="0">
              <a:lnSpc>
                <a:spcPct val="115000"/>
              </a:lnSpc>
              <a:buNone/>
            </a:pPr>
            <a:endParaRPr sz="1200">
              <a:solidFill>
                <a:srgbClr val="FF0000"/>
              </a:solidFill>
            </a:endParaRPr>
          </a:p>
          <a:p>
            <a:pPr marL="0" indent="0">
              <a:lnSpc>
                <a:spcPct val="115000"/>
              </a:lnSpc>
              <a:buNone/>
            </a:pPr>
            <a:r>
              <a:rPr lang="en" sz="900" b="1">
                <a:solidFill>
                  <a:srgbClr val="FF0000"/>
                </a:solidFill>
              </a:rPr>
              <a:t>I. </a:t>
            </a:r>
            <a:r>
              <a:rPr lang="en" sz="900">
                <a:solidFill>
                  <a:srgbClr val="FF0000"/>
                </a:solidFill>
              </a:rPr>
              <a:t>New transportation systems and technologies dramatically expanded manufacturing and agricultural production.</a:t>
            </a:r>
            <a:endParaRPr sz="900">
              <a:solidFill>
                <a:srgbClr val="FF0000"/>
              </a:solidFill>
            </a:endParaRPr>
          </a:p>
          <a:p>
            <a:pPr marL="465887" indent="-291179">
              <a:lnSpc>
                <a:spcPct val="115000"/>
              </a:lnSpc>
              <a:buClr>
                <a:srgbClr val="FF0000"/>
              </a:buClr>
              <a:buSzPts val="900"/>
            </a:pPr>
            <a:r>
              <a:rPr lang="en" sz="900" b="1">
                <a:solidFill>
                  <a:srgbClr val="FF0000"/>
                </a:solidFill>
              </a:rPr>
              <a:t>Entrepreneurs helped to create a market revolution in production and commerce, in which market relationships between producers and consumers came to prevail as the manufacture of goods became more organized.</a:t>
            </a:r>
            <a:endParaRPr sz="900" b="1">
              <a:solidFill>
                <a:srgbClr val="FF0000"/>
              </a:solidFill>
            </a:endParaRPr>
          </a:p>
          <a:p>
            <a:pPr marL="465887" indent="-291179">
              <a:lnSpc>
                <a:spcPct val="115000"/>
              </a:lnSpc>
              <a:buClr>
                <a:srgbClr val="FF0000"/>
              </a:buClr>
              <a:buSzPts val="900"/>
            </a:pPr>
            <a:r>
              <a:rPr lang="en" sz="900" b="1">
                <a:solidFill>
                  <a:srgbClr val="FF0000"/>
                </a:solidFill>
              </a:rPr>
              <a:t>Innovations including textile machinery, steam engines, interchangeable parts, the telegraph, and agricultural inventions increased the e ciency of production methods.</a:t>
            </a:r>
            <a:endParaRPr sz="900" b="1">
              <a:solidFill>
                <a:srgbClr val="FF0000"/>
              </a:solidFill>
            </a:endParaRPr>
          </a:p>
          <a:p>
            <a:pPr marL="465887" indent="-291179">
              <a:lnSpc>
                <a:spcPct val="115000"/>
              </a:lnSpc>
              <a:buClr>
                <a:srgbClr val="FF0000"/>
              </a:buClr>
              <a:buSzPts val="900"/>
            </a:pPr>
            <a:r>
              <a:rPr lang="en" sz="900" b="1">
                <a:solidFill>
                  <a:srgbClr val="FF0000"/>
                </a:solidFill>
              </a:rPr>
              <a:t>Legislation and judicial systems supported the development of roads,</a:t>
            </a:r>
            <a:endParaRPr sz="900" b="1">
              <a:solidFill>
                <a:srgbClr val="FF0000"/>
              </a:solidFill>
            </a:endParaRPr>
          </a:p>
          <a:p>
            <a:pPr marL="465887" indent="-291179">
              <a:lnSpc>
                <a:spcPct val="115000"/>
              </a:lnSpc>
              <a:buClr>
                <a:srgbClr val="FF0000"/>
              </a:buClr>
              <a:buSzPts val="900"/>
            </a:pPr>
            <a:r>
              <a:rPr lang="en" sz="900" b="1">
                <a:solidFill>
                  <a:srgbClr val="FF0000"/>
                </a:solidFill>
              </a:rPr>
              <a:t>canals, and railroads, which extended and enlarged markets and helped foster regional interdependence. Transportation networks linked the North and Midwest more closely than either was linked to the South.</a:t>
            </a:r>
            <a:endParaRPr sz="900" b="1">
              <a:solidFill>
                <a:srgbClr val="FF0000"/>
              </a:solidFill>
            </a:endParaRPr>
          </a:p>
          <a:p>
            <a:pPr marL="0" indent="0">
              <a:lnSpc>
                <a:spcPct val="115000"/>
              </a:lnSpc>
              <a:buNone/>
            </a:pPr>
            <a:endParaRPr sz="900" b="1">
              <a:solidFill>
                <a:srgbClr val="FF0000"/>
              </a:solidFill>
            </a:endParaRPr>
          </a:p>
          <a:p>
            <a:pPr marL="0" indent="0">
              <a:lnSpc>
                <a:spcPct val="115000"/>
              </a:lnSpc>
              <a:buNone/>
            </a:pPr>
            <a:r>
              <a:rPr lang="en" sz="900" b="1">
                <a:solidFill>
                  <a:srgbClr val="FF0000"/>
                </a:solidFill>
              </a:rPr>
              <a:t>II. The changes caused by the market revolution had signi cant e ects on U.S. society, workers’ lives, and gender and family relations.</a:t>
            </a:r>
            <a:endParaRPr sz="900" b="1">
              <a:solidFill>
                <a:srgbClr val="FF0000"/>
              </a:solidFill>
            </a:endParaRPr>
          </a:p>
          <a:p>
            <a:pPr marL="465887" indent="-291179">
              <a:lnSpc>
                <a:spcPct val="115000"/>
              </a:lnSpc>
              <a:buClr>
                <a:srgbClr val="FF0000"/>
              </a:buClr>
              <a:buSzPts val="900"/>
            </a:pPr>
            <a:r>
              <a:rPr lang="en" sz="900" b="1">
                <a:solidFill>
                  <a:srgbClr val="FF0000"/>
                </a:solidFill>
              </a:rPr>
              <a:t>Increasing numbers of Americans, especially women and men working in factories, no longer relied on semisubsistence agriculture; instead they supported themselves producing goods for distant markets.</a:t>
            </a:r>
            <a:endParaRPr sz="900" b="1">
              <a:solidFill>
                <a:srgbClr val="FF0000"/>
              </a:solidFill>
            </a:endParaRPr>
          </a:p>
          <a:p>
            <a:pPr marL="465887" indent="-291179">
              <a:lnSpc>
                <a:spcPct val="115000"/>
              </a:lnSpc>
              <a:buClr>
                <a:srgbClr val="FF0000"/>
              </a:buClr>
              <a:buSzPts val="900"/>
            </a:pPr>
            <a:r>
              <a:rPr lang="en" sz="900" b="1">
                <a:solidFill>
                  <a:srgbClr val="FF0000"/>
                </a:solidFill>
              </a:rPr>
              <a:t>The growth of manufacturing drove a signi cant increase in prosperity and standards of living for some; this led to the emergence of a larger middle class and a small but wealthy business elite but also to a large and growing population of laboring poor.</a:t>
            </a:r>
            <a:endParaRPr sz="900" b="1">
              <a:solidFill>
                <a:srgbClr val="FF0000"/>
              </a:solidFill>
            </a:endParaRPr>
          </a:p>
          <a:p>
            <a:pPr marL="465887" indent="-291179">
              <a:lnSpc>
                <a:spcPct val="115000"/>
              </a:lnSpc>
              <a:buClr>
                <a:srgbClr val="FF0000"/>
              </a:buClr>
              <a:buSzPts val="900"/>
            </a:pPr>
            <a:r>
              <a:rPr lang="en" sz="900" b="1">
                <a:solidFill>
                  <a:srgbClr val="FF0000"/>
                </a:solidFill>
              </a:rPr>
              <a:t>Gender and family roles changed in response to the market revolution, particularly with the growth of de nitions of domestic ideals that emphasized the separation of public and private spheres.</a:t>
            </a:r>
            <a:endParaRPr sz="900" b="1">
              <a:solidFill>
                <a:srgbClr val="FF0000"/>
              </a:solidFill>
            </a:endParaRPr>
          </a:p>
          <a:p>
            <a:pPr marL="0" indent="0">
              <a:lnSpc>
                <a:spcPct val="115000"/>
              </a:lnSpc>
              <a:buNone/>
            </a:pPr>
            <a:endParaRPr sz="800" b="1">
              <a:solidFill>
                <a:srgbClr val="FF0000"/>
              </a:solidFill>
            </a:endParaRPr>
          </a:p>
          <a:p>
            <a:pPr marL="0" indent="0">
              <a:lnSpc>
                <a:spcPct val="115000"/>
              </a:lnSpc>
              <a:buNone/>
            </a:pPr>
            <a:endParaRPr sz="800" b="1">
              <a:solidFill>
                <a:srgbClr val="FF0000"/>
              </a:solidFill>
            </a:endParaRPr>
          </a:p>
          <a:p>
            <a:pPr marL="0" indent="0">
              <a:lnSpc>
                <a:spcPct val="115000"/>
              </a:lnSpc>
              <a:buNone/>
            </a:pPr>
            <a:r>
              <a:rPr lang="en" sz="900" b="1">
                <a:solidFill>
                  <a:srgbClr val="FF0000"/>
                </a:solidFill>
              </a:rPr>
              <a:t>III. </a:t>
            </a:r>
            <a:r>
              <a:rPr lang="en" sz="900">
                <a:solidFill>
                  <a:srgbClr val="FF0000"/>
                </a:solidFill>
              </a:rPr>
              <a:t>Economic development shaped settlement and trade patterns, helping to unify the nation while also encouraging the growth of di erent regions.</a:t>
            </a:r>
            <a:endParaRPr sz="900">
              <a:solidFill>
                <a:srgbClr val="FF0000"/>
              </a:solidFill>
            </a:endParaRPr>
          </a:p>
          <a:p>
            <a:pPr marL="0" indent="0">
              <a:lnSpc>
                <a:spcPct val="115000"/>
              </a:lnSpc>
              <a:buNone/>
            </a:pPr>
            <a:r>
              <a:rPr lang="en" sz="900">
                <a:solidFill>
                  <a:srgbClr val="FF0000"/>
                </a:solidFill>
              </a:rPr>
              <a:t>Concept Outline</a:t>
            </a:r>
            <a:endParaRPr sz="900">
              <a:solidFill>
                <a:srgbClr val="FF0000"/>
              </a:solidFill>
            </a:endParaRPr>
          </a:p>
          <a:p>
            <a:pPr marL="465887" indent="-291179">
              <a:lnSpc>
                <a:spcPct val="115000"/>
              </a:lnSpc>
              <a:buClr>
                <a:srgbClr val="FF0000"/>
              </a:buClr>
              <a:buSzPts val="900"/>
            </a:pPr>
            <a:r>
              <a:rPr lang="en" sz="900" b="1">
                <a:solidFill>
                  <a:srgbClr val="FF0000"/>
                </a:solidFill>
              </a:rPr>
              <a:t>Large numbers of international migrants</a:t>
            </a:r>
            <a:endParaRPr sz="900" b="1">
              <a:solidFill>
                <a:srgbClr val="FF0000"/>
              </a:solidFill>
            </a:endParaRPr>
          </a:p>
          <a:p>
            <a:pPr marL="465887" indent="-291179">
              <a:lnSpc>
                <a:spcPct val="115000"/>
              </a:lnSpc>
              <a:buClr>
                <a:srgbClr val="FF0000"/>
              </a:buClr>
              <a:buSzPts val="900"/>
            </a:pPr>
            <a:r>
              <a:rPr lang="en" sz="900" b="1">
                <a:solidFill>
                  <a:srgbClr val="FF0000"/>
                </a:solidFill>
              </a:rPr>
              <a:t>moved to industrializing northern cities, while many Americans moved west of the Appalachians, developing thriving new communities along the Ohio and Mississippi rivers.</a:t>
            </a:r>
            <a:endParaRPr sz="900" b="1">
              <a:solidFill>
                <a:srgbClr val="FF0000"/>
              </a:solidFill>
            </a:endParaRPr>
          </a:p>
          <a:p>
            <a:pPr marL="465887" indent="-291179">
              <a:lnSpc>
                <a:spcPct val="115000"/>
              </a:lnSpc>
              <a:buClr>
                <a:srgbClr val="FF0000"/>
              </a:buClr>
              <a:buSzPts val="900"/>
            </a:pPr>
            <a:r>
              <a:rPr lang="en" sz="900" b="1">
                <a:solidFill>
                  <a:srgbClr val="FF0000"/>
                </a:solidFill>
              </a:rPr>
              <a:t>Increasing Southern</a:t>
            </a:r>
            <a:endParaRPr sz="900" b="1">
              <a:solidFill>
                <a:srgbClr val="FF0000"/>
              </a:solidFill>
            </a:endParaRPr>
          </a:p>
          <a:p>
            <a:pPr marL="465887" indent="-291179">
              <a:lnSpc>
                <a:spcPct val="115000"/>
              </a:lnSpc>
              <a:buClr>
                <a:srgbClr val="FF0000"/>
              </a:buClr>
              <a:buSzPts val="900"/>
            </a:pPr>
            <a:r>
              <a:rPr lang="en" sz="900" b="1">
                <a:solidFill>
                  <a:srgbClr val="FF0000"/>
                </a:solidFill>
              </a:rPr>
              <a:t>cotton production and the related growth of Northern manufacturing, banking, and shipping industries promoted the development of national and international commercial ties.</a:t>
            </a:r>
            <a:endParaRPr sz="900" b="1">
              <a:solidFill>
                <a:srgbClr val="FF0000"/>
              </a:solidFill>
            </a:endParaRPr>
          </a:p>
          <a:p>
            <a:pPr marL="465887" indent="-291179">
              <a:lnSpc>
                <a:spcPct val="115000"/>
              </a:lnSpc>
              <a:buClr>
                <a:srgbClr val="FF0000"/>
              </a:buClr>
              <a:buSzPts val="900"/>
            </a:pPr>
            <a:r>
              <a:rPr lang="en" sz="900" b="1">
                <a:solidFill>
                  <a:srgbClr val="FF0000"/>
                </a:solidFill>
              </a:rPr>
              <a:t>Southern business leaders continued to rely on the production and export of traditional agricultural staples, contributing to the growth of a distinctive Southern regional identity.</a:t>
            </a:r>
            <a:endParaRPr sz="900" b="1">
              <a:solidFill>
                <a:srgbClr val="FF0000"/>
              </a:solidFill>
            </a:endParaRPr>
          </a:p>
          <a:p>
            <a:pPr marL="465887" indent="-291179">
              <a:lnSpc>
                <a:spcPct val="115000"/>
              </a:lnSpc>
              <a:buClr>
                <a:srgbClr val="FF0000"/>
              </a:buClr>
              <a:buSzPts val="900"/>
            </a:pPr>
            <a:r>
              <a:rPr lang="en" sz="900" b="1">
                <a:solidFill>
                  <a:srgbClr val="FF0000"/>
                </a:solidFill>
              </a:rPr>
              <a:t>Plans to further unify the U.S. economy, such as the American System, generated debates over whether such policies would bene t agriculture or industry, potentially favoring di erent sections of the country.</a:t>
            </a:r>
            <a:endParaRPr sz="1200"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r>
              <a:rPr lang="en" sz="1200" b="1"/>
              <a:t>Key Concept 4.3 </a:t>
            </a:r>
            <a:endParaRPr sz="1200" b="1"/>
          </a:p>
          <a:p>
            <a:pPr marL="0" indent="0">
              <a:lnSpc>
                <a:spcPct val="115000"/>
              </a:lnSpc>
              <a:buNone/>
            </a:pPr>
            <a:r>
              <a:rPr lang="en" sz="1200">
                <a:solidFill>
                  <a:srgbClr val="FF0000"/>
                </a:solidFill>
              </a:rPr>
              <a:t>The U.S. interest in increasing foreign trade and expanding its national borders shaped the nation’s foreign policy and spurred government and private initiatives.</a:t>
            </a:r>
            <a:endParaRPr sz="1200">
              <a:solidFill>
                <a:srgbClr val="FF0000"/>
              </a:solidFill>
            </a:endParaRPr>
          </a:p>
          <a:p>
            <a:pPr marL="0" indent="0">
              <a:lnSpc>
                <a:spcPct val="115000"/>
              </a:lnSpc>
              <a:buNone/>
            </a:pPr>
            <a:endParaRPr sz="1200">
              <a:solidFill>
                <a:srgbClr val="FF0000"/>
              </a:solidFill>
            </a:endParaRPr>
          </a:p>
          <a:p>
            <a:pPr marL="0" indent="0">
              <a:lnSpc>
                <a:spcPct val="115000"/>
              </a:lnSpc>
              <a:buNone/>
            </a:pPr>
            <a:r>
              <a:rPr lang="en" sz="900" b="1">
                <a:solidFill>
                  <a:srgbClr val="FF0000"/>
                </a:solidFill>
              </a:rPr>
              <a:t>I. Struggling to create an independent global presence, the United States sought to claim territory throughout the North American continent and promote foreign trade.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Following the Louisiana Purchase, the United States government sought in uence and control over North America and the Western Hemisphere through a variety of means, including exploration, military actions, American Indian removal, and diplomatic e orts such as the Monroe Doctrine.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Frontier settlers tended to champion expansion e orts, while American Indian resistance led to a sequence of wars and federal e orts to control and relocate American Indian populations.</a:t>
            </a:r>
            <a:endParaRPr sz="900" b="1">
              <a:solidFill>
                <a:srgbClr val="FF0000"/>
              </a:solidFill>
            </a:endParaRPr>
          </a:p>
          <a:p>
            <a:pPr marL="0" indent="0">
              <a:lnSpc>
                <a:spcPct val="115000"/>
              </a:lnSpc>
              <a:buNone/>
            </a:pPr>
            <a:endParaRPr sz="900" b="1">
              <a:solidFill>
                <a:srgbClr val="FF0000"/>
              </a:solidFill>
            </a:endParaRPr>
          </a:p>
          <a:p>
            <a:pPr marL="0" indent="0">
              <a:lnSpc>
                <a:spcPct val="115000"/>
              </a:lnSpc>
              <a:buNone/>
            </a:pPr>
            <a:r>
              <a:rPr lang="en" sz="900" b="1">
                <a:solidFill>
                  <a:srgbClr val="FF0000"/>
                </a:solidFill>
              </a:rPr>
              <a:t>II. The United States’s acquisition of lands in the West gave rise to contests over the extension of slavery into new territories.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As overcultivation depleted arable land in the Southeast, slaveholders began relocating their plantations to more fertile lands west of the Appalachians, where the institution of slavery continued to grow.</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Antislavery e orts increased in the North, while in the South, although the majority of Southerners owned no slaves, most leaders argued that slavery was part of the Southern way of life.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Congressional attempts at political compromise, such as the Missouri Compromise, only temporarily stemmed growing tensions between opponents and defenders of slavery.</a:t>
            </a:r>
            <a:endParaRPr sz="900" b="1">
              <a:solidFill>
                <a:srgbClr val="FF0000"/>
              </a:solidFill>
            </a:endParaRPr>
          </a:p>
          <a:p>
            <a:pPr marL="0" indent="0">
              <a:lnSpc>
                <a:spcPct val="115000"/>
              </a:lnSpc>
              <a:buNone/>
            </a:pPr>
            <a:endParaRPr sz="900" b="1">
              <a:solidFill>
                <a:srgbClr val="FF0000"/>
              </a:solidFill>
            </a:endParaRPr>
          </a:p>
          <a:p>
            <a:pPr marL="0" indent="0">
              <a:lnSpc>
                <a:spcPct val="115000"/>
              </a:lnSpc>
              <a:buNone/>
            </a:pPr>
            <a:endParaRPr sz="12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sz="1200"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sz="1200"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sz="1200"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sz="1200"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sz="1200"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sz="1200"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sz="1200" b="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sz="1200"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000" b="1">
                <a:solidFill>
                  <a:srgbClr val="FF0000"/>
                </a:solidFill>
              </a:rPr>
              <a:t>Marbury v. Madison:</a:t>
            </a:r>
            <a:r>
              <a:rPr lang="en" sz="1000">
                <a:solidFill>
                  <a:srgbClr val="333333"/>
                </a:solidFill>
              </a:rPr>
              <a:t>, 1803 (4-0 decision); Established the Supreme Court's power of judicial - the power to declare laws of the legislative branch and acts of the executive branch unconstitutional.</a:t>
            </a:r>
            <a:endParaRPr sz="1000" b="1">
              <a:solidFill>
                <a:srgbClr val="FF0000"/>
              </a:solidFill>
            </a:endParaRPr>
          </a:p>
          <a:p>
            <a:pPr marL="0" indent="0">
              <a:spcBef>
                <a:spcPts val="1019"/>
              </a:spcBef>
              <a:buNone/>
            </a:pPr>
            <a:r>
              <a:rPr lang="en" sz="1000" b="1">
                <a:solidFill>
                  <a:srgbClr val="FF0000"/>
                </a:solidFill>
              </a:rPr>
              <a:t>McCulloch v. Maryland: </a:t>
            </a:r>
            <a:r>
              <a:rPr lang="en" sz="1000" b="1">
                <a:solidFill>
                  <a:srgbClr val="333333"/>
                </a:solidFill>
              </a:rPr>
              <a:t> </a:t>
            </a:r>
            <a:r>
              <a:rPr lang="en" sz="1000">
                <a:solidFill>
                  <a:srgbClr val="333333"/>
                </a:solidFill>
              </a:rPr>
              <a:t>1819 (7-0 decision); Established the federal government's implied powers over the states.</a:t>
            </a:r>
            <a:endParaRPr sz="1000" b="1">
              <a:solidFill>
                <a:srgbClr val="FF0000"/>
              </a:solidFill>
            </a:endParaRPr>
          </a:p>
          <a:p>
            <a:pPr marL="0" indent="0">
              <a:spcBef>
                <a:spcPts val="1019"/>
              </a:spcBef>
              <a:buNone/>
            </a:pPr>
            <a:r>
              <a:rPr lang="en" sz="1000" b="1">
                <a:solidFill>
                  <a:srgbClr val="FF0000"/>
                </a:solidFill>
              </a:rPr>
              <a:t>Worcester v. Georgia: </a:t>
            </a:r>
            <a:r>
              <a:rPr lang="en" sz="1000" b="1">
                <a:solidFill>
                  <a:srgbClr val="333333"/>
                </a:solidFill>
              </a:rPr>
              <a:t> </a:t>
            </a:r>
            <a:r>
              <a:rPr lang="en" sz="1000">
                <a:solidFill>
                  <a:srgbClr val="333333"/>
                </a:solidFill>
              </a:rPr>
              <a:t>1832 ((5–1 decision); Established that the states did not have the right to impose regulations on Native American land. Although Pres. Andrew Jackson refused to enforce the ruling, the decision helped form the basis for most subsequent Indian </a:t>
            </a:r>
            <a:r>
              <a:rPr lang="en" sz="1000">
                <a:solidFill>
                  <a:srgbClr val="333333"/>
                </a:solidFill>
                <a:uFill>
                  <a:noFill/>
                </a:uFill>
                <a:hlinkClick r:id="rId3"/>
              </a:rPr>
              <a:t>Indian law</a:t>
            </a:r>
            <a:r>
              <a:rPr lang="en" sz="1000">
                <a:solidFill>
                  <a:srgbClr val="333333"/>
                </a:solidFill>
              </a:rPr>
              <a:t> in the </a:t>
            </a:r>
            <a:r>
              <a:rPr lang="en" sz="1000">
                <a:solidFill>
                  <a:srgbClr val="333333"/>
                </a:solidFill>
                <a:uFill>
                  <a:noFill/>
                </a:uFill>
                <a:hlinkClick r:id="rId4"/>
              </a:rPr>
              <a:t>United States</a:t>
            </a:r>
            <a:r>
              <a:rPr lang="en" sz="1000">
                <a:solidFill>
                  <a:srgbClr val="333333"/>
                </a:solidFill>
              </a:rPr>
              <a:t>.</a:t>
            </a:r>
            <a:endParaRPr sz="1000">
              <a:solidFill>
                <a:srgbClr val="333333"/>
              </a:solidFill>
            </a:endParaRPr>
          </a:p>
          <a:p>
            <a:pPr marL="0" indent="0">
              <a:spcBef>
                <a:spcPts val="1019"/>
              </a:spcBef>
              <a:buNone/>
            </a:pPr>
            <a:r>
              <a:rPr lang="en" sz="1000" b="1">
                <a:solidFill>
                  <a:srgbClr val="FF0000"/>
                </a:solidFill>
              </a:rPr>
              <a:t>Dred Scott v. Sandford:</a:t>
            </a:r>
            <a:r>
              <a:rPr lang="en" sz="1000" b="1">
                <a:solidFill>
                  <a:srgbClr val="333333"/>
                </a:solidFill>
              </a:rPr>
              <a:t> </a:t>
            </a:r>
            <a:r>
              <a:rPr lang="en" sz="1000">
                <a:solidFill>
                  <a:srgbClr val="333333"/>
                </a:solidFill>
              </a:rPr>
              <a:t>1857 (7-2 decision); Denied citizenship to African American slaves.</a:t>
            </a:r>
            <a:endParaRPr sz="1000">
              <a:solidFill>
                <a:srgbClr val="333333"/>
              </a:solidFill>
            </a:endParaRPr>
          </a:p>
          <a:p>
            <a:pPr marL="0" indent="0">
              <a:spcBef>
                <a:spcPts val="1019"/>
              </a:spcBef>
              <a:buNone/>
            </a:pPr>
            <a:r>
              <a:rPr lang="en" sz="1000" b="1">
                <a:solidFill>
                  <a:srgbClr val="FF0000"/>
                </a:solidFill>
              </a:rPr>
              <a:t>Plessy v. Ferguson:</a:t>
            </a:r>
            <a:r>
              <a:rPr lang="en" sz="1000" b="1">
                <a:solidFill>
                  <a:srgbClr val="333333"/>
                </a:solidFill>
              </a:rPr>
              <a:t> </a:t>
            </a:r>
            <a:r>
              <a:rPr lang="en" sz="1000">
                <a:solidFill>
                  <a:srgbClr val="333333"/>
                </a:solidFill>
              </a:rPr>
              <a:t>1896 (7-1 decision); Upheld "separate but equal" segregation laws in states.</a:t>
            </a:r>
            <a:endParaRPr sz="1000">
              <a:solidFill>
                <a:srgbClr val="333333"/>
              </a:solidFill>
            </a:endParaRPr>
          </a:p>
          <a:p>
            <a:pPr marL="0" indent="0">
              <a:spcBef>
                <a:spcPts val="1019"/>
              </a:spcBef>
              <a:buNone/>
            </a:pPr>
            <a:r>
              <a:rPr lang="en" sz="1000" b="1">
                <a:solidFill>
                  <a:srgbClr val="FF0000"/>
                </a:solidFill>
              </a:rPr>
              <a:t>Schenck v. United States: </a:t>
            </a:r>
            <a:r>
              <a:rPr lang="en" sz="1000">
                <a:solidFill>
                  <a:srgbClr val="333333"/>
                </a:solidFill>
              </a:rPr>
              <a:t>1919 (9-0 decision); Ruled that the freedom of speech protection afforded in the U.S. Constitution's First Amendment could be restricted if the words spoken or printed represented to society a “clear and present danger.”</a:t>
            </a:r>
            <a:endParaRPr sz="1000">
              <a:solidFill>
                <a:srgbClr val="333333"/>
              </a:solidFill>
            </a:endParaRPr>
          </a:p>
          <a:p>
            <a:pPr marL="0" indent="0">
              <a:spcBef>
                <a:spcPts val="1019"/>
              </a:spcBef>
              <a:buNone/>
            </a:pPr>
            <a:r>
              <a:rPr lang="en" sz="1000" b="1">
                <a:solidFill>
                  <a:srgbClr val="FF0000"/>
                </a:solidFill>
              </a:rPr>
              <a:t>NLRB v. Jones </a:t>
            </a:r>
            <a:r>
              <a:rPr lang="en" sz="1000">
                <a:solidFill>
                  <a:srgbClr val="333333"/>
                </a:solidFill>
              </a:rPr>
              <a:t>1937 (5-4 decision); Ruled t</a:t>
            </a:r>
            <a:r>
              <a:rPr lang="en" sz="1000">
                <a:solidFill>
                  <a:srgbClr val="545454"/>
                </a:solidFill>
                <a:highlight>
                  <a:srgbClr val="FFFFFF"/>
                </a:highlight>
              </a:rPr>
              <a:t>hat the National Labor Relations Act of 1935 was constitutional and thus labor-management disputes were directly related to the flow of interstate commerce and, thus, could be regulated by the national government.</a:t>
            </a:r>
            <a:endParaRPr sz="1000" b="1">
              <a:solidFill>
                <a:srgbClr val="FF0000"/>
              </a:solidFill>
            </a:endParaRPr>
          </a:p>
          <a:p>
            <a:pPr marL="0" indent="0">
              <a:spcBef>
                <a:spcPts val="1019"/>
              </a:spcBef>
              <a:buNone/>
            </a:pPr>
            <a:r>
              <a:rPr lang="en" sz="1000" b="1">
                <a:solidFill>
                  <a:srgbClr val="FF0000"/>
                </a:solidFill>
              </a:rPr>
              <a:t>Korematsu v. United States:</a:t>
            </a:r>
            <a:r>
              <a:rPr lang="en" sz="1000">
                <a:solidFill>
                  <a:srgbClr val="FF0000"/>
                </a:solidFill>
              </a:rPr>
              <a:t> </a:t>
            </a:r>
            <a:r>
              <a:rPr lang="en" sz="1000">
                <a:solidFill>
                  <a:srgbClr val="333333"/>
                </a:solidFill>
              </a:rPr>
              <a:t>1944 (6-3 decision); Upheld internment of Japanese Americans during World War II.</a:t>
            </a:r>
            <a:endParaRPr sz="1000">
              <a:solidFill>
                <a:srgbClr val="333333"/>
              </a:solidFill>
            </a:endParaRPr>
          </a:p>
          <a:p>
            <a:pPr marL="0" indent="0">
              <a:spcBef>
                <a:spcPts val="1019"/>
              </a:spcBef>
              <a:buNone/>
            </a:pPr>
            <a:r>
              <a:rPr lang="en" sz="1000" b="1">
                <a:solidFill>
                  <a:srgbClr val="FF0000"/>
                </a:solidFill>
              </a:rPr>
              <a:t>Brown v. Board of Education:</a:t>
            </a:r>
            <a:r>
              <a:rPr lang="en" sz="1000">
                <a:solidFill>
                  <a:srgbClr val="FF0000"/>
                </a:solidFill>
              </a:rPr>
              <a:t> </a:t>
            </a:r>
            <a:r>
              <a:rPr lang="en" sz="1000">
                <a:solidFill>
                  <a:srgbClr val="333333"/>
                </a:solidFill>
              </a:rPr>
              <a:t>1954 (9-0 decision); Separating black and white students in public schools is unconstitutional.</a:t>
            </a:r>
            <a:endParaRPr sz="1000">
              <a:solidFill>
                <a:srgbClr val="333333"/>
              </a:solidFill>
            </a:endParaRPr>
          </a:p>
          <a:p>
            <a:pPr marL="0" indent="0">
              <a:spcBef>
                <a:spcPts val="1019"/>
              </a:spcBef>
              <a:buNone/>
            </a:pPr>
            <a:r>
              <a:rPr lang="en" sz="1000" b="1">
                <a:solidFill>
                  <a:srgbClr val="FF0000"/>
                </a:solidFill>
              </a:rPr>
              <a:t>Gideon v. Wainwright:</a:t>
            </a:r>
            <a:r>
              <a:rPr lang="en" sz="1000" b="1">
                <a:solidFill>
                  <a:srgbClr val="333333"/>
                </a:solidFill>
              </a:rPr>
              <a:t> </a:t>
            </a:r>
            <a:r>
              <a:rPr lang="en" sz="1000">
                <a:solidFill>
                  <a:srgbClr val="333333"/>
                </a:solidFill>
              </a:rPr>
              <a:t>1963 (9-0 decision); Criminal defendants have a right to an attorney even if they cannot afford one.</a:t>
            </a:r>
            <a:endParaRPr sz="1000">
              <a:solidFill>
                <a:srgbClr val="333333"/>
              </a:solidFill>
            </a:endParaRPr>
          </a:p>
          <a:p>
            <a:pPr marL="0" indent="0">
              <a:spcBef>
                <a:spcPts val="1019"/>
              </a:spcBef>
              <a:buNone/>
            </a:pPr>
            <a:r>
              <a:rPr lang="en" sz="1000" b="1">
                <a:solidFill>
                  <a:srgbClr val="FF0000"/>
                </a:solidFill>
              </a:rPr>
              <a:t>New York Times v. Sullivan:</a:t>
            </a:r>
            <a:r>
              <a:rPr lang="en" sz="1000" b="1">
                <a:solidFill>
                  <a:srgbClr val="333333"/>
                </a:solidFill>
              </a:rPr>
              <a:t> </a:t>
            </a:r>
            <a:r>
              <a:rPr lang="en" sz="1000">
                <a:solidFill>
                  <a:srgbClr val="333333"/>
                </a:solidFill>
              </a:rPr>
              <a:t>1964 (9-0 decision); Lawsuits based on libel or defamation must show intent or recklessness.</a:t>
            </a:r>
            <a:endParaRPr sz="1000">
              <a:solidFill>
                <a:srgbClr val="333333"/>
              </a:solidFill>
            </a:endParaRPr>
          </a:p>
          <a:p>
            <a:pPr marL="0" indent="0">
              <a:spcBef>
                <a:spcPts val="1019"/>
              </a:spcBef>
              <a:buNone/>
            </a:pPr>
            <a:r>
              <a:rPr lang="en" sz="1000" b="1">
                <a:solidFill>
                  <a:srgbClr val="FF0000"/>
                </a:solidFill>
              </a:rPr>
              <a:t>Miranda v. Arizona:</a:t>
            </a:r>
            <a:r>
              <a:rPr lang="en" sz="1000" b="1">
                <a:solidFill>
                  <a:srgbClr val="333333"/>
                </a:solidFill>
              </a:rPr>
              <a:t> </a:t>
            </a:r>
            <a:r>
              <a:rPr lang="en" sz="1000">
                <a:solidFill>
                  <a:srgbClr val="333333"/>
                </a:solidFill>
              </a:rPr>
              <a:t>1966 (5-4 decision); Prisoners must be advised of their rights before being questioned by police.</a:t>
            </a:r>
            <a:endParaRPr sz="1000">
              <a:solidFill>
                <a:srgbClr val="333333"/>
              </a:solidFill>
            </a:endParaRPr>
          </a:p>
          <a:p>
            <a:pPr marL="0" indent="0">
              <a:spcBef>
                <a:spcPts val="1019"/>
              </a:spcBef>
              <a:buNone/>
            </a:pPr>
            <a:r>
              <a:rPr lang="en" sz="1000" b="1">
                <a:solidFill>
                  <a:srgbClr val="FF0000"/>
                </a:solidFill>
              </a:rPr>
              <a:t>Roe v. Wade: </a:t>
            </a:r>
            <a:r>
              <a:rPr lang="en" sz="1000">
                <a:solidFill>
                  <a:srgbClr val="333333"/>
                </a:solidFill>
              </a:rPr>
              <a:t>1973 (7-2 decision); Women have a constitutional right to an abortion during the first two trimesters.</a:t>
            </a:r>
            <a:endParaRPr sz="1000">
              <a:solidFill>
                <a:srgbClr val="333333"/>
              </a:solidFill>
            </a:endParaRPr>
          </a:p>
          <a:p>
            <a:pPr marL="0" indent="0">
              <a:spcBef>
                <a:spcPts val="1019"/>
              </a:spcBef>
              <a:buNone/>
            </a:pPr>
            <a:r>
              <a:rPr lang="en" sz="1000" b="1">
                <a:solidFill>
                  <a:srgbClr val="FF0000"/>
                </a:solidFill>
              </a:rPr>
              <a:t>United States v. Nixon: </a:t>
            </a:r>
            <a:r>
              <a:rPr lang="en" sz="1000">
                <a:solidFill>
                  <a:srgbClr val="333333"/>
                </a:solidFill>
              </a:rPr>
              <a:t> 1974 (8-0 decision) President cannot use executive privilege to withhold evidence (his tapes) from criminal trial.</a:t>
            </a:r>
            <a:endParaRPr sz="1000">
              <a:solidFill>
                <a:srgbClr val="333333"/>
              </a:solidFill>
            </a:endParaRPr>
          </a:p>
          <a:p>
            <a:pPr marL="0" indent="0">
              <a:spcBef>
                <a:spcPts val="1019"/>
              </a:spcBef>
              <a:buNone/>
            </a:pPr>
            <a:r>
              <a:rPr lang="en" sz="1000" b="1">
                <a:solidFill>
                  <a:srgbClr val="FF0000"/>
                </a:solidFill>
              </a:rPr>
              <a:t>Regents of the University of California v. Bakke: </a:t>
            </a:r>
            <a:r>
              <a:rPr lang="en" sz="1000">
                <a:solidFill>
                  <a:srgbClr val="333333"/>
                </a:solidFill>
              </a:rPr>
              <a:t>1978 (5-4 decision); Upheld use of race as one of many factors in college admissions but eliminated the use of quotas</a:t>
            </a:r>
            <a:endParaRPr sz="1000">
              <a:solidFill>
                <a:srgbClr val="333333"/>
              </a:solidFill>
            </a:endParaRPr>
          </a:p>
          <a:p>
            <a:pPr marL="0" indent="0">
              <a:spcBef>
                <a:spcPts val="1019"/>
              </a:spcBef>
              <a:buNone/>
            </a:pPr>
            <a:r>
              <a:rPr lang="en" sz="1000" b="1">
                <a:solidFill>
                  <a:srgbClr val="FF0000"/>
                </a:solidFill>
              </a:rPr>
              <a:t>Bush v. Gore: </a:t>
            </a:r>
            <a:r>
              <a:rPr lang="en" sz="1000">
                <a:solidFill>
                  <a:srgbClr val="333333"/>
                </a:solidFill>
              </a:rPr>
              <a:t>2000 (5-4 decision); No recount of the 2000 presidential election was feasible in a reasonable time period.</a:t>
            </a:r>
            <a:endParaRPr sz="1000" b="1">
              <a:solidFill>
                <a:srgbClr val="FF0000"/>
              </a:solidFill>
            </a:endParaRPr>
          </a:p>
          <a:p>
            <a:pPr marL="0" indent="0">
              <a:lnSpc>
                <a:spcPct val="115000"/>
              </a:lnSpc>
              <a:spcBef>
                <a:spcPts val="1019"/>
              </a:spcBef>
              <a:spcAft>
                <a:spcPts val="1019"/>
              </a:spcAft>
              <a:buNone/>
            </a:pPr>
            <a:endParaRPr sz="1000" b="1">
              <a:solidFill>
                <a:srgbClr val="FF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rPr>
              <a:t>Navigation Acts: </a:t>
            </a:r>
            <a:r>
              <a:rPr lang="en" sz="1200">
                <a:solidFill>
                  <a:srgbClr val="545454"/>
                </a:solidFill>
                <a:highlight>
                  <a:srgbClr val="FFFFFF"/>
                </a:highlight>
              </a:rPr>
              <a:t>(1651); Laws p</a:t>
            </a:r>
            <a:r>
              <a:rPr lang="en" sz="1200">
                <a:solidFill>
                  <a:srgbClr val="2D3639"/>
                </a:solidFill>
              </a:rPr>
              <a:t>assed to make sure that England controlled American trade according to the idea of mercantilism</a:t>
            </a:r>
            <a:endParaRPr sz="1200"/>
          </a:p>
          <a:p>
            <a:pPr marL="0" indent="0">
              <a:spcBef>
                <a:spcPts val="1019"/>
              </a:spcBef>
              <a:buNone/>
            </a:pPr>
            <a:r>
              <a:rPr lang="en" sz="1200" b="1">
                <a:solidFill>
                  <a:srgbClr val="FF0000"/>
                </a:solidFill>
              </a:rPr>
              <a:t>Sugar Act: </a:t>
            </a:r>
            <a:r>
              <a:rPr lang="en" sz="1200">
                <a:solidFill>
                  <a:srgbClr val="545454"/>
                </a:solidFill>
                <a:highlight>
                  <a:srgbClr val="FFFFFF"/>
                </a:highlight>
              </a:rPr>
              <a:t>(1764);  With the British deeply in debt partly to French &amp; Indian War, the English Parliament place</a:t>
            </a:r>
            <a:r>
              <a:rPr lang="en" sz="1200">
                <a:solidFill>
                  <a:srgbClr val="2D3639"/>
                </a:solidFill>
              </a:rPr>
              <a:t>d a tariff on sugar, coffee, wines, and molasses. Colonists avoided the tax by smuggling and by bribing tax collectors.</a:t>
            </a:r>
            <a:endParaRPr sz="1200">
              <a:solidFill>
                <a:srgbClr val="FF0000"/>
              </a:solidFill>
            </a:endParaRPr>
          </a:p>
          <a:p>
            <a:pPr marL="0" indent="0">
              <a:spcBef>
                <a:spcPts val="1019"/>
              </a:spcBef>
              <a:buNone/>
            </a:pPr>
            <a:r>
              <a:rPr lang="en" sz="1200" b="1">
                <a:solidFill>
                  <a:srgbClr val="FF0000"/>
                </a:solidFill>
              </a:rPr>
              <a:t>Stamp Act </a:t>
            </a:r>
            <a:r>
              <a:rPr lang="en" sz="1200">
                <a:solidFill>
                  <a:srgbClr val="545454"/>
                </a:solidFill>
                <a:highlight>
                  <a:srgbClr val="FFFFFF"/>
                </a:highlight>
              </a:rPr>
              <a:t>(1765); A law pa</a:t>
            </a:r>
            <a:r>
              <a:rPr lang="en" sz="1200">
                <a:solidFill>
                  <a:srgbClr val="2D3639"/>
                </a:solidFill>
              </a:rPr>
              <a:t>ssed by the British Parliament requiring colonists to pay a tax on newspapers, pamphlets, legal documents, and even playing cards.</a:t>
            </a:r>
            <a:endParaRPr sz="1200">
              <a:solidFill>
                <a:srgbClr val="FF0000"/>
              </a:solidFill>
            </a:endParaRPr>
          </a:p>
          <a:p>
            <a:pPr marL="0" indent="0">
              <a:spcBef>
                <a:spcPts val="1019"/>
              </a:spcBef>
              <a:buNone/>
            </a:pPr>
            <a:r>
              <a:rPr lang="en" sz="1200" b="1">
                <a:solidFill>
                  <a:srgbClr val="FF0000"/>
                </a:solidFill>
              </a:rPr>
              <a:t>Coercive Acts: </a:t>
            </a:r>
            <a:r>
              <a:rPr lang="en" sz="1200">
                <a:solidFill>
                  <a:srgbClr val="545454"/>
                </a:solidFill>
                <a:highlight>
                  <a:srgbClr val="FFFFFF"/>
                </a:highlight>
              </a:rPr>
              <a:t>(1774) Called the Intolerable Acts by colonists, restricted rights of colonist in Mass. to hold to</a:t>
            </a:r>
            <a:r>
              <a:rPr lang="en" sz="1200">
                <a:solidFill>
                  <a:srgbClr val="2D3639"/>
                </a:solidFill>
              </a:rPr>
              <a:t>wn meetings, required all colonists to provide food and housing to British soldiers living in colonies</a:t>
            </a:r>
            <a:endParaRPr sz="1200">
              <a:solidFill>
                <a:srgbClr val="FF0000"/>
              </a:solidFill>
            </a:endParaRPr>
          </a:p>
          <a:p>
            <a:pPr marL="0" indent="0">
              <a:spcBef>
                <a:spcPts val="1019"/>
              </a:spcBef>
              <a:buNone/>
            </a:pPr>
            <a:r>
              <a:rPr lang="en" sz="1200" b="1">
                <a:solidFill>
                  <a:srgbClr val="FF0000"/>
                </a:solidFill>
              </a:rPr>
              <a:t>Judiciary Act: </a:t>
            </a:r>
            <a:r>
              <a:rPr lang="en" sz="1200">
                <a:solidFill>
                  <a:srgbClr val="545454"/>
                </a:solidFill>
                <a:highlight>
                  <a:srgbClr val="FFFFFF"/>
                </a:highlight>
              </a:rPr>
              <a:t>(1789) Officially titled "An Act to Establish the Judicial Courts of the United States," was signed in</a:t>
            </a:r>
            <a:r>
              <a:rPr lang="en" sz="1200"/>
              <a:t>to law by President George Washington. Article III of the Constitution established a Supreme Court, but left to Congress the authority to create lower federal courts as needed. One of the first acts of the new Congress was to establish a federal court system</a:t>
            </a:r>
            <a:endParaRPr sz="1200"/>
          </a:p>
          <a:p>
            <a:pPr marL="0" indent="0">
              <a:spcBef>
                <a:spcPts val="1019"/>
              </a:spcBef>
              <a:buNone/>
            </a:pPr>
            <a:r>
              <a:rPr lang="en" sz="1200" b="1">
                <a:solidFill>
                  <a:srgbClr val="FF0000"/>
                </a:solidFill>
                <a:highlight>
                  <a:srgbClr val="FFFF00"/>
                </a:highlight>
              </a:rPr>
              <a:t>Alien and Sedition Act: </a:t>
            </a:r>
            <a:r>
              <a:rPr lang="en" sz="1200">
                <a:solidFill>
                  <a:srgbClr val="545454"/>
                </a:solidFill>
                <a:highlight>
                  <a:srgbClr val="FFFF00"/>
                </a:highlight>
              </a:rPr>
              <a:t>(1798) Were four bills passed by the Federalist-dominated 5th United States Congress and sig</a:t>
            </a:r>
            <a:r>
              <a:rPr lang="en" sz="1200">
                <a:highlight>
                  <a:srgbClr val="FFFF00"/>
                </a:highlight>
              </a:rPr>
              <a:t>ned into law by President John Adams. These acts increased the residency requirement for American citizenship from five to fourteen years, authorized the president to imprison or deport aliens considered "dangerous to the peace and safety of the United States" and restricted speech critical of the government. These laws were designed to silence and weaken the Democratic-Republican Party. Negative reaction to the Alien and Sedition Acts helped contribute to the Democratic-Republican victory in the 1800 elections. Congress repealed the Naturalization Act in 1802, while the other acts were allowed to expire.</a:t>
            </a:r>
            <a:endParaRPr sz="1200">
              <a:highlight>
                <a:srgbClr val="FFFF00"/>
              </a:highlight>
            </a:endParaRPr>
          </a:p>
          <a:p>
            <a:pPr marL="0" indent="0">
              <a:spcBef>
                <a:spcPts val="1019"/>
              </a:spcBef>
              <a:buNone/>
            </a:pPr>
            <a:r>
              <a:rPr lang="en" sz="1200" b="1">
                <a:solidFill>
                  <a:srgbClr val="FF0000"/>
                </a:solidFill>
              </a:rPr>
              <a:t>K</a:t>
            </a:r>
            <a:r>
              <a:rPr lang="en" sz="1200" b="1">
                <a:solidFill>
                  <a:srgbClr val="FF0000"/>
                </a:solidFill>
                <a:highlight>
                  <a:srgbClr val="FFFF00"/>
                </a:highlight>
              </a:rPr>
              <a:t>ansas Nebraska Act: </a:t>
            </a:r>
            <a:r>
              <a:rPr lang="en" sz="1200">
                <a:solidFill>
                  <a:srgbClr val="545454"/>
                </a:solidFill>
                <a:highlight>
                  <a:srgbClr val="FFFF00"/>
                </a:highlight>
              </a:rPr>
              <a:t>(1854); Created the territories of Kansas and Nebraska, opened new lands, repealed the Missouri Compromise of 1820, and allowed settlers in those territories to determine if they wo</a:t>
            </a:r>
            <a:r>
              <a:rPr lang="en" sz="1200">
                <a:solidFill>
                  <a:srgbClr val="2D3639"/>
                </a:solidFill>
                <a:highlight>
                  <a:srgbClr val="FFFF00"/>
                </a:highlight>
              </a:rPr>
              <a:t>uld allow slavery within their boundaries.</a:t>
            </a:r>
            <a:endParaRPr sz="1200">
              <a:solidFill>
                <a:srgbClr val="FF0000"/>
              </a:solidFill>
              <a:highlight>
                <a:srgbClr val="FFFF00"/>
              </a:highlight>
            </a:endParaRPr>
          </a:p>
          <a:p>
            <a:pPr marL="0" indent="0">
              <a:spcBef>
                <a:spcPts val="1019"/>
              </a:spcBef>
              <a:buNone/>
            </a:pPr>
            <a:r>
              <a:rPr lang="en" sz="1200" b="1">
                <a:solidFill>
                  <a:srgbClr val="FF0000"/>
                </a:solidFill>
              </a:rPr>
              <a:t>Homestead Act: </a:t>
            </a:r>
            <a:r>
              <a:rPr lang="en" sz="1200">
                <a:solidFill>
                  <a:srgbClr val="545454"/>
                </a:solidFill>
                <a:highlight>
                  <a:srgbClr val="FFFFFF"/>
                </a:highlight>
              </a:rPr>
              <a:t>(1862); </a:t>
            </a:r>
            <a:r>
              <a:rPr lang="en" sz="1200">
                <a:solidFill>
                  <a:srgbClr val="2D3639"/>
                </a:solidFill>
              </a:rPr>
              <a:t>Gave 160 acres of public land to any settler who would farm the land for five years.</a:t>
            </a:r>
            <a:endParaRPr sz="1200">
              <a:solidFill>
                <a:srgbClr val="FF0000"/>
              </a:solidFill>
            </a:endParaRPr>
          </a:p>
          <a:p>
            <a:pPr marL="0" indent="0">
              <a:spcBef>
                <a:spcPts val="1019"/>
              </a:spcBef>
              <a:buNone/>
            </a:pPr>
            <a:r>
              <a:rPr lang="en" sz="1200" b="1">
                <a:solidFill>
                  <a:srgbClr val="FF0000"/>
                </a:solidFill>
              </a:rPr>
              <a:t>Chinese Exclusion Act: </a:t>
            </a:r>
            <a:r>
              <a:rPr lang="en" sz="1200">
                <a:solidFill>
                  <a:srgbClr val="545454"/>
                </a:solidFill>
                <a:highlight>
                  <a:srgbClr val="FFFFFF"/>
                </a:highlight>
              </a:rPr>
              <a:t>(1882) Banned Chinese immigration in US for a total of 40 years because the United States thought of</a:t>
            </a:r>
            <a:r>
              <a:rPr lang="en" sz="1200">
                <a:solidFill>
                  <a:srgbClr val="2D3639"/>
                </a:solidFill>
              </a:rPr>
              <a:t> them as a threat. Caused chinese population in America to decrease.</a:t>
            </a:r>
            <a:endParaRPr sz="1200">
              <a:solidFill>
                <a:srgbClr val="FF0000"/>
              </a:solidFill>
            </a:endParaRPr>
          </a:p>
          <a:p>
            <a:pPr marL="0" indent="0">
              <a:spcBef>
                <a:spcPts val="1019"/>
              </a:spcBef>
              <a:buNone/>
            </a:pPr>
            <a:r>
              <a:rPr lang="en" sz="1200" b="1">
                <a:solidFill>
                  <a:srgbClr val="FF0000"/>
                </a:solidFill>
              </a:rPr>
              <a:t>Pendleton Act: </a:t>
            </a:r>
            <a:r>
              <a:rPr lang="en" sz="1200">
                <a:solidFill>
                  <a:srgbClr val="545454"/>
                </a:solidFill>
                <a:highlight>
                  <a:srgbClr val="FFFFFF"/>
                </a:highlight>
              </a:rPr>
              <a:t>(1883); Establis</a:t>
            </a:r>
            <a:r>
              <a:rPr lang="en" sz="1200">
                <a:solidFill>
                  <a:srgbClr val="222222"/>
                </a:solidFill>
                <a:highlight>
                  <a:srgbClr val="FFFFFF"/>
                </a:highlight>
              </a:rPr>
              <a:t>hed that positions within the federal government should be awarded on the basis of merit instead of political affiliation.</a:t>
            </a:r>
            <a:endParaRPr sz="1200">
              <a:solidFill>
                <a:srgbClr val="FF0000"/>
              </a:solidFill>
            </a:endParaRPr>
          </a:p>
          <a:p>
            <a:pPr marL="0" indent="0">
              <a:spcBef>
                <a:spcPts val="1019"/>
              </a:spcBef>
              <a:buNone/>
            </a:pPr>
            <a:r>
              <a:rPr lang="en" sz="1200" b="1">
                <a:solidFill>
                  <a:srgbClr val="FF0000"/>
                </a:solidFill>
                <a:highlight>
                  <a:srgbClr val="FFFF00"/>
                </a:highlight>
              </a:rPr>
              <a:t>Interstate Commerce Act: </a:t>
            </a:r>
            <a:r>
              <a:rPr lang="en" sz="1200">
                <a:solidFill>
                  <a:srgbClr val="545454"/>
                </a:solidFill>
                <a:highlight>
                  <a:srgbClr val="FFFF00"/>
                </a:highlight>
              </a:rPr>
              <a:t>(1887); Designed to regulate the railroad industry, particularly its monopolistic practices. The Act </a:t>
            </a:r>
            <a:r>
              <a:rPr lang="en" sz="1200" b="1">
                <a:solidFill>
                  <a:srgbClr val="222222"/>
                </a:solidFill>
                <a:highlight>
                  <a:srgbClr val="FFFF00"/>
                </a:highlight>
              </a:rPr>
              <a:t>r</a:t>
            </a:r>
            <a:r>
              <a:rPr lang="en" sz="1200">
                <a:solidFill>
                  <a:srgbClr val="222222"/>
                </a:solidFill>
                <a:highlight>
                  <a:srgbClr val="FFFF00"/>
                </a:highlight>
              </a:rPr>
              <a:t>equired that railroad rates be "reasonable and just," but did not empower the government to fix specific rates.</a:t>
            </a:r>
            <a:endParaRPr sz="1200">
              <a:solidFill>
                <a:srgbClr val="FF0000"/>
              </a:solidFill>
              <a:highlight>
                <a:srgbClr val="FFFF00"/>
              </a:highlight>
            </a:endParaRPr>
          </a:p>
          <a:p>
            <a:pPr marL="0" indent="0">
              <a:spcBef>
                <a:spcPts val="1019"/>
              </a:spcBef>
              <a:buNone/>
            </a:pPr>
            <a:r>
              <a:rPr lang="en" sz="1200" b="1">
                <a:solidFill>
                  <a:srgbClr val="FF0000"/>
                </a:solidFill>
              </a:rPr>
              <a:t>Dawes Severalty Act: </a:t>
            </a:r>
            <a:r>
              <a:rPr lang="en" sz="1200">
                <a:solidFill>
                  <a:srgbClr val="545454"/>
                </a:solidFill>
                <a:highlight>
                  <a:srgbClr val="FFFFFF"/>
                </a:highlight>
              </a:rPr>
              <a:t>(1887); Disman</a:t>
            </a:r>
            <a:r>
              <a:rPr lang="en" sz="1200">
                <a:solidFill>
                  <a:srgbClr val="2D3639"/>
                </a:solidFill>
              </a:rPr>
              <a:t>tled American Indian tribes, set up individuals as family heads with 160 acres, tried to make rugged individualists out of the Indians, attempt to assimilate the Indian population into that of the American.</a:t>
            </a:r>
            <a:endParaRPr sz="1200"/>
          </a:p>
          <a:p>
            <a:pPr marL="0" indent="0">
              <a:spcBef>
                <a:spcPts val="1019"/>
              </a:spcBef>
              <a:buNone/>
            </a:pPr>
            <a:r>
              <a:rPr lang="en" sz="1200" b="1">
                <a:solidFill>
                  <a:srgbClr val="FF0000"/>
                </a:solidFill>
              </a:rPr>
              <a:t>Foraker Act </a:t>
            </a:r>
            <a:r>
              <a:rPr lang="en" sz="1200">
                <a:solidFill>
                  <a:srgbClr val="545454"/>
                </a:solidFill>
                <a:highlight>
                  <a:srgbClr val="FFFFFF"/>
                </a:highlight>
              </a:rPr>
              <a:t>(1900); E</a:t>
            </a:r>
            <a:r>
              <a:rPr lang="en" sz="1200">
                <a:solidFill>
                  <a:srgbClr val="222222"/>
                </a:solidFill>
                <a:highlight>
                  <a:srgbClr val="FFFFFF"/>
                </a:highlight>
              </a:rPr>
              <a:t>stablished civilian (albeit limited popular) government on the island of Puerto Rico, which had recently become a possession of the United States as a result of the Spanish American War</a:t>
            </a:r>
            <a:endParaRPr sz="1200">
              <a:solidFill>
                <a:srgbClr val="FF0000"/>
              </a:solidFill>
            </a:endParaRPr>
          </a:p>
          <a:p>
            <a:pPr marL="0" indent="0">
              <a:spcBef>
                <a:spcPts val="1019"/>
              </a:spcBef>
              <a:buNone/>
            </a:pPr>
            <a:r>
              <a:rPr lang="en" sz="1200" b="1">
                <a:solidFill>
                  <a:srgbClr val="FF0000"/>
                </a:solidFill>
                <a:highlight>
                  <a:srgbClr val="FFFF00"/>
                </a:highlight>
              </a:rPr>
              <a:t>Sherman Antitrust Act: </a:t>
            </a:r>
            <a:r>
              <a:rPr lang="en" sz="1200">
                <a:solidFill>
                  <a:srgbClr val="545454"/>
                </a:solidFill>
                <a:highlight>
                  <a:srgbClr val="FFFF00"/>
                </a:highlight>
              </a:rPr>
              <a:t>(1890); First federal action against monopolies, it was signed into law by Harrison and was</a:t>
            </a:r>
            <a:r>
              <a:rPr lang="en" sz="1200">
                <a:solidFill>
                  <a:srgbClr val="2D3639"/>
                </a:solidFill>
                <a:highlight>
                  <a:srgbClr val="FFFF00"/>
                </a:highlight>
              </a:rPr>
              <a:t> extensively used by Theodore Roosevelt for trust-busting. However, it was initially misused against labor unions</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Pure Food and Drug Act: </a:t>
            </a:r>
            <a:r>
              <a:rPr lang="en" sz="1200">
                <a:solidFill>
                  <a:srgbClr val="545454"/>
                </a:solidFill>
                <a:highlight>
                  <a:srgbClr val="FFFF00"/>
                </a:highlight>
              </a:rPr>
              <a:t>(1906); T</a:t>
            </a:r>
            <a:r>
              <a:rPr lang="en" sz="1200">
                <a:solidFill>
                  <a:srgbClr val="2D3639"/>
                </a:solidFill>
                <a:highlight>
                  <a:srgbClr val="FFFF00"/>
                </a:highlight>
              </a:rPr>
              <a:t>he act that prohibited the manufacture, sale, or shipment of impure of falsely labeled food and drugs</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Federal Reserve Act: </a:t>
            </a:r>
            <a:r>
              <a:rPr lang="en" sz="1200">
                <a:solidFill>
                  <a:srgbClr val="545454"/>
                </a:solidFill>
                <a:highlight>
                  <a:srgbClr val="FFFF00"/>
                </a:highlight>
              </a:rPr>
              <a:t>(1913); This act created a central banking system, consisting of twelve regional banks governed by </a:t>
            </a:r>
            <a:r>
              <a:rPr lang="en" sz="1200">
                <a:solidFill>
                  <a:srgbClr val="2D3639"/>
                </a:solidFill>
                <a:highlight>
                  <a:srgbClr val="FFFF00"/>
                </a:highlight>
              </a:rPr>
              <a:t>the Federal Reserve Board. It was an attempt to provide the United States with a sound yet flexible currency. The Board it created still plays a vital role in the American economy today.</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Clayton Antitrust Act: </a:t>
            </a:r>
            <a:r>
              <a:rPr lang="en" sz="1200">
                <a:solidFill>
                  <a:srgbClr val="545454"/>
                </a:solidFill>
                <a:highlight>
                  <a:srgbClr val="FFFF00"/>
                </a:highlight>
              </a:rPr>
              <a:t>(1914); Was a part of United States </a:t>
            </a:r>
            <a:r>
              <a:rPr lang="en" sz="1200">
                <a:solidFill>
                  <a:srgbClr val="6A6A6A"/>
                </a:solidFill>
                <a:highlight>
                  <a:srgbClr val="FFFF00"/>
                </a:highlight>
              </a:rPr>
              <a:t>antitrust</a:t>
            </a:r>
            <a:r>
              <a:rPr lang="en" sz="1200">
                <a:solidFill>
                  <a:srgbClr val="545454"/>
                </a:solidFill>
                <a:highlight>
                  <a:srgbClr val="FFFF00"/>
                </a:highlight>
              </a:rPr>
              <a:t> law with the goal of adding further substance to the U.S. </a:t>
            </a:r>
            <a:r>
              <a:rPr lang="en" sz="1200">
                <a:solidFill>
                  <a:srgbClr val="6A6A6A"/>
                </a:solidFill>
                <a:highlight>
                  <a:srgbClr val="FFFF00"/>
                </a:highlight>
              </a:rPr>
              <a:t>antitrust</a:t>
            </a:r>
            <a:r>
              <a:rPr lang="en" sz="1200">
                <a:solidFill>
                  <a:srgbClr val="545454"/>
                </a:solidFill>
                <a:highlight>
                  <a:srgbClr val="FFFF00"/>
                </a:highlight>
              </a:rPr>
              <a:t> law regime; the </a:t>
            </a:r>
            <a:r>
              <a:rPr lang="en" sz="1200">
                <a:solidFill>
                  <a:srgbClr val="6A6A6A"/>
                </a:solidFill>
                <a:highlight>
                  <a:srgbClr val="FFFF00"/>
                </a:highlight>
              </a:rPr>
              <a:t>Clayton Act</a:t>
            </a:r>
            <a:r>
              <a:rPr lang="en" sz="1200">
                <a:solidFill>
                  <a:srgbClr val="545454"/>
                </a:solidFill>
                <a:highlight>
                  <a:srgbClr val="FFFF00"/>
                </a:highlight>
              </a:rPr>
              <a:t> sought to prevent anticompetitive practices.</a:t>
            </a:r>
            <a:endParaRPr sz="1200">
              <a:solidFill>
                <a:srgbClr val="FF0000"/>
              </a:solidFill>
              <a:highlight>
                <a:srgbClr val="FFFF00"/>
              </a:highlight>
            </a:endParaRPr>
          </a:p>
          <a:p>
            <a:pPr marL="0" indent="0">
              <a:spcBef>
                <a:spcPts val="1019"/>
              </a:spcBef>
              <a:buNone/>
            </a:pPr>
            <a:r>
              <a:rPr lang="en" sz="1200" b="1">
                <a:solidFill>
                  <a:srgbClr val="FF0000"/>
                </a:solidFill>
              </a:rPr>
              <a:t>Selective Service Act: </a:t>
            </a:r>
            <a:r>
              <a:rPr lang="en" sz="1200">
                <a:solidFill>
                  <a:srgbClr val="545454"/>
                </a:solidFill>
                <a:highlight>
                  <a:srgbClr val="FFFFFF"/>
                </a:highlight>
              </a:rPr>
              <a:t>(1917); A</a:t>
            </a:r>
            <a:r>
              <a:rPr lang="en" sz="1200">
                <a:solidFill>
                  <a:srgbClr val="222222"/>
                </a:solidFill>
                <a:highlight>
                  <a:srgbClr val="FFFFFF"/>
                </a:highlight>
              </a:rPr>
              <a:t>uthorized the United States federal government to raise a national army for service in World War I through conscription.</a:t>
            </a:r>
            <a:endParaRPr sz="1200">
              <a:solidFill>
                <a:srgbClr val="222222"/>
              </a:solidFill>
              <a:highlight>
                <a:srgbClr val="FFFFFF"/>
              </a:highlight>
            </a:endParaRPr>
          </a:p>
          <a:p>
            <a:pPr marL="0" indent="0">
              <a:spcBef>
                <a:spcPts val="1019"/>
              </a:spcBef>
              <a:buNone/>
            </a:pPr>
            <a:r>
              <a:rPr lang="en" sz="1200" b="1">
                <a:solidFill>
                  <a:srgbClr val="FF0000"/>
                </a:solidFill>
                <a:highlight>
                  <a:srgbClr val="FFFF00"/>
                </a:highlight>
              </a:rPr>
              <a:t>Espionage Act </a:t>
            </a:r>
            <a:r>
              <a:rPr lang="en" sz="1200">
                <a:solidFill>
                  <a:srgbClr val="545454"/>
                </a:solidFill>
                <a:highlight>
                  <a:srgbClr val="FFFF00"/>
                </a:highlight>
              </a:rPr>
              <a:t>(1919); p</a:t>
            </a:r>
            <a:r>
              <a:rPr lang="en" sz="1200">
                <a:solidFill>
                  <a:srgbClr val="222222"/>
                </a:solidFill>
                <a:highlight>
                  <a:srgbClr val="FFFF00"/>
                </a:highlight>
              </a:rPr>
              <a:t>rohibited many forms of speech, including "any disloyal, profane, scurrilous, or abusive language about the form of government of the United States ... or the flag of the United States, or the uniform of the Army or Navy".</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Emergency Quota Act: </a:t>
            </a:r>
            <a:r>
              <a:rPr lang="en" sz="1200">
                <a:solidFill>
                  <a:srgbClr val="545454"/>
                </a:solidFill>
                <a:highlight>
                  <a:srgbClr val="FFFF00"/>
                </a:highlight>
              </a:rPr>
              <a:t>(1921); Restric</a:t>
            </a:r>
            <a:r>
              <a:rPr lang="en" sz="1200">
                <a:solidFill>
                  <a:srgbClr val="222222"/>
                </a:solidFill>
                <a:highlight>
                  <a:srgbClr val="FFFF00"/>
                </a:highlight>
              </a:rPr>
              <a:t>ted immigration into the United States.</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National Origins Act </a:t>
            </a:r>
            <a:r>
              <a:rPr lang="en" sz="1200">
                <a:solidFill>
                  <a:srgbClr val="545454"/>
                </a:solidFill>
                <a:highlight>
                  <a:srgbClr val="FFFF00"/>
                </a:highlight>
              </a:rPr>
              <a:t>(1924) A law that severel</a:t>
            </a:r>
            <a:r>
              <a:rPr lang="en" sz="1200">
                <a:solidFill>
                  <a:srgbClr val="2D3639"/>
                </a:solidFill>
                <a:highlight>
                  <a:srgbClr val="FFFF00"/>
                </a:highlight>
              </a:rPr>
              <a:t>y restricted immigration by establishing a system of national quotas that blatantly discriminated against immigrants from southern and eastern Europe and virtually excluded Asians. The policy stayed in effect until the 1960s.</a:t>
            </a:r>
            <a:endParaRPr sz="1200">
              <a:highlight>
                <a:srgbClr val="FFFF00"/>
              </a:highlight>
            </a:endParaRPr>
          </a:p>
          <a:p>
            <a:pPr marL="0" indent="0">
              <a:spcBef>
                <a:spcPts val="1019"/>
              </a:spcBef>
              <a:buNone/>
            </a:pPr>
            <a:r>
              <a:rPr lang="en" sz="1200" b="1">
                <a:solidFill>
                  <a:srgbClr val="FF0000"/>
                </a:solidFill>
              </a:rPr>
              <a:t>Federal Home Loan Bank Act: </a:t>
            </a:r>
            <a:r>
              <a:rPr lang="en" sz="1200">
                <a:solidFill>
                  <a:srgbClr val="545454"/>
                </a:solidFill>
                <a:highlight>
                  <a:srgbClr val="FFFFFF"/>
                </a:highlight>
              </a:rPr>
              <a:t>(1931); Passed</a:t>
            </a:r>
            <a:r>
              <a:rPr lang="en" sz="1200">
                <a:solidFill>
                  <a:srgbClr val="222222"/>
                </a:solidFill>
                <a:highlight>
                  <a:srgbClr val="FFFFFF"/>
                </a:highlight>
              </a:rPr>
              <a:t> under President Herbert Hoover in order to lower the cost of home ownership. It established the Federal Home Loan Bank Board to charter and supervise federal savings and loan institutions.</a:t>
            </a:r>
            <a:endParaRPr sz="1200">
              <a:solidFill>
                <a:srgbClr val="222222"/>
              </a:solidFill>
              <a:highlight>
                <a:srgbClr val="FFFFFF"/>
              </a:highlight>
            </a:endParaRPr>
          </a:p>
          <a:p>
            <a:pPr marL="0" indent="0">
              <a:spcBef>
                <a:spcPts val="1019"/>
              </a:spcBef>
              <a:buNone/>
            </a:pPr>
            <a:r>
              <a:rPr lang="en" sz="1200" b="1">
                <a:solidFill>
                  <a:srgbClr val="FF0000"/>
                </a:solidFill>
              </a:rPr>
              <a:t>Federal Securities Act:</a:t>
            </a:r>
            <a:r>
              <a:rPr lang="en" sz="1200">
                <a:solidFill>
                  <a:srgbClr val="545454"/>
                </a:solidFill>
                <a:highlight>
                  <a:srgbClr val="FFFFFF"/>
                </a:highlight>
              </a:rPr>
              <a:t> (1933); The firs</a:t>
            </a:r>
            <a:r>
              <a:rPr lang="en" sz="1200">
                <a:solidFill>
                  <a:srgbClr val="222222"/>
                </a:solidFill>
                <a:highlight>
                  <a:srgbClr val="FFFFFF"/>
                </a:highlight>
              </a:rPr>
              <a:t>t major federal legislation to regulate the offer and sale of securities. Prior to the Act, regulation of securities was chiefly governed by state laws, commonly referred to as blue sky laws. When Congress enacted the 1933 Act, it left existing state securities laws ("blue sky laws") in place.</a:t>
            </a:r>
            <a:endParaRPr sz="1200">
              <a:solidFill>
                <a:srgbClr val="222222"/>
              </a:solidFill>
              <a:highlight>
                <a:srgbClr val="FFFFFF"/>
              </a:highlight>
            </a:endParaRPr>
          </a:p>
          <a:p>
            <a:pPr marL="0" indent="0">
              <a:spcBef>
                <a:spcPts val="1019"/>
              </a:spcBef>
              <a:buNone/>
            </a:pPr>
            <a:r>
              <a:rPr lang="en" sz="1200" b="1">
                <a:solidFill>
                  <a:srgbClr val="FF0000"/>
                </a:solidFill>
                <a:highlight>
                  <a:srgbClr val="FFFF00"/>
                </a:highlight>
              </a:rPr>
              <a:t>Nat. Industrial Recovery Act: </a:t>
            </a:r>
            <a:r>
              <a:rPr lang="en" sz="1200">
                <a:solidFill>
                  <a:srgbClr val="545454"/>
                </a:solidFill>
                <a:highlight>
                  <a:srgbClr val="FFFF00"/>
                </a:highlight>
              </a:rPr>
              <a:t>(1933)</a:t>
            </a:r>
            <a:r>
              <a:rPr lang="en" sz="1200" b="1">
                <a:solidFill>
                  <a:srgbClr val="FF0000"/>
                </a:solidFill>
                <a:highlight>
                  <a:srgbClr val="FFFF00"/>
                </a:highlight>
              </a:rPr>
              <a:t> </a:t>
            </a:r>
            <a:r>
              <a:rPr lang="en" sz="1200">
                <a:solidFill>
                  <a:srgbClr val="2D3639"/>
                </a:solidFill>
                <a:highlight>
                  <a:srgbClr val="FFFF00"/>
                </a:highlight>
              </a:rPr>
              <a:t>Set by FDR to aide the recovery of the economy from the Great Depression. Supported and some cases enforced an alliance of industries. Called for industrial self regulation and declared codes of fair competition.</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Neutrality Acts: (</a:t>
            </a:r>
            <a:r>
              <a:rPr lang="en" sz="1200">
                <a:solidFill>
                  <a:srgbClr val="545454"/>
                </a:solidFill>
                <a:highlight>
                  <a:srgbClr val="FFFF00"/>
                </a:highlight>
              </a:rPr>
              <a:t>1930’s) Origin</a:t>
            </a:r>
            <a:r>
              <a:rPr lang="en" sz="1200">
                <a:solidFill>
                  <a:srgbClr val="2D3639"/>
                </a:solidFill>
                <a:highlight>
                  <a:srgbClr val="FFFF00"/>
                </a:highlight>
              </a:rPr>
              <a:t>ally designed to avoid American involvement in World War II by preventing loans to those countries taking part in the conflict; they were later modified in 1939 to allow aid to Great Britain and other Allied nations.</a:t>
            </a:r>
            <a:endParaRPr sz="1200">
              <a:solidFill>
                <a:srgbClr val="FF0000"/>
              </a:solidFill>
              <a:highlight>
                <a:srgbClr val="FFFF00"/>
              </a:highlight>
            </a:endParaRPr>
          </a:p>
          <a:p>
            <a:pPr marL="0" indent="0">
              <a:spcBef>
                <a:spcPts val="1019"/>
              </a:spcBef>
              <a:buNone/>
            </a:pPr>
            <a:r>
              <a:rPr lang="en" sz="1200" b="1">
                <a:solidFill>
                  <a:srgbClr val="FF0000"/>
                </a:solidFill>
              </a:rPr>
              <a:t>Wagner Act: </a:t>
            </a:r>
            <a:r>
              <a:rPr lang="en" sz="1200">
                <a:solidFill>
                  <a:srgbClr val="545454"/>
                </a:solidFill>
                <a:highlight>
                  <a:srgbClr val="FFFFFF"/>
                </a:highlight>
              </a:rPr>
              <a:t>(1935) Established Nat</a:t>
            </a:r>
            <a:r>
              <a:rPr lang="en" sz="1200">
                <a:solidFill>
                  <a:srgbClr val="2D3639"/>
                </a:solidFill>
              </a:rPr>
              <a:t>ional Labor Relations Board; protected the rights of most workers in the private sector to organize labor unions, to engage in collective bargaining, and to take part in strikes and other forms of concerted activity in support of their demands.</a:t>
            </a:r>
            <a:endParaRPr sz="1200">
              <a:solidFill>
                <a:srgbClr val="FF0000"/>
              </a:solidFill>
            </a:endParaRPr>
          </a:p>
          <a:p>
            <a:pPr marL="0" indent="0">
              <a:spcBef>
                <a:spcPts val="1019"/>
              </a:spcBef>
              <a:buNone/>
            </a:pPr>
            <a:r>
              <a:rPr lang="en" sz="1200" b="1">
                <a:solidFill>
                  <a:srgbClr val="FF0000"/>
                </a:solidFill>
              </a:rPr>
              <a:t>Social Security Act: </a:t>
            </a:r>
            <a:r>
              <a:rPr lang="en" sz="1200">
                <a:solidFill>
                  <a:srgbClr val="545454"/>
                </a:solidFill>
                <a:highlight>
                  <a:srgbClr val="FFFFFF"/>
                </a:highlight>
              </a:rPr>
              <a:t>(1935) guarantee</a:t>
            </a:r>
            <a:r>
              <a:rPr lang="en" sz="1200">
                <a:solidFill>
                  <a:srgbClr val="2D3639"/>
                </a:solidFill>
              </a:rPr>
              <a:t>d retirement payments for enrolled workers beginning at age 65; set up federal-state system of unemployment insurance and care for dependent mothers and children, the handicapped, and public health</a:t>
            </a:r>
            <a:endParaRPr sz="1200">
              <a:solidFill>
                <a:srgbClr val="FF0000"/>
              </a:solidFill>
            </a:endParaRPr>
          </a:p>
          <a:p>
            <a:pPr marL="0" indent="0">
              <a:spcBef>
                <a:spcPts val="1019"/>
              </a:spcBef>
              <a:buNone/>
            </a:pPr>
            <a:r>
              <a:rPr lang="en" sz="1200" b="1">
                <a:solidFill>
                  <a:srgbClr val="FF0000"/>
                </a:solidFill>
                <a:highlight>
                  <a:srgbClr val="FFFF00"/>
                </a:highlight>
              </a:rPr>
              <a:t>Lend Lease Act </a:t>
            </a:r>
            <a:r>
              <a:rPr lang="en" sz="1200">
                <a:solidFill>
                  <a:srgbClr val="545454"/>
                </a:solidFill>
                <a:highlight>
                  <a:srgbClr val="FFFF00"/>
                </a:highlight>
              </a:rPr>
              <a:t>(1941) A pr</a:t>
            </a:r>
            <a:r>
              <a:rPr lang="en" sz="1200">
                <a:solidFill>
                  <a:srgbClr val="2D3639"/>
                </a:solidFill>
                <a:highlight>
                  <a:srgbClr val="FFFF00"/>
                </a:highlight>
              </a:rPr>
              <a:t>ogram in which the United States supplied war supplies to the U.K, Soviet Union, China, France, and other nations in exchange for military bases in Bermuda and the West Indies.</a:t>
            </a:r>
            <a:endParaRPr sz="1200">
              <a:solidFill>
                <a:srgbClr val="2D3639"/>
              </a:solidFill>
              <a:highlight>
                <a:srgbClr val="FFFF00"/>
              </a:highlight>
            </a:endParaRPr>
          </a:p>
          <a:p>
            <a:pPr marL="0" indent="0">
              <a:spcBef>
                <a:spcPts val="1019"/>
              </a:spcBef>
              <a:buNone/>
            </a:pPr>
            <a:r>
              <a:rPr lang="en" sz="1200" b="1">
                <a:solidFill>
                  <a:srgbClr val="FF0000"/>
                </a:solidFill>
              </a:rPr>
              <a:t>G.I Bill:</a:t>
            </a:r>
            <a:r>
              <a:rPr lang="en" sz="1200">
                <a:solidFill>
                  <a:srgbClr val="545454"/>
                </a:solidFill>
                <a:highlight>
                  <a:srgbClr val="FFFFFF"/>
                </a:highlight>
              </a:rPr>
              <a:t> (1944); Congress passed this bill (aka the servicemen's readjustment act) to provide funding for c</a:t>
            </a:r>
            <a:r>
              <a:rPr lang="en" sz="1200">
                <a:solidFill>
                  <a:srgbClr val="2D3639"/>
                </a:solidFill>
              </a:rPr>
              <a:t>ollege education &amp; gave loans to buy houses/start businesses; helped create a career &amp; provide home for the 15 million soldiers returning from war.</a:t>
            </a:r>
            <a:endParaRPr sz="1200">
              <a:solidFill>
                <a:srgbClr val="2D3639"/>
              </a:solidFill>
            </a:endParaRPr>
          </a:p>
          <a:p>
            <a:pPr marL="0" indent="0">
              <a:spcBef>
                <a:spcPts val="1019"/>
              </a:spcBef>
              <a:buNone/>
            </a:pPr>
            <a:r>
              <a:rPr lang="en" sz="1200" b="1">
                <a:solidFill>
                  <a:srgbClr val="FF0000"/>
                </a:solidFill>
              </a:rPr>
              <a:t>Taft Hartley Act: </a:t>
            </a:r>
            <a:r>
              <a:rPr lang="en" sz="1200">
                <a:solidFill>
                  <a:srgbClr val="545454"/>
                </a:solidFill>
                <a:highlight>
                  <a:srgbClr val="FFFFFF"/>
                </a:highlight>
              </a:rPr>
              <a:t>(1947) outlawed "</a:t>
            </a:r>
            <a:r>
              <a:rPr lang="en" sz="1200">
                <a:solidFill>
                  <a:srgbClr val="2D3639"/>
                </a:solidFill>
              </a:rPr>
              <a:t>closed" shops (closed to non-union members), made unions liable for damages that resulted from jurisdictional disputes among themselves, and required that union leaders take non-communist oaths</a:t>
            </a:r>
            <a:endParaRPr sz="1200">
              <a:solidFill>
                <a:srgbClr val="FF0000"/>
              </a:solidFill>
            </a:endParaRPr>
          </a:p>
          <a:p>
            <a:pPr marL="0" indent="0">
              <a:spcBef>
                <a:spcPts val="1019"/>
              </a:spcBef>
              <a:buNone/>
            </a:pPr>
            <a:r>
              <a:rPr lang="en" sz="1200" b="1">
                <a:solidFill>
                  <a:srgbClr val="FF0000"/>
                </a:solidFill>
              </a:rPr>
              <a:t>Federal Highway Act: </a:t>
            </a:r>
            <a:r>
              <a:rPr lang="en" sz="1200">
                <a:solidFill>
                  <a:srgbClr val="545454"/>
                </a:solidFill>
                <a:highlight>
                  <a:srgbClr val="FFFFFF"/>
                </a:highlight>
              </a:rPr>
              <a:t>(1956) This act, a</a:t>
            </a:r>
            <a:r>
              <a:rPr lang="en" sz="1200">
                <a:solidFill>
                  <a:srgbClr val="2D3639"/>
                </a:solidFill>
              </a:rPr>
              <a:t>n accomplishment of the Eisenhower administration, authorized $25 billion for a ten- year project that built over 40,000 miles of interstate highways. This was the largest public works project in American history.</a:t>
            </a:r>
            <a:endParaRPr sz="1200"/>
          </a:p>
          <a:p>
            <a:pPr marL="0" indent="0">
              <a:spcBef>
                <a:spcPts val="1019"/>
              </a:spcBef>
              <a:buNone/>
            </a:pPr>
            <a:r>
              <a:rPr lang="en" sz="1200" b="1">
                <a:solidFill>
                  <a:srgbClr val="FF0000"/>
                </a:solidFill>
              </a:rPr>
              <a:t>Economic Opportunity Act</a:t>
            </a:r>
            <a:r>
              <a:rPr lang="en" sz="1200">
                <a:solidFill>
                  <a:srgbClr val="545454"/>
                </a:solidFill>
                <a:highlight>
                  <a:srgbClr val="FFFFFF"/>
                </a:highlight>
              </a:rPr>
              <a:t>: (1964) Authori</a:t>
            </a:r>
            <a:r>
              <a:rPr lang="en" sz="1200">
                <a:solidFill>
                  <a:srgbClr val="222222"/>
                </a:solidFill>
                <a:highlight>
                  <a:srgbClr val="FFFFFF"/>
                </a:highlight>
              </a:rPr>
              <a:t>zed the formation of local Community Action Agencies as part of the War on Poverty. These agencies are directly regulated by the federal government.</a:t>
            </a:r>
            <a:endParaRPr sz="1200">
              <a:solidFill>
                <a:srgbClr val="FF0000"/>
              </a:solidFill>
            </a:endParaRPr>
          </a:p>
          <a:p>
            <a:pPr marL="0" indent="0">
              <a:spcBef>
                <a:spcPts val="1019"/>
              </a:spcBef>
              <a:buNone/>
            </a:pPr>
            <a:r>
              <a:rPr lang="en" sz="1200" b="1">
                <a:solidFill>
                  <a:srgbClr val="FF0000"/>
                </a:solidFill>
                <a:highlight>
                  <a:srgbClr val="FFFF00"/>
                </a:highlight>
              </a:rPr>
              <a:t>Civil Rights Act:</a:t>
            </a:r>
            <a:r>
              <a:rPr lang="en" sz="1200">
                <a:solidFill>
                  <a:srgbClr val="545454"/>
                </a:solidFill>
                <a:highlight>
                  <a:srgbClr val="FFFF00"/>
                </a:highlight>
              </a:rPr>
              <a:t> (1964); Ende</a:t>
            </a:r>
            <a:r>
              <a:rPr lang="en" sz="1200">
                <a:solidFill>
                  <a:srgbClr val="222222"/>
                </a:solidFill>
                <a:highlight>
                  <a:srgbClr val="FFFF00"/>
                </a:highlight>
              </a:rPr>
              <a:t>d segregation in public places and banned employment discrimination on the basis of race, color, religion, sex or national origin, is considered one of the crowning legislative achievements of the civil rights movement.</a:t>
            </a:r>
            <a:endParaRPr sz="1200">
              <a:highlight>
                <a:srgbClr val="FFFF00"/>
              </a:highlight>
            </a:endParaRPr>
          </a:p>
          <a:p>
            <a:pPr marL="0" indent="0">
              <a:spcBef>
                <a:spcPts val="1019"/>
              </a:spcBef>
              <a:buNone/>
            </a:pPr>
            <a:r>
              <a:rPr lang="en" sz="1200" b="1">
                <a:solidFill>
                  <a:srgbClr val="FF0000"/>
                </a:solidFill>
              </a:rPr>
              <a:t>Civil Rights Act: </a:t>
            </a:r>
            <a:r>
              <a:rPr lang="en" sz="1200">
                <a:solidFill>
                  <a:srgbClr val="545454"/>
                </a:solidFill>
                <a:highlight>
                  <a:srgbClr val="FFFFFF"/>
                </a:highlight>
              </a:rPr>
              <a:t>(1968); Define</a:t>
            </a:r>
            <a:r>
              <a:rPr lang="en" sz="1200">
                <a:solidFill>
                  <a:srgbClr val="222222"/>
                </a:solidFill>
                <a:highlight>
                  <a:srgbClr val="FFFFFF"/>
                </a:highlight>
              </a:rPr>
              <a:t>s housing discrimination as the “refusal to sell or rent a dwelling to any person because of his race, color, religion, or national origin”. Title VIII of this Act is commonly referred to as the Fair Housing Act of 1968.</a:t>
            </a:r>
            <a:endParaRPr sz="1200">
              <a:solidFill>
                <a:srgbClr val="222222"/>
              </a:solidFill>
              <a:highlight>
                <a:srgbClr val="FFFFFF"/>
              </a:highlight>
            </a:endParaRPr>
          </a:p>
          <a:p>
            <a:pPr marL="0" indent="0">
              <a:spcBef>
                <a:spcPts val="1019"/>
              </a:spcBef>
              <a:buNone/>
            </a:pPr>
            <a:r>
              <a:rPr lang="en" sz="1200" b="1">
                <a:solidFill>
                  <a:srgbClr val="FF0000"/>
                </a:solidFill>
                <a:highlight>
                  <a:srgbClr val="FFFF00"/>
                </a:highlight>
              </a:rPr>
              <a:t>Voting Rights Act:</a:t>
            </a:r>
            <a:r>
              <a:rPr lang="en" sz="1200">
                <a:solidFill>
                  <a:srgbClr val="545454"/>
                </a:solidFill>
                <a:highlight>
                  <a:srgbClr val="FFFF00"/>
                </a:highlight>
              </a:rPr>
              <a:t> (1965); invalidated the </a:t>
            </a:r>
            <a:r>
              <a:rPr lang="en" sz="1200">
                <a:solidFill>
                  <a:srgbClr val="2D3639"/>
                </a:solidFill>
                <a:highlight>
                  <a:srgbClr val="FFFF00"/>
                </a:highlight>
              </a:rPr>
              <a:t>use of any test or device to deny the vote and authorized federal examiners to register voters in states that had disenfranchised blacks; as more blacks became politically active and elected black representatives, it brought jobs, contracts, and facilities and services for the black community, encouraging greater social equality and decreasing the wealth and education gap</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Immigration and Nationality Act: </a:t>
            </a:r>
            <a:r>
              <a:rPr lang="en" sz="1200">
                <a:solidFill>
                  <a:srgbClr val="545454"/>
                </a:solidFill>
                <a:highlight>
                  <a:srgbClr val="FFFF00"/>
                </a:highlight>
              </a:rPr>
              <a:t>(1965) Abolis</a:t>
            </a:r>
            <a:r>
              <a:rPr lang="en" sz="1200">
                <a:solidFill>
                  <a:srgbClr val="2D3639"/>
                </a:solidFill>
                <a:highlight>
                  <a:srgbClr val="FFFF00"/>
                </a:highlight>
              </a:rPr>
              <a:t>hed the national origins quota system, doubled the number of immigrants, and allowed admission of close relatives of the U.S. citizens outside those numerical limits.</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War Powers Act: </a:t>
            </a:r>
            <a:r>
              <a:rPr lang="en" sz="1200">
                <a:solidFill>
                  <a:srgbClr val="545454"/>
                </a:solidFill>
                <a:highlight>
                  <a:srgbClr val="FFFF00"/>
                </a:highlight>
              </a:rPr>
              <a:t>(1973); T</a:t>
            </a:r>
            <a:r>
              <a:rPr lang="en" sz="1200">
                <a:solidFill>
                  <a:srgbClr val="2D3639"/>
                </a:solidFill>
                <a:highlight>
                  <a:srgbClr val="FFFF00"/>
                </a:highlight>
              </a:rPr>
              <a:t>his act repealed the gulf of tonkin resolution &amp; limited the president's ability to wage war without consent of congress</a:t>
            </a:r>
            <a:endParaRPr sz="1200">
              <a:highlight>
                <a:srgbClr val="FFFF00"/>
              </a:highlight>
            </a:endParaRPr>
          </a:p>
          <a:p>
            <a:pPr marL="0" indent="0">
              <a:spcBef>
                <a:spcPts val="1019"/>
              </a:spcBef>
              <a:buNone/>
            </a:pPr>
            <a:r>
              <a:rPr lang="en" sz="1200" b="1">
                <a:solidFill>
                  <a:srgbClr val="FF0000"/>
                </a:solidFill>
                <a:highlight>
                  <a:srgbClr val="FFFF00"/>
                </a:highlight>
              </a:rPr>
              <a:t>National Energy Act: </a:t>
            </a:r>
            <a:r>
              <a:rPr lang="en" sz="1200">
                <a:solidFill>
                  <a:srgbClr val="545454"/>
                </a:solidFill>
                <a:highlight>
                  <a:srgbClr val="FFFF00"/>
                </a:highlight>
              </a:rPr>
              <a:t>(1978); Sought to establish a comprehensive </a:t>
            </a:r>
            <a:r>
              <a:rPr lang="en" sz="1200" b="1">
                <a:solidFill>
                  <a:srgbClr val="6A6A6A"/>
                </a:solidFill>
                <a:highlight>
                  <a:srgbClr val="FFFF00"/>
                </a:highlight>
              </a:rPr>
              <a:t>national energy</a:t>
            </a:r>
            <a:r>
              <a:rPr lang="en" sz="1200">
                <a:solidFill>
                  <a:srgbClr val="545454"/>
                </a:solidFill>
                <a:highlight>
                  <a:srgbClr val="FFFF00"/>
                </a:highlight>
              </a:rPr>
              <a:t> policy</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Patriot Act: </a:t>
            </a:r>
            <a:r>
              <a:rPr lang="en" sz="1200">
                <a:solidFill>
                  <a:srgbClr val="545454"/>
                </a:solidFill>
                <a:highlight>
                  <a:srgbClr val="FFFF00"/>
                </a:highlight>
              </a:rPr>
              <a:t>(2001); Th</a:t>
            </a:r>
            <a:r>
              <a:rPr lang="en" sz="1200">
                <a:solidFill>
                  <a:srgbClr val="2D3639"/>
                </a:solidFill>
                <a:highlight>
                  <a:srgbClr val="FFFF00"/>
                </a:highlight>
              </a:rPr>
              <a:t>e bush administration enacted this act, which expanded the government's ability to monitor the activities of americans &amp; conduct investigations of suspected terrorists</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The American Recovery and Reinvestment Act:</a:t>
            </a:r>
            <a:r>
              <a:rPr lang="en" sz="1200">
                <a:solidFill>
                  <a:srgbClr val="545454"/>
                </a:solidFill>
                <a:highlight>
                  <a:srgbClr val="FFFF00"/>
                </a:highlight>
              </a:rPr>
              <a:t> (2009); </a:t>
            </a:r>
            <a:r>
              <a:rPr lang="en" sz="1200">
                <a:solidFill>
                  <a:srgbClr val="222222"/>
                </a:solidFill>
                <a:highlight>
                  <a:srgbClr val="FFFF00"/>
                </a:highlight>
              </a:rPr>
              <a:t>Created to stimulate the economy through individual and corporate tax cuts, leniency in unemployment benefits, increased domestic spending, and increased social welfare funding.</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Patient Protection and Affordable Care Act: </a:t>
            </a:r>
            <a:r>
              <a:rPr lang="en" sz="1200">
                <a:solidFill>
                  <a:srgbClr val="545454"/>
                </a:solidFill>
                <a:highlight>
                  <a:srgbClr val="FFFF00"/>
                </a:highlight>
              </a:rPr>
              <a:t>(2010) S</a:t>
            </a:r>
            <a:r>
              <a:rPr lang="en" sz="1200">
                <a:solidFill>
                  <a:srgbClr val="222222"/>
                </a:solidFill>
                <a:highlight>
                  <a:srgbClr val="FFFF00"/>
                </a:highlight>
              </a:rPr>
              <a:t>ometimes referred to as Obamacare. Sought to ensure that all Americans have access to quality, affordable health care and will create the transformation within the health care system necessary to contain costs.</a:t>
            </a:r>
            <a:r>
              <a:rPr lang="en" sz="1200">
                <a:solidFill>
                  <a:srgbClr val="545454"/>
                </a:solidFill>
                <a:highlight>
                  <a:srgbClr val="FFFF00"/>
                </a:highlight>
              </a:rPr>
              <a:t> </a:t>
            </a:r>
            <a:endParaRPr sz="1200" b="1">
              <a:solidFill>
                <a:srgbClr val="FF0000"/>
              </a:solidFill>
              <a:highlight>
                <a:srgbClr val="FFFF00"/>
              </a:highlight>
            </a:endParaRPr>
          </a:p>
          <a:p>
            <a:pPr marL="0" indent="0">
              <a:lnSpc>
                <a:spcPct val="115000"/>
              </a:lnSpc>
              <a:spcBef>
                <a:spcPts val="1019"/>
              </a:spcBef>
              <a:spcAft>
                <a:spcPts val="1019"/>
              </a:spcAft>
              <a:buNone/>
            </a:pPr>
            <a:endParaRPr sz="1000" b="1">
              <a:solidFill>
                <a:srgbClr val="FF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b="1">
              <a:solidFill>
                <a:srgbClr val="FF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highlight>
                  <a:srgbClr val="FFFF00"/>
                </a:highlight>
              </a:rPr>
              <a:t>1st Amendment: “</a:t>
            </a:r>
            <a:r>
              <a:rPr lang="en" sz="1200">
                <a:highlight>
                  <a:srgbClr val="FFFF00"/>
                </a:highlight>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endParaRPr sz="1200">
              <a:highlight>
                <a:srgbClr val="FFFF00"/>
              </a:highlight>
            </a:endParaRPr>
          </a:p>
          <a:p>
            <a:pPr marL="0" indent="0">
              <a:spcBef>
                <a:spcPts val="1019"/>
              </a:spcBef>
              <a:buNone/>
            </a:pPr>
            <a:r>
              <a:rPr lang="en" sz="1200">
                <a:highlight>
                  <a:srgbClr val="FFFF00"/>
                </a:highlight>
              </a:rPr>
              <a:t>2nd Amendment: "A well regulated Militia, being necessary to the security of a free State, the right of the people to keep and bear Arms, shall not be infringed.”</a:t>
            </a:r>
            <a:endParaRPr sz="1200">
              <a:highlight>
                <a:srgbClr val="FFFF00"/>
              </a:highlight>
            </a:endParaRPr>
          </a:p>
          <a:p>
            <a:pPr marL="0" indent="0">
              <a:spcBef>
                <a:spcPts val="1019"/>
              </a:spcBef>
              <a:buNone/>
            </a:pPr>
            <a:r>
              <a:rPr lang="en" sz="1200" b="1">
                <a:solidFill>
                  <a:srgbClr val="FF0000"/>
                </a:solidFill>
                <a:highlight>
                  <a:srgbClr val="FFFF00"/>
                </a:highlight>
              </a:rPr>
              <a:t>10th Amendment: </a:t>
            </a:r>
            <a:r>
              <a:rPr lang="en" sz="1200">
                <a:highlight>
                  <a:srgbClr val="FFFF00"/>
                </a:highlight>
              </a:rPr>
              <a:t>Intended to confirm the understanding of the people at the time the Constitution was adopted, that powers not granted to the United States were reserved to the States or to the people. It added nothing to the instrument as originally ratified.”</a:t>
            </a:r>
            <a:endParaRPr sz="1200">
              <a:highlight>
                <a:srgbClr val="FFFF00"/>
              </a:highlight>
            </a:endParaRPr>
          </a:p>
          <a:p>
            <a:pPr marL="0" indent="0">
              <a:spcBef>
                <a:spcPts val="1019"/>
              </a:spcBef>
              <a:buNone/>
            </a:pPr>
            <a:r>
              <a:rPr lang="en" sz="1200" b="1">
                <a:solidFill>
                  <a:srgbClr val="FF0000"/>
                </a:solidFill>
                <a:highlight>
                  <a:srgbClr val="FFFF00"/>
                </a:highlight>
              </a:rPr>
              <a:t>13th Amendment: </a:t>
            </a:r>
            <a:r>
              <a:rPr lang="en" sz="1200">
                <a:highlight>
                  <a:srgbClr val="FFFF00"/>
                </a:highlight>
              </a:rPr>
              <a:t>Declared that "Neither slavery nor involuntary servitude, except as a punishment for crime whereof the party shall have been duly convicted, shall exist within the United States, or any place subject to their jurisdiction."</a:t>
            </a:r>
            <a:endParaRPr sz="1200">
              <a:highlight>
                <a:srgbClr val="FFFF00"/>
              </a:highlight>
            </a:endParaRPr>
          </a:p>
          <a:p>
            <a:pPr marL="0" indent="0">
              <a:spcBef>
                <a:spcPts val="1019"/>
              </a:spcBef>
              <a:buNone/>
            </a:pPr>
            <a:r>
              <a:rPr lang="en" sz="1200" b="1">
                <a:solidFill>
                  <a:srgbClr val="FF0000"/>
                </a:solidFill>
                <a:highlight>
                  <a:srgbClr val="FFFF00"/>
                </a:highlight>
              </a:rPr>
              <a:t>14th Amendment: </a:t>
            </a:r>
            <a:r>
              <a:rPr lang="en" sz="1200" b="1">
                <a:solidFill>
                  <a:srgbClr val="222222"/>
                </a:solidFill>
                <a:highlight>
                  <a:srgbClr val="FFFF00"/>
                </a:highlight>
              </a:rPr>
              <a:t> </a:t>
            </a:r>
            <a:r>
              <a:rPr lang="en" sz="1200">
                <a:highlight>
                  <a:srgbClr val="FFFF00"/>
                </a:highlight>
              </a:rPr>
              <a:t>Was ratified on July 9, 1868, and granted citizenship to “all persons born or naturalized in the United States,” which included former slaves recently freed. Also contains the “Equal Protection Clause” - provides that no state shall deny to any person within its jurisdiction "the equal protection of the laws" Also contains the “Due Process Clause” - provides that no state shall deprive any person of life, liberty, or property, without due process of law</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15th Amendment: </a:t>
            </a:r>
            <a:r>
              <a:rPr lang="en" sz="1200">
                <a:highlight>
                  <a:srgbClr val="FFFF00"/>
                </a:highlight>
              </a:rPr>
              <a:t>Grants citizenship to "all persons born or naturalized in the United States" which included former slaves who had just been freed after the Civil War.</a:t>
            </a:r>
            <a:endParaRPr sz="1200">
              <a:highlight>
                <a:srgbClr val="FFFF00"/>
              </a:highlight>
            </a:endParaRPr>
          </a:p>
          <a:p>
            <a:pPr marL="0" indent="0">
              <a:spcBef>
                <a:spcPts val="1019"/>
              </a:spcBef>
              <a:buNone/>
            </a:pPr>
            <a:r>
              <a:rPr lang="en" sz="1200" b="1">
                <a:solidFill>
                  <a:srgbClr val="FF0000"/>
                </a:solidFill>
                <a:highlight>
                  <a:srgbClr val="FFFF00"/>
                </a:highlight>
              </a:rPr>
              <a:t>16th Amendment: </a:t>
            </a:r>
            <a:r>
              <a:rPr lang="en" sz="1200">
                <a:highlight>
                  <a:srgbClr val="FFFF00"/>
                </a:highlight>
              </a:rPr>
              <a:t>The Congress shall have power to lay and collect taxes on incomes, from whatever source derived, without apportionment among the several states, and without regard to any census or enumeration.</a:t>
            </a:r>
            <a:endParaRPr sz="1200">
              <a:highlight>
                <a:srgbClr val="FFFF00"/>
              </a:highlight>
            </a:endParaRPr>
          </a:p>
          <a:p>
            <a:pPr marL="0" indent="0">
              <a:spcBef>
                <a:spcPts val="1019"/>
              </a:spcBef>
              <a:buNone/>
            </a:pPr>
            <a:r>
              <a:rPr lang="en" sz="1200" b="1">
                <a:solidFill>
                  <a:srgbClr val="FF0000"/>
                </a:solidFill>
                <a:highlight>
                  <a:srgbClr val="FFFF00"/>
                </a:highlight>
              </a:rPr>
              <a:t>17th Amendment: </a:t>
            </a:r>
            <a:r>
              <a:rPr lang="en" sz="1200">
                <a:highlight>
                  <a:srgbClr val="FFFF00"/>
                </a:highlight>
              </a:rPr>
              <a:t>Believe it or not, the legislature of every state used to elect the state's senators and the people would elect the Congressmen that serve in the House of Representatives. If you think this sounds unfair, many Americans in 1912 thought so too. The 17th amendment provides for regular voters to elect their Senators</a:t>
            </a:r>
            <a:endParaRPr sz="1200">
              <a:highlight>
                <a:srgbClr val="FFFF00"/>
              </a:highlight>
            </a:endParaRPr>
          </a:p>
          <a:p>
            <a:pPr marL="0" indent="0">
              <a:spcBef>
                <a:spcPts val="1019"/>
              </a:spcBef>
              <a:buNone/>
            </a:pPr>
            <a:r>
              <a:rPr lang="en" sz="1200" b="1">
                <a:solidFill>
                  <a:srgbClr val="FF0000"/>
                </a:solidFill>
                <a:highlight>
                  <a:srgbClr val="FFFF00"/>
                </a:highlight>
              </a:rPr>
              <a:t>19th Amendment: </a:t>
            </a:r>
            <a:r>
              <a:rPr lang="en" sz="1200">
                <a:highlight>
                  <a:srgbClr val="FFFF00"/>
                </a:highlight>
              </a:rPr>
              <a:t>The Women's Suffrage Amendment. The 19th Amendment (1920) to the Constitution of the United States provides men and women with equal voting rights. The amendment states that the right of citizens to vote "shall not be denied or abridged by the United States or by any State on account of sex."</a:t>
            </a:r>
            <a:endParaRPr sz="1200">
              <a:highlight>
                <a:srgbClr val="FFFF00"/>
              </a:highlight>
            </a:endParaRPr>
          </a:p>
          <a:p>
            <a:pPr marL="0" indent="0">
              <a:spcBef>
                <a:spcPts val="1019"/>
              </a:spcBef>
              <a:buNone/>
            </a:pPr>
            <a:r>
              <a:rPr lang="en" sz="1200" b="1">
                <a:solidFill>
                  <a:srgbClr val="FF0000"/>
                </a:solidFill>
                <a:highlight>
                  <a:srgbClr val="FFFF00"/>
                </a:highlight>
              </a:rPr>
              <a:t>21st Amendment: </a:t>
            </a:r>
            <a:r>
              <a:rPr lang="en" sz="1200">
                <a:highlight>
                  <a:srgbClr val="FFFF00"/>
                </a:highlight>
              </a:rPr>
              <a:t>The Twenty-first Amendment (Amendment XXI) to the United States Constitution repealed the Eighteenth Amendment to the United States Constitution, which had mandated nationwide Prohibition on alcohol on January 16, 1919. The Twenty-first Amendment was ratified on December 5, 1933.</a:t>
            </a:r>
            <a:endParaRPr sz="1200">
              <a:highlight>
                <a:srgbClr val="FFFF00"/>
              </a:highlight>
            </a:endParaRPr>
          </a:p>
          <a:p>
            <a:pPr marL="0" indent="0">
              <a:spcBef>
                <a:spcPts val="1019"/>
              </a:spcBef>
              <a:buNone/>
            </a:pPr>
            <a:r>
              <a:rPr lang="en" sz="1200" b="1">
                <a:solidFill>
                  <a:srgbClr val="FF0000"/>
                </a:solidFill>
                <a:highlight>
                  <a:srgbClr val="FFFF00"/>
                </a:highlight>
              </a:rPr>
              <a:t>22nd Amendment:</a:t>
            </a:r>
            <a:r>
              <a:rPr lang="en" sz="1200">
                <a:highlight>
                  <a:srgbClr val="FFFF00"/>
                </a:highlight>
              </a:rPr>
              <a:t> Set term limits for the elected President of the United States. Passed by the United States Congress on March 21, 1947, the 22nd Amendment was later ratified by the requisite number of states on the 27th of February in 1951.</a:t>
            </a:r>
            <a:endParaRPr sz="1200">
              <a:highlight>
                <a:srgbClr val="FFFF00"/>
              </a:highlight>
            </a:endParaRPr>
          </a:p>
          <a:p>
            <a:pPr marL="0" indent="0">
              <a:spcBef>
                <a:spcPts val="1019"/>
              </a:spcBef>
              <a:buNone/>
            </a:pPr>
            <a:r>
              <a:rPr lang="en" sz="1200" b="1">
                <a:solidFill>
                  <a:srgbClr val="FF0000"/>
                </a:solidFill>
                <a:highlight>
                  <a:srgbClr val="FFFF00"/>
                </a:highlight>
              </a:rPr>
              <a:t>24th Amendment:</a:t>
            </a:r>
            <a:r>
              <a:rPr lang="en" sz="1200">
                <a:highlight>
                  <a:srgbClr val="FFFF00"/>
                </a:highlight>
              </a:rPr>
              <a:t> Not long ago, citizens in some states had to pay a fee to vote in a national election. This fee was called a poll tax. On January 23, 1964, the United States ratified the 24th Amendment to the Constitution, prohibiting any poll tax in elections for federal officials.</a:t>
            </a:r>
            <a:endParaRPr sz="1200">
              <a:highlight>
                <a:srgbClr val="FFFF00"/>
              </a:highlight>
            </a:endParaRPr>
          </a:p>
          <a:p>
            <a:pPr marL="0" indent="0">
              <a:spcBef>
                <a:spcPts val="1019"/>
              </a:spcBef>
              <a:buNone/>
            </a:pPr>
            <a:r>
              <a:rPr lang="en" sz="1200" b="1">
                <a:solidFill>
                  <a:srgbClr val="FF0000"/>
                </a:solidFill>
                <a:highlight>
                  <a:srgbClr val="FFFF00"/>
                </a:highlight>
              </a:rPr>
              <a:t>25th Amendment: </a:t>
            </a:r>
            <a:r>
              <a:rPr lang="en" sz="1200">
                <a:highlight>
                  <a:srgbClr val="FFFF00"/>
                </a:highlight>
              </a:rPr>
              <a:t>Ratified by the states in the aftermath of the assassination of President John F. Kennedy, provides the procedures for replacing the president or vice president in the event of death, removal, resignation, or incapacitation.</a:t>
            </a:r>
            <a:endParaRPr sz="1200">
              <a:highlight>
                <a:srgbClr val="FFFF00"/>
              </a:highlight>
            </a:endParaRPr>
          </a:p>
          <a:p>
            <a:pPr marL="0" indent="0">
              <a:spcBef>
                <a:spcPts val="1019"/>
              </a:spcBef>
              <a:spcAft>
                <a:spcPts val="1019"/>
              </a:spcAft>
              <a:buNone/>
            </a:pPr>
            <a:r>
              <a:rPr lang="en" sz="1200" b="1">
                <a:solidFill>
                  <a:srgbClr val="FF0000"/>
                </a:solidFill>
                <a:highlight>
                  <a:srgbClr val="FFFF00"/>
                </a:highlight>
              </a:rPr>
              <a:t>26th Amendment: The </a:t>
            </a:r>
            <a:r>
              <a:rPr lang="en" sz="1200">
                <a:highlight>
                  <a:srgbClr val="FFFF00"/>
                </a:highlight>
              </a:rPr>
              <a:t>“Old Enough to Fight, Old Enough to Vote Amendment” During World War II, President Franklin D. Roosevelt lowered the minimum age for the military draft age to 18, at a time when the minimum voting age (as determined by the individual states) had historically been 21. But one could not vote until 21. The 26 amendment changed that stating that “The right of citizens of the United States, who are eighteen years of age or older, to vote shall not be denied or abridged by the United States or by any State on account of age. </a:t>
            </a:r>
            <a:endParaRPr sz="1000" b="1">
              <a:solidFill>
                <a:srgbClr val="FF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highlight>
                  <a:srgbClr val="FFFF00"/>
                </a:highlight>
              </a:rPr>
              <a:t>Treaty of Fort Laramie: </a:t>
            </a:r>
            <a:r>
              <a:rPr lang="en" sz="1200">
                <a:highlight>
                  <a:srgbClr val="FFFF00"/>
                </a:highlight>
              </a:rPr>
              <a:t>The treaty requiring the Sioux to live on a reservation along the Missouri River</a:t>
            </a:r>
            <a:endParaRPr sz="1200">
              <a:highlight>
                <a:srgbClr val="FFFF00"/>
              </a:highlight>
            </a:endParaRPr>
          </a:p>
          <a:p>
            <a:pPr marL="0" indent="0">
              <a:spcBef>
                <a:spcPts val="1019"/>
              </a:spcBef>
              <a:buNone/>
            </a:pPr>
            <a:r>
              <a:rPr lang="en" sz="1200" b="1">
                <a:solidFill>
                  <a:srgbClr val="FF0000"/>
                </a:solidFill>
                <a:highlight>
                  <a:srgbClr val="FFFF00"/>
                </a:highlight>
              </a:rPr>
              <a:t>Treaty of Guadalupe Hidalgo (1848): </a:t>
            </a:r>
            <a:r>
              <a:rPr lang="en" sz="1200">
                <a:highlight>
                  <a:srgbClr val="FFFF00"/>
                </a:highlight>
              </a:rPr>
              <a:t>The treaty ending the U.S. with Mexico, in which Mexico ceded California and New Mexico to the United States.</a:t>
            </a:r>
            <a:endParaRPr sz="1200">
              <a:highlight>
                <a:srgbClr val="FFFF00"/>
              </a:highlight>
            </a:endParaRPr>
          </a:p>
          <a:p>
            <a:pPr marL="0" indent="0">
              <a:spcBef>
                <a:spcPts val="1019"/>
              </a:spcBef>
              <a:buNone/>
            </a:pPr>
            <a:r>
              <a:rPr lang="en" sz="1200" b="1">
                <a:solidFill>
                  <a:srgbClr val="FF0000"/>
                </a:solidFill>
                <a:highlight>
                  <a:srgbClr val="FFFF00"/>
                </a:highlight>
              </a:rPr>
              <a:t>Treaty of Paris (1783): </a:t>
            </a:r>
            <a:r>
              <a:rPr lang="en" sz="1200">
                <a:highlight>
                  <a:srgbClr val="FFFF00"/>
                </a:highlight>
              </a:rPr>
              <a:t>The treaty that ended the Revolutionary War, confirming the independence of the United States and setting the boundaries of the new nation.</a:t>
            </a:r>
            <a:endParaRPr sz="1200">
              <a:highlight>
                <a:srgbClr val="FFFF00"/>
              </a:highlight>
            </a:endParaRPr>
          </a:p>
          <a:p>
            <a:pPr marL="0" indent="0">
              <a:spcBef>
                <a:spcPts val="1019"/>
              </a:spcBef>
              <a:buNone/>
            </a:pPr>
            <a:r>
              <a:rPr lang="en" sz="1200" b="1">
                <a:solidFill>
                  <a:srgbClr val="FF0000"/>
                </a:solidFill>
                <a:highlight>
                  <a:srgbClr val="FFFF00"/>
                </a:highlight>
              </a:rPr>
              <a:t>Treaty of Paris (1898): </a:t>
            </a:r>
            <a:r>
              <a:rPr lang="en" sz="1200">
                <a:highlight>
                  <a:srgbClr val="FFFF00"/>
                </a:highlight>
              </a:rPr>
              <a:t>The treaty ending the Spanish-American War, in which Spain freed Cuba, turned over the islands of Guam and Puerto Rico to the United States, and sold the Philippines to the United States for $20 million</a:t>
            </a:r>
            <a:endParaRPr sz="1200">
              <a:highlight>
                <a:srgbClr val="FFFF00"/>
              </a:highlight>
            </a:endParaRPr>
          </a:p>
          <a:p>
            <a:pPr marL="0" indent="0">
              <a:spcBef>
                <a:spcPts val="1019"/>
              </a:spcBef>
              <a:buNone/>
            </a:pPr>
            <a:r>
              <a:rPr lang="en" sz="1200" b="1">
                <a:solidFill>
                  <a:srgbClr val="FF0000"/>
                </a:solidFill>
                <a:highlight>
                  <a:srgbClr val="FFFF00"/>
                </a:highlight>
              </a:rPr>
              <a:t>Treaty of Tordesillas (1494): </a:t>
            </a:r>
            <a:r>
              <a:rPr lang="en" sz="1200">
                <a:highlight>
                  <a:srgbClr val="FFFF00"/>
                </a:highlight>
              </a:rPr>
              <a:t>The treaty in which Spain and Portugal agreed to divide the lands of the Western Hemisphere between them</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Treaty of Versailles (1919): </a:t>
            </a:r>
            <a:r>
              <a:rPr lang="en" sz="1200">
                <a:highlight>
                  <a:srgbClr val="FFFF00"/>
                </a:highlight>
              </a:rPr>
              <a:t>The peace treaty at the end of World War I which established new nations, borders, and war reparations and contained the War-Guilt Clause</a:t>
            </a:r>
            <a:endParaRPr sz="1200" b="1">
              <a:solidFill>
                <a:srgbClr val="FF0000"/>
              </a:solidFill>
              <a:highlight>
                <a:srgbClr val="FFFF00"/>
              </a:highlight>
            </a:endParaRPr>
          </a:p>
          <a:p>
            <a:pPr marL="0" indent="0">
              <a:spcBef>
                <a:spcPts val="1019"/>
              </a:spcBef>
              <a:buNone/>
            </a:pPr>
            <a:endParaRPr sz="1200" b="1">
              <a:solidFill>
                <a:srgbClr val="FF0000"/>
              </a:solidFill>
            </a:endParaRPr>
          </a:p>
          <a:p>
            <a:pPr marL="0" indent="0">
              <a:lnSpc>
                <a:spcPct val="115000"/>
              </a:lnSpc>
              <a:spcBef>
                <a:spcPts val="1019"/>
              </a:spcBef>
              <a:spcAft>
                <a:spcPts val="1019"/>
              </a:spcAft>
              <a:buNone/>
            </a:pPr>
            <a:endParaRPr sz="1000" b="1">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highlight>
                  <a:srgbClr val="FFFF00"/>
                </a:highlight>
              </a:rPr>
              <a:t>Articles of Confederation: </a:t>
            </a:r>
            <a:r>
              <a:rPr lang="en" sz="1200">
                <a:highlight>
                  <a:srgbClr val="FFFF00"/>
                </a:highlight>
              </a:rPr>
              <a:t>A document, adopted by the Second Continental Congress in 1777 and finally approved by the states in 1781, that outlined the form of government of the new United States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Camp David Accords: </a:t>
            </a:r>
            <a:r>
              <a:rPr lang="en" sz="1200">
                <a:highlight>
                  <a:srgbClr val="FFFF00"/>
                </a:highlight>
              </a:rPr>
              <a:t>First signed peace agreement with an Arab country.  Israel agreed to withdraw from the Sinai Peninsula, which it had seized from Egypt during the Six-Day War in 1967. Egypt, in turn, formally recognized Israel’s right to exist.</a:t>
            </a:r>
            <a:endParaRPr sz="1200" b="1">
              <a:highlight>
                <a:srgbClr val="FFFF00"/>
              </a:highlight>
            </a:endParaRPr>
          </a:p>
          <a:p>
            <a:pPr marL="0" indent="0">
              <a:spcBef>
                <a:spcPts val="1019"/>
              </a:spcBef>
              <a:buNone/>
            </a:pPr>
            <a:r>
              <a:rPr lang="en" sz="1200" b="1">
                <a:solidFill>
                  <a:srgbClr val="FF0000"/>
                </a:solidFill>
                <a:highlight>
                  <a:srgbClr val="FFFF00"/>
                </a:highlight>
              </a:rPr>
              <a:t>Common Sense: </a:t>
            </a:r>
            <a:r>
              <a:rPr lang="en" sz="1200">
                <a:highlight>
                  <a:srgbClr val="FFFF00"/>
                </a:highlight>
              </a:rPr>
              <a:t>A pamphlet by Thomas Paine, published in 1776, that called for separation of the colonies from Britain</a:t>
            </a:r>
            <a:endParaRPr sz="1200" b="1">
              <a:highlight>
                <a:srgbClr val="FFFF00"/>
              </a:highlight>
            </a:endParaRPr>
          </a:p>
          <a:p>
            <a:pPr marL="0" indent="0">
              <a:spcBef>
                <a:spcPts val="1019"/>
              </a:spcBef>
              <a:buNone/>
            </a:pPr>
            <a:r>
              <a:rPr lang="en" sz="1200" b="1">
                <a:solidFill>
                  <a:srgbClr val="FF0000"/>
                </a:solidFill>
                <a:highlight>
                  <a:srgbClr val="FFFF00"/>
                </a:highlight>
              </a:rPr>
              <a:t>Constitution: </a:t>
            </a:r>
            <a:r>
              <a:rPr lang="en" sz="1200">
                <a:solidFill>
                  <a:srgbClr val="222222"/>
                </a:solidFill>
                <a:highlight>
                  <a:srgbClr val="FFFF00"/>
                </a:highlight>
              </a:rPr>
              <a:t>Document which established the organization, function and powers of the government and is considered the "Supreme Law of the Land." It followed the Articles of Confederation and was drafted at the Constitutional. Convention in 1787.</a:t>
            </a:r>
            <a:endParaRPr sz="1200">
              <a:solidFill>
                <a:srgbClr val="FF0000"/>
              </a:solidFill>
              <a:highlight>
                <a:srgbClr val="FFFF00"/>
              </a:highlight>
            </a:endParaRPr>
          </a:p>
          <a:p>
            <a:pPr marL="0" indent="0">
              <a:spcBef>
                <a:spcPts val="1019"/>
              </a:spcBef>
              <a:buNone/>
            </a:pPr>
            <a:r>
              <a:rPr lang="en" sz="1200" b="1">
                <a:solidFill>
                  <a:srgbClr val="FF0000"/>
                </a:solidFill>
                <a:highlight>
                  <a:srgbClr val="FFFF00"/>
                </a:highlight>
              </a:rPr>
              <a:t>Contract with America: </a:t>
            </a:r>
            <a:r>
              <a:rPr lang="en" sz="1200">
                <a:highlight>
                  <a:srgbClr val="FFFF00"/>
                </a:highlight>
              </a:rPr>
              <a:t>A document that was drafted by Representative Newt Gingrich and signed by more than 300 Republican candidates in 1994, setting forth the Republicans' conservative legislative agenda.</a:t>
            </a:r>
            <a:endParaRPr sz="1200">
              <a:highlight>
                <a:srgbClr val="FFFF00"/>
              </a:highlight>
            </a:endParaRPr>
          </a:p>
          <a:p>
            <a:pPr marL="0" indent="0">
              <a:spcBef>
                <a:spcPts val="1019"/>
              </a:spcBef>
              <a:buNone/>
            </a:pPr>
            <a:r>
              <a:rPr lang="en" sz="1200" b="1">
                <a:solidFill>
                  <a:srgbClr val="FF0000"/>
                </a:solidFill>
                <a:highlight>
                  <a:srgbClr val="FFFF00"/>
                </a:highlight>
              </a:rPr>
              <a:t>Declaration of Independence:</a:t>
            </a:r>
            <a:r>
              <a:rPr lang="en" sz="1200">
                <a:highlight>
                  <a:srgbClr val="FFFF00"/>
                </a:highlight>
              </a:rPr>
              <a:t>The document written by Thomas Jefferson in 1776, in which the delegates of the continental congress declared the colonies’ independence from Britain</a:t>
            </a:r>
            <a:endParaRPr sz="1200">
              <a:highlight>
                <a:srgbClr val="FFFF00"/>
              </a:highlight>
            </a:endParaRPr>
          </a:p>
          <a:p>
            <a:pPr marL="0" indent="0">
              <a:spcBef>
                <a:spcPts val="1019"/>
              </a:spcBef>
              <a:buNone/>
            </a:pPr>
            <a:r>
              <a:rPr lang="en" sz="1200" b="1">
                <a:solidFill>
                  <a:srgbClr val="FF0000"/>
                </a:solidFill>
                <a:highlight>
                  <a:srgbClr val="FFFF00"/>
                </a:highlight>
              </a:rPr>
              <a:t>Eisenhower Doctrine:</a:t>
            </a:r>
            <a:r>
              <a:rPr lang="en" sz="1200">
                <a:highlight>
                  <a:srgbClr val="FFFF00"/>
                </a:highlight>
              </a:rPr>
              <a:t> a U.S commitment to defend the Middle East against attack by any communist country, announced by President Dwight D. Eisenhower in 1957</a:t>
            </a:r>
            <a:endParaRPr sz="1200">
              <a:highlight>
                <a:srgbClr val="FFFF00"/>
              </a:highlight>
            </a:endParaRPr>
          </a:p>
          <a:p>
            <a:pPr marL="0" indent="0">
              <a:spcBef>
                <a:spcPts val="1019"/>
              </a:spcBef>
              <a:buNone/>
            </a:pPr>
            <a:r>
              <a:rPr lang="en" sz="1200" b="1">
                <a:solidFill>
                  <a:srgbClr val="FF0000"/>
                </a:solidFill>
                <a:highlight>
                  <a:srgbClr val="FFFF00"/>
                </a:highlight>
              </a:rPr>
              <a:t>Emancipation Proclamation: </a:t>
            </a:r>
            <a:r>
              <a:rPr lang="en" sz="1200">
                <a:highlight>
                  <a:srgbClr val="FFFF00"/>
                </a:highlight>
              </a:rPr>
              <a:t>An executive order issued by Abraham Lincoln on January 1, 1893, freeing the slaves in all regions behind Confederate lines.</a:t>
            </a:r>
            <a:endParaRPr sz="1200" b="1">
              <a:solidFill>
                <a:srgbClr val="FF0000"/>
              </a:solidFill>
              <a:highlight>
                <a:srgbClr val="FFFF00"/>
              </a:highlight>
            </a:endParaRPr>
          </a:p>
          <a:p>
            <a:pPr marL="0" indent="0">
              <a:spcBef>
                <a:spcPts val="1019"/>
              </a:spcBef>
              <a:buNone/>
            </a:pPr>
            <a:r>
              <a:rPr lang="en" sz="1200" b="1">
                <a:solidFill>
                  <a:srgbClr val="FF0000"/>
                </a:solidFill>
              </a:rPr>
              <a:t>Fordney-McCumber Tariff: </a:t>
            </a:r>
            <a:r>
              <a:rPr lang="en" sz="1200">
                <a:highlight>
                  <a:srgbClr val="FFFFFF"/>
                </a:highlight>
              </a:rPr>
              <a:t>A set of regulations, enacted by Congress in 1922, that raised taxes on imports to record levels in order to protect American businesses against foreign competition </a:t>
            </a:r>
            <a:endParaRPr sz="1200" b="1"/>
          </a:p>
          <a:p>
            <a:pPr marL="0" indent="0">
              <a:spcBef>
                <a:spcPts val="1019"/>
              </a:spcBef>
              <a:buNone/>
            </a:pPr>
            <a:r>
              <a:rPr lang="en" sz="1200" b="1">
                <a:solidFill>
                  <a:srgbClr val="FF0000"/>
                </a:solidFill>
                <a:highlight>
                  <a:srgbClr val="FFFF00"/>
                </a:highlight>
              </a:rPr>
              <a:t>Fourteen Points:  </a:t>
            </a:r>
            <a:r>
              <a:rPr lang="en" sz="1200">
                <a:highlight>
                  <a:srgbClr val="FFFF00"/>
                </a:highlight>
              </a:rPr>
              <a:t>The principles making up President Woodrow Wilson’s plan for world peace following WWI. </a:t>
            </a:r>
            <a:endParaRPr sz="1200" b="1">
              <a:solidFill>
                <a:srgbClr val="FF0000"/>
              </a:solidFill>
              <a:highlight>
                <a:srgbClr val="FFFF00"/>
              </a:highlight>
            </a:endParaRPr>
          </a:p>
          <a:p>
            <a:pPr marL="0" indent="0">
              <a:spcBef>
                <a:spcPts val="1019"/>
              </a:spcBef>
              <a:buNone/>
            </a:pPr>
            <a:r>
              <a:rPr lang="en" sz="1200" b="1">
                <a:solidFill>
                  <a:srgbClr val="FF0000"/>
                </a:solidFill>
              </a:rPr>
              <a:t>GATT: </a:t>
            </a:r>
            <a:r>
              <a:rPr lang="en" sz="1200">
                <a:solidFill>
                  <a:srgbClr val="2D3639"/>
                </a:solidFill>
              </a:rPr>
              <a:t>A treaty that lowered trade barriers, such as tariffs, and established the World Trade Organization (WTO) to resolve trade disputes.</a:t>
            </a:r>
            <a:endParaRPr sz="1200" b="1">
              <a:solidFill>
                <a:srgbClr val="FF0000"/>
              </a:solidFill>
            </a:endParaRPr>
          </a:p>
          <a:p>
            <a:pPr marL="0" indent="0">
              <a:spcBef>
                <a:spcPts val="1019"/>
              </a:spcBef>
              <a:buNone/>
            </a:pPr>
            <a:r>
              <a:rPr lang="en" sz="1200" b="1">
                <a:solidFill>
                  <a:srgbClr val="FF0000"/>
                </a:solidFill>
                <a:highlight>
                  <a:srgbClr val="FFFF00"/>
                </a:highlight>
              </a:rPr>
              <a:t>Geneva Accords: </a:t>
            </a:r>
            <a:r>
              <a:rPr lang="en" sz="1200">
                <a:solidFill>
                  <a:srgbClr val="545454"/>
                </a:solidFill>
                <a:highlight>
                  <a:srgbClr val="FFFF00"/>
                </a:highlight>
              </a:rPr>
              <a:t>A 1954 peace agreement that divided Vietnam into Communist-controlled North Vietnam and non-Communist South Vietnam until unification election could be held in 1956. </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Gentleman’s Agreement: </a:t>
            </a:r>
            <a:r>
              <a:rPr lang="en" sz="1200">
                <a:highlight>
                  <a:srgbClr val="FFFF00"/>
                </a:highlight>
              </a:rPr>
              <a:t>A 1907-9018 agreement by the government of Japan to limit Japanese emigration to the United States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Gettysburg Address: </a:t>
            </a:r>
            <a:r>
              <a:rPr lang="en" sz="1200">
                <a:highlight>
                  <a:srgbClr val="FFFF00"/>
                </a:highlight>
              </a:rPr>
              <a:t>A famous speech delivered by Abraham Lincoln in November 1863, at  the dedication of a national cemetery on the site of the Battle of Gettysburg.</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G.I. Bill of Rights: </a:t>
            </a:r>
            <a:r>
              <a:rPr lang="en" sz="1200">
                <a:highlight>
                  <a:srgbClr val="FFFF00"/>
                </a:highlight>
              </a:rPr>
              <a:t>A name given to the Servicemen’s Readjustment Act, a 1944 law that provided financial and educational benefits for World War II veterans.</a:t>
            </a:r>
            <a:endParaRPr sz="1200" b="1">
              <a:solidFill>
                <a:srgbClr val="FF0000"/>
              </a:solidFill>
              <a:highlight>
                <a:srgbClr val="FFFF00"/>
              </a:highlight>
            </a:endParaRPr>
          </a:p>
          <a:p>
            <a:pPr marL="0" indent="0">
              <a:spcBef>
                <a:spcPts val="1019"/>
              </a:spcBef>
              <a:buNone/>
            </a:pPr>
            <a:r>
              <a:rPr lang="en" sz="1200" b="1">
                <a:solidFill>
                  <a:srgbClr val="FF0000"/>
                </a:solidFill>
              </a:rPr>
              <a:t>Gone with the Wind: </a:t>
            </a:r>
            <a:r>
              <a:rPr lang="en" sz="1200"/>
              <a:t>A 1939 movie dealing with the life of Southern plantation owners during the Civil War - one of the most popular movies of all time</a:t>
            </a:r>
            <a:endParaRPr sz="1200" b="1"/>
          </a:p>
          <a:p>
            <a:pPr marL="0" indent="0">
              <a:spcBef>
                <a:spcPts val="1019"/>
              </a:spcBef>
              <a:buNone/>
            </a:pPr>
            <a:r>
              <a:rPr lang="en" sz="1200" b="1">
                <a:solidFill>
                  <a:srgbClr val="FF0000"/>
                </a:solidFill>
              </a:rPr>
              <a:t>Grapes of Wrath, The: </a:t>
            </a:r>
            <a:r>
              <a:rPr lang="en" sz="1200"/>
              <a:t>A novel by John Steinbeck, published in 1939, that deals with a family of Oklahomans who leave the Dust Bowl for California</a:t>
            </a:r>
            <a:endParaRPr sz="1200" b="1">
              <a:solidFill>
                <a:srgbClr val="FF0000"/>
              </a:solidFill>
            </a:endParaRPr>
          </a:p>
          <a:p>
            <a:pPr marL="0" indent="0">
              <a:spcBef>
                <a:spcPts val="1019"/>
              </a:spcBef>
              <a:buNone/>
            </a:pPr>
            <a:r>
              <a:rPr lang="en" sz="1200" b="1">
                <a:solidFill>
                  <a:srgbClr val="FF0000"/>
                </a:solidFill>
                <a:highlight>
                  <a:srgbClr val="FFFF00"/>
                </a:highlight>
              </a:rPr>
              <a:t>Hawley-Smoot Tariff:  </a:t>
            </a:r>
            <a:r>
              <a:rPr lang="en" sz="1200">
                <a:highlight>
                  <a:srgbClr val="FFFF00"/>
                </a:highlight>
              </a:rPr>
              <a:t>A law, enacted in 1930, that established the highest protective tariff in U.S. history, worsening the depression in America and abroad.  </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INF Treaty: </a:t>
            </a:r>
            <a:r>
              <a:rPr lang="en" sz="1200">
                <a:highlight>
                  <a:srgbClr val="FFFF00"/>
                </a:highlight>
              </a:rPr>
              <a:t>The Intermediate-Range Nuclear Forces Treaty - a 1987 agreement between the United States and the Soviet Union that eliminated some weapons systems and allowed for on-site inspection of military installations.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Jim Crow Laws: </a:t>
            </a:r>
            <a:r>
              <a:rPr lang="en" sz="1200">
                <a:highlight>
                  <a:srgbClr val="FFFF00"/>
                </a:highlight>
              </a:rPr>
              <a:t>The laws enacted by Southern state and local  governments to separate white and black people in public and private facilities</a:t>
            </a:r>
            <a:endParaRPr sz="1200">
              <a:highlight>
                <a:srgbClr val="FFFF00"/>
              </a:highlight>
            </a:endParaRPr>
          </a:p>
          <a:p>
            <a:pPr marL="0" indent="0">
              <a:spcBef>
                <a:spcPts val="1019"/>
              </a:spcBef>
              <a:buNone/>
            </a:pPr>
            <a:r>
              <a:rPr lang="en" sz="1200" b="1">
                <a:solidFill>
                  <a:srgbClr val="FF0000"/>
                </a:solidFill>
                <a:highlight>
                  <a:srgbClr val="FFFF00"/>
                </a:highlight>
              </a:rPr>
              <a:t>Jungle, The:  </a:t>
            </a:r>
            <a:r>
              <a:rPr lang="en" sz="1200">
                <a:highlight>
                  <a:srgbClr val="FFFF00"/>
                </a:highlight>
              </a:rPr>
              <a:t>A novel by Upton Sinclair, published in 1906, that portrays the dangerous and unhealthy conditions prevalent in the meatpacking industry at that time.  </a:t>
            </a:r>
            <a:endParaRPr sz="1200" b="1">
              <a:solidFill>
                <a:srgbClr val="FF0000"/>
              </a:solidFill>
              <a:highlight>
                <a:srgbClr val="FFFF00"/>
              </a:highlight>
            </a:endParaRPr>
          </a:p>
          <a:p>
            <a:pPr marL="0" indent="0">
              <a:spcBef>
                <a:spcPts val="1019"/>
              </a:spcBef>
              <a:buNone/>
            </a:pPr>
            <a:r>
              <a:rPr lang="en" sz="1200" b="1">
                <a:solidFill>
                  <a:srgbClr val="FF0000"/>
                </a:solidFill>
              </a:rPr>
              <a:t>Limited Test Ban Treaty: </a:t>
            </a:r>
            <a:r>
              <a:rPr lang="en" sz="1200"/>
              <a:t> The 1963 treaty in with the United States and the Soviet Union agreed not to conduct nuclear weapons tests in the atmosphere.</a:t>
            </a:r>
            <a:endParaRPr sz="1200"/>
          </a:p>
          <a:p>
            <a:pPr marL="0" indent="0">
              <a:spcBef>
                <a:spcPts val="1019"/>
              </a:spcBef>
              <a:buNone/>
            </a:pPr>
            <a:r>
              <a:rPr lang="en" sz="1200" b="1">
                <a:solidFill>
                  <a:srgbClr val="FF0000"/>
                </a:solidFill>
                <a:highlight>
                  <a:srgbClr val="FFFF00"/>
                </a:highlight>
              </a:rPr>
              <a:t>Marshall Plan: </a:t>
            </a:r>
            <a:r>
              <a:rPr lang="en" sz="1200">
                <a:highlight>
                  <a:srgbClr val="FFFF00"/>
                </a:highlight>
              </a:rPr>
              <a:t>The program, proposed by Secretary of State George Marshall in 1947, under which the United States supplied economic aid to European nations to help them rebuild after World War II</a:t>
            </a:r>
            <a:endParaRPr sz="1200">
              <a:highlight>
                <a:srgbClr val="FFFF00"/>
              </a:highlight>
            </a:endParaRPr>
          </a:p>
          <a:p>
            <a:pPr marL="0" indent="0">
              <a:spcBef>
                <a:spcPts val="1019"/>
              </a:spcBef>
              <a:buNone/>
            </a:pPr>
            <a:r>
              <a:rPr lang="en" sz="1200" b="1">
                <a:solidFill>
                  <a:srgbClr val="FF0000"/>
                </a:solidFill>
                <a:highlight>
                  <a:srgbClr val="FFFF00"/>
                </a:highlight>
              </a:rPr>
              <a:t>Missouri Compromise: </a:t>
            </a:r>
            <a:r>
              <a:rPr lang="en" sz="1200">
                <a:highlight>
                  <a:srgbClr val="FFFF00"/>
                </a:highlight>
              </a:rPr>
              <a:t>A series of agreements passed by Congress in 1820-1821 to maintain the balance of power between slaves states and free states.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Monroe Doctrine: </a:t>
            </a:r>
            <a:r>
              <a:rPr lang="en" sz="1200">
                <a:highlight>
                  <a:srgbClr val="FFFF00"/>
                </a:highlight>
              </a:rPr>
              <a:t>A policy of U.S. opposition to any European interference in the affairs of the Western Hemisphere, announced by President Monroe in 1823. </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Northwest Ordinance of 1787: </a:t>
            </a:r>
            <a:r>
              <a:rPr lang="en" sz="1200">
                <a:highlight>
                  <a:srgbClr val="FFFF00"/>
                </a:highlight>
              </a:rPr>
              <a:t>A law that established a procedure for the admission of new states to the Union.</a:t>
            </a:r>
            <a:endParaRPr sz="1200">
              <a:highlight>
                <a:srgbClr val="FFFF00"/>
              </a:highlight>
            </a:endParaRPr>
          </a:p>
          <a:p>
            <a:pPr marL="0" indent="0">
              <a:spcBef>
                <a:spcPts val="1019"/>
              </a:spcBef>
              <a:buNone/>
            </a:pPr>
            <a:r>
              <a:rPr lang="en" sz="1200" b="1">
                <a:solidFill>
                  <a:srgbClr val="FF0000"/>
                </a:solidFill>
              </a:rPr>
              <a:t>Payne-Aldrich Tariff: </a:t>
            </a:r>
            <a:r>
              <a:rPr lang="en" sz="1200"/>
              <a:t>a set of tax regulations, enacted by Congress in 1909, that failed to significantly reduce tariffs on manufactured goods</a:t>
            </a:r>
            <a:endParaRPr sz="1200"/>
          </a:p>
          <a:p>
            <a:pPr marL="0" indent="0">
              <a:spcBef>
                <a:spcPts val="1019"/>
              </a:spcBef>
              <a:buNone/>
            </a:pPr>
            <a:r>
              <a:rPr lang="en" sz="1200" b="1">
                <a:solidFill>
                  <a:srgbClr val="FF0000"/>
                </a:solidFill>
                <a:highlight>
                  <a:srgbClr val="FFFF00"/>
                </a:highlight>
              </a:rPr>
              <a:t>Open Door Notes: </a:t>
            </a:r>
            <a:r>
              <a:rPr lang="en" sz="1200">
                <a:highlight>
                  <a:srgbClr val="FFFF00"/>
                </a:highlight>
              </a:rPr>
              <a:t>message sent by Secretary of State John Hay in 1899 to Germany, Russia, Great Britain, France, Italy, and Japan asking the countries not to interfere with U.S. trading rights in China.</a:t>
            </a:r>
            <a:endParaRPr sz="1200">
              <a:highlight>
                <a:srgbClr val="FFFF00"/>
              </a:highlight>
            </a:endParaRPr>
          </a:p>
          <a:p>
            <a:pPr marL="0" indent="0">
              <a:spcBef>
                <a:spcPts val="1019"/>
              </a:spcBef>
              <a:spcAft>
                <a:spcPts val="1019"/>
              </a:spcAft>
              <a:buNone/>
            </a:pPr>
            <a:r>
              <a:rPr lang="en" sz="1200" b="1">
                <a:solidFill>
                  <a:srgbClr val="FF0000"/>
                </a:solidFill>
                <a:highlight>
                  <a:srgbClr val="FFFF00"/>
                </a:highlight>
              </a:rPr>
              <a:t>Pentagon Papers:  </a:t>
            </a:r>
            <a:r>
              <a:rPr lang="en" sz="1200">
                <a:highlight>
                  <a:srgbClr val="FFFF00"/>
                </a:highlight>
              </a:rPr>
              <a:t>7,000-page document- leaked to the press in 1971 by the former Defense Department worker Daniel Ellsberg- revealing that the U.S. government had not been honest about its intentions in the Vietnam War.</a:t>
            </a:r>
            <a:endParaRPr sz="1000" b="1">
              <a:solidFill>
                <a:srgbClr val="FF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rPr>
              <a:t>Platt Amendment: </a:t>
            </a:r>
            <a:r>
              <a:rPr lang="en" sz="1200"/>
              <a:t>A series of provisions that, in 1901, the United States insisted Cuba to stay out of debt and giving the United States the right to intervene in the country and the right to buy or lease Cuban land for naval and fueling stations</a:t>
            </a:r>
            <a:endParaRPr sz="1200"/>
          </a:p>
          <a:p>
            <a:pPr marL="0" indent="0">
              <a:spcBef>
                <a:spcPts val="1019"/>
              </a:spcBef>
              <a:buNone/>
            </a:pPr>
            <a:r>
              <a:rPr lang="en" sz="1200" b="1">
                <a:solidFill>
                  <a:srgbClr val="FF0000"/>
                </a:solidFill>
                <a:highlight>
                  <a:srgbClr val="FFFF00"/>
                </a:highlight>
              </a:rPr>
              <a:t>Proclamation of 1763: </a:t>
            </a:r>
            <a:r>
              <a:rPr lang="en" sz="1200">
                <a:highlight>
                  <a:srgbClr val="FFFF00"/>
                </a:highlight>
              </a:rPr>
              <a:t>Established a Proclamation Line along the Appalachians, which colonists were not allowed to cross.</a:t>
            </a:r>
            <a:endParaRPr sz="1200">
              <a:highlight>
                <a:srgbClr val="FFFF00"/>
              </a:highlight>
            </a:endParaRPr>
          </a:p>
          <a:p>
            <a:pPr marL="0" indent="0">
              <a:spcBef>
                <a:spcPts val="1019"/>
              </a:spcBef>
              <a:buNone/>
            </a:pPr>
            <a:r>
              <a:rPr lang="en" sz="1200" b="1">
                <a:solidFill>
                  <a:srgbClr val="FF0000"/>
                </a:solidFill>
              </a:rPr>
              <a:t>Proposition 187: </a:t>
            </a:r>
            <a:r>
              <a:rPr lang="en" sz="1200"/>
              <a:t>Passed by California to cut all education and non emergency health benefits to illegal immigrants. Later ruled unconstitutional in 1998.</a:t>
            </a:r>
            <a:endParaRPr sz="1200"/>
          </a:p>
          <a:p>
            <a:pPr marL="0" indent="0">
              <a:spcBef>
                <a:spcPts val="1019"/>
              </a:spcBef>
              <a:buNone/>
            </a:pPr>
            <a:r>
              <a:rPr lang="en" sz="1200" b="1">
                <a:solidFill>
                  <a:srgbClr val="FF0000"/>
                </a:solidFill>
                <a:highlight>
                  <a:srgbClr val="FFFF00"/>
                </a:highlight>
              </a:rPr>
              <a:t>SALT I: </a:t>
            </a:r>
            <a:r>
              <a:rPr lang="en" sz="1200">
                <a:highlight>
                  <a:srgbClr val="FFFF00"/>
                </a:highlight>
              </a:rPr>
              <a:t>A five-year agreement between the United States and the Soviet Union, signed in 1972, that limited the nations’ numbers of intercontinental ballistic missiles and submarine-launched missiles </a:t>
            </a:r>
            <a:endParaRPr sz="1200" b="1">
              <a:highlight>
                <a:srgbClr val="FFFF00"/>
              </a:highlight>
            </a:endParaRPr>
          </a:p>
          <a:p>
            <a:pPr marL="0" indent="0">
              <a:spcBef>
                <a:spcPts val="1019"/>
              </a:spcBef>
              <a:buNone/>
            </a:pPr>
            <a:r>
              <a:rPr lang="en" sz="1200" b="1">
                <a:solidFill>
                  <a:srgbClr val="FF0000"/>
                </a:solidFill>
              </a:rPr>
              <a:t>Strategic Defense Initiative </a:t>
            </a:r>
            <a:r>
              <a:rPr lang="en" sz="1200"/>
              <a:t>A proposed missile defense system intended to protect the United States from attack by ballistic strategic nuclear weapons.</a:t>
            </a:r>
            <a:endParaRPr sz="1200" b="1">
              <a:solidFill>
                <a:srgbClr val="FF0000"/>
              </a:solidFill>
            </a:endParaRPr>
          </a:p>
          <a:p>
            <a:pPr marL="0" indent="0">
              <a:spcBef>
                <a:spcPts val="1019"/>
              </a:spcBef>
              <a:buNone/>
            </a:pPr>
            <a:r>
              <a:rPr lang="en" sz="1200" b="1">
                <a:solidFill>
                  <a:srgbClr val="FF0000"/>
                </a:solidFill>
                <a:highlight>
                  <a:srgbClr val="FFFF00"/>
                </a:highlight>
              </a:rPr>
              <a:t>Tonkin Gulf Resolution </a:t>
            </a:r>
            <a:r>
              <a:rPr lang="en" sz="1200">
                <a:highlight>
                  <a:srgbClr val="FFFF00"/>
                </a:highlight>
              </a:rPr>
              <a:t>A resolution adopted by Congress in 1964, giving the president broad powers to wage war in vietnam.</a:t>
            </a:r>
            <a:endParaRPr sz="1200">
              <a:highlight>
                <a:srgbClr val="FFFF00"/>
              </a:highlight>
            </a:endParaRPr>
          </a:p>
          <a:p>
            <a:pPr marL="0" indent="0">
              <a:spcBef>
                <a:spcPts val="1019"/>
              </a:spcBef>
              <a:buNone/>
            </a:pPr>
            <a:r>
              <a:rPr lang="en" sz="1200">
                <a:highlight>
                  <a:srgbClr val="FFFF00"/>
                </a:highlight>
              </a:rPr>
              <a:t>War-Guilt Clause A part of the Treaty of Versailles where Germany acknowledged that it and it alone had started and was responsible for World War I.</a:t>
            </a:r>
            <a:endParaRPr sz="1200">
              <a:highlight>
                <a:srgbClr val="FFFF00"/>
              </a:highlight>
            </a:endParaRPr>
          </a:p>
          <a:p>
            <a:pPr marL="0" indent="0">
              <a:spcBef>
                <a:spcPts val="1019"/>
              </a:spcBef>
              <a:buNone/>
            </a:pPr>
            <a:r>
              <a:rPr lang="en" sz="1200" b="1">
                <a:solidFill>
                  <a:srgbClr val="FF0000"/>
                </a:solidFill>
              </a:rPr>
              <a:t>Warsaw Pact: </a:t>
            </a:r>
            <a:r>
              <a:rPr lang="en" sz="1200"/>
              <a:t>A military alliance formed in 1955 by the Soviet Union and its Eastern European Satellites.</a:t>
            </a:r>
            <a:endParaRPr sz="1200"/>
          </a:p>
          <a:p>
            <a:pPr marL="0" indent="0">
              <a:spcBef>
                <a:spcPts val="1019"/>
              </a:spcBef>
              <a:buNone/>
            </a:pPr>
            <a:r>
              <a:rPr lang="en" sz="1200" b="1">
                <a:solidFill>
                  <a:srgbClr val="FF0000"/>
                </a:solidFill>
                <a:highlight>
                  <a:srgbClr val="FFFF00"/>
                </a:highlight>
              </a:rPr>
              <a:t>Zimmerman Note </a:t>
            </a:r>
            <a:r>
              <a:rPr lang="en" sz="1200">
                <a:highlight>
                  <a:srgbClr val="FFFF00"/>
                </a:highlight>
              </a:rPr>
              <a:t>A message sent in 1917 by the German foreign minister to the German ambassador in Mexico, proposing a German-Mexican alliance and promising to help Mexico regain Texas, New Mexico, and Arizona if the US entered WWI.</a:t>
            </a:r>
            <a:endParaRPr sz="1200" b="1">
              <a:solidFill>
                <a:srgbClr val="FF0000"/>
              </a:solidFill>
              <a:highlight>
                <a:srgbClr val="FFFF00"/>
              </a:highlight>
            </a:endParaRPr>
          </a:p>
          <a:p>
            <a:pPr marL="0" indent="0">
              <a:lnSpc>
                <a:spcPct val="115000"/>
              </a:lnSpc>
              <a:spcBef>
                <a:spcPts val="1019"/>
              </a:spcBef>
              <a:spcAft>
                <a:spcPts val="1019"/>
              </a:spcAft>
              <a:buNone/>
            </a:pPr>
            <a:endParaRPr sz="1000" b="1">
              <a:solidFill>
                <a:srgbClr val="FF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2" name="Shape 452"/>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highlight>
                  <a:srgbClr val="FFFF00"/>
                </a:highlight>
              </a:rPr>
              <a:t>Allies: </a:t>
            </a:r>
            <a:r>
              <a:rPr lang="en" sz="1200">
                <a:highlight>
                  <a:srgbClr val="FFFF00"/>
                </a:highlight>
              </a:rPr>
              <a:t>In world</a:t>
            </a:r>
            <a:r>
              <a:rPr lang="en" sz="1200" b="1">
                <a:solidFill>
                  <a:srgbClr val="FF0000"/>
                </a:solidFill>
                <a:highlight>
                  <a:srgbClr val="FFFF00"/>
                </a:highlight>
              </a:rPr>
              <a:t> </a:t>
            </a:r>
            <a:r>
              <a:rPr lang="en" sz="1200">
                <a:highlight>
                  <a:srgbClr val="FFFF00"/>
                </a:highlight>
              </a:rPr>
              <a:t>war one, the group of nations- originally consisting of Great Britain, France, Russia, and later joined by the United States.</a:t>
            </a:r>
            <a:endParaRPr sz="1200" b="1">
              <a:solidFill>
                <a:srgbClr val="FF0000"/>
              </a:solidFill>
              <a:highlight>
                <a:srgbClr val="FFFF00"/>
              </a:highlight>
            </a:endParaRPr>
          </a:p>
          <a:p>
            <a:pPr marL="0" indent="0">
              <a:spcBef>
                <a:spcPts val="1019"/>
              </a:spcBef>
              <a:buNone/>
            </a:pPr>
            <a:r>
              <a:rPr lang="en" sz="1200" b="1">
                <a:solidFill>
                  <a:srgbClr val="FF0000"/>
                </a:solidFill>
              </a:rPr>
              <a:t>American Expeditionary Force: </a:t>
            </a:r>
            <a:r>
              <a:rPr lang="en" sz="1200"/>
              <a:t>The U.S. forces, led by General John Pershing, who fought with the allies in Europe during World War I. </a:t>
            </a:r>
            <a:endParaRPr sz="1200" b="1">
              <a:solidFill>
                <a:srgbClr val="FF0000"/>
              </a:solidFill>
            </a:endParaRPr>
          </a:p>
          <a:p>
            <a:pPr marL="0" indent="0">
              <a:spcBef>
                <a:spcPts val="1019"/>
              </a:spcBef>
              <a:buNone/>
            </a:pPr>
            <a:r>
              <a:rPr lang="en" sz="1200" b="1">
                <a:solidFill>
                  <a:srgbClr val="FF0000"/>
                </a:solidFill>
              </a:rPr>
              <a:t>American Federation of Labor: </a:t>
            </a:r>
            <a:r>
              <a:rPr lang="en" sz="1200"/>
              <a:t>Focused on collective bargaining between representatives of labor and management, to reach written agreements on wages, hours, and working conditions.</a:t>
            </a:r>
            <a:endParaRPr sz="1200"/>
          </a:p>
          <a:p>
            <a:pPr marL="0" indent="0">
              <a:spcBef>
                <a:spcPts val="1019"/>
              </a:spcBef>
              <a:buNone/>
            </a:pPr>
            <a:r>
              <a:rPr lang="en" sz="1200" b="1">
                <a:solidFill>
                  <a:srgbClr val="FF0000"/>
                </a:solidFill>
              </a:rPr>
              <a:t>American Indian Movement: </a:t>
            </a:r>
            <a:r>
              <a:rPr lang="en" sz="1200"/>
              <a:t>A frequently militant organization that was formed in 1968 to work for Native American rights.</a:t>
            </a:r>
            <a:endParaRPr sz="1200" b="1">
              <a:solidFill>
                <a:srgbClr val="FF0000"/>
              </a:solidFill>
            </a:endParaRPr>
          </a:p>
          <a:p>
            <a:pPr marL="0" indent="0">
              <a:spcBef>
                <a:spcPts val="1019"/>
              </a:spcBef>
              <a:buNone/>
            </a:pPr>
            <a:r>
              <a:rPr lang="en" sz="1200" b="1">
                <a:solidFill>
                  <a:srgbClr val="FF0000"/>
                </a:solidFill>
                <a:highlight>
                  <a:srgbClr val="FFFF00"/>
                </a:highlight>
              </a:rPr>
              <a:t>Americanization Movement: </a:t>
            </a:r>
            <a:r>
              <a:rPr lang="en" sz="1200">
                <a:highlight>
                  <a:srgbClr val="FFFF00"/>
                </a:highlight>
              </a:rPr>
              <a:t>Education program designed to help immigrants assimilate to American culture.</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American System: </a:t>
            </a:r>
            <a:r>
              <a:rPr lang="en" sz="1200">
                <a:highlight>
                  <a:srgbClr val="FFFF00"/>
                </a:highlight>
              </a:rPr>
              <a:t>A pre-Civil War set of measures designed to unify the nation and strengthen its economy by means of protective tariffs, a national band, and such internal improvements as the development of a transportation system.</a:t>
            </a:r>
            <a:endParaRPr sz="1200">
              <a:highlight>
                <a:srgbClr val="FFFF00"/>
              </a:highlight>
            </a:endParaRPr>
          </a:p>
          <a:p>
            <a:pPr marL="0" indent="0">
              <a:spcBef>
                <a:spcPts val="1019"/>
              </a:spcBef>
              <a:buNone/>
            </a:pPr>
            <a:r>
              <a:rPr lang="en" sz="1200" b="1">
                <a:solidFill>
                  <a:srgbClr val="FF0000"/>
                </a:solidFill>
              </a:rPr>
              <a:t>Anarchist: </a:t>
            </a:r>
            <a:r>
              <a:rPr lang="en" sz="1200">
                <a:highlight>
                  <a:srgbClr val="FFFFFF"/>
                </a:highlight>
              </a:rPr>
              <a:t>A person who opposes all forms of government.  </a:t>
            </a:r>
            <a:endParaRPr sz="1200">
              <a:highlight>
                <a:srgbClr val="FFFFFF"/>
              </a:highlight>
            </a:endParaRPr>
          </a:p>
          <a:p>
            <a:pPr marL="0" indent="0">
              <a:spcBef>
                <a:spcPts val="1019"/>
              </a:spcBef>
              <a:buNone/>
            </a:pPr>
            <a:r>
              <a:rPr lang="en" sz="1200" b="1">
                <a:solidFill>
                  <a:srgbClr val="FF0000"/>
                </a:solidFill>
              </a:rPr>
              <a:t>Anasazi: </a:t>
            </a:r>
            <a:r>
              <a:rPr lang="en" sz="1200">
                <a:highlight>
                  <a:srgbClr val="FFFFFF"/>
                </a:highlight>
              </a:rPr>
              <a:t>A Native American group that lived on the mesa tops, cliff sides, and canyon bottoms of the Four Corners region (where the present-day states of Arizona, New Mexico, Colorado, and Utah meet) from about A.D. 100 to 1300.</a:t>
            </a:r>
            <a:endParaRPr sz="1200">
              <a:highlight>
                <a:srgbClr val="FFFFFF"/>
              </a:highlight>
            </a:endParaRPr>
          </a:p>
          <a:p>
            <a:pPr marL="0" indent="0">
              <a:spcBef>
                <a:spcPts val="1019"/>
              </a:spcBef>
              <a:buNone/>
            </a:pPr>
            <a:r>
              <a:rPr lang="en" sz="1200" b="1">
                <a:solidFill>
                  <a:srgbClr val="FF0000"/>
                </a:solidFill>
                <a:highlight>
                  <a:srgbClr val="FFFF00"/>
                </a:highlight>
              </a:rPr>
              <a:t>Antifederalist:</a:t>
            </a:r>
            <a:r>
              <a:rPr lang="en" sz="1200">
                <a:highlight>
                  <a:srgbClr val="FFFF00"/>
                </a:highlight>
              </a:rPr>
              <a:t> An opponent of a strong central government.</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Appeasement:</a:t>
            </a:r>
            <a:r>
              <a:rPr lang="en" sz="1200">
                <a:highlight>
                  <a:srgbClr val="FFFF00"/>
                </a:highlight>
              </a:rPr>
              <a:t>The granting of concessions to a hostile power in order to keep the peace.</a:t>
            </a:r>
            <a:endParaRPr sz="1200" b="1">
              <a:solidFill>
                <a:srgbClr val="FF0000"/>
              </a:solidFill>
              <a:highlight>
                <a:srgbClr val="FFFF00"/>
              </a:highlight>
            </a:endParaRPr>
          </a:p>
          <a:p>
            <a:pPr marL="0" indent="0">
              <a:spcBef>
                <a:spcPts val="1019"/>
              </a:spcBef>
              <a:buNone/>
            </a:pPr>
            <a:r>
              <a:rPr lang="en" sz="1200" b="1">
                <a:solidFill>
                  <a:srgbClr val="FF0000"/>
                </a:solidFill>
              </a:rPr>
              <a:t>Appomattox Court House:</a:t>
            </a:r>
            <a:r>
              <a:rPr lang="en" sz="1200"/>
              <a:t> Town near Appomattox, Virginia, where Lee surrendered to Grant on April 9, 1865.</a:t>
            </a:r>
            <a:endParaRPr sz="1200" b="1">
              <a:solidFill>
                <a:srgbClr val="FF0000"/>
              </a:solidFill>
            </a:endParaRPr>
          </a:p>
          <a:p>
            <a:pPr marL="0" indent="0">
              <a:spcBef>
                <a:spcPts val="1019"/>
              </a:spcBef>
              <a:buNone/>
            </a:pPr>
            <a:r>
              <a:rPr lang="en" sz="1200" b="1">
                <a:solidFill>
                  <a:srgbClr val="FF0000"/>
                </a:solidFill>
              </a:rPr>
              <a:t>Armistice: </a:t>
            </a:r>
            <a:r>
              <a:rPr lang="en" sz="1200"/>
              <a:t>A truce, or agreement to end an armed conflict</a:t>
            </a:r>
            <a:endParaRPr sz="1200"/>
          </a:p>
          <a:p>
            <a:pPr marL="0" indent="0">
              <a:spcBef>
                <a:spcPts val="1019"/>
              </a:spcBef>
              <a:buNone/>
            </a:pPr>
            <a:r>
              <a:rPr lang="en" sz="1200" b="1">
                <a:solidFill>
                  <a:srgbClr val="FF0000"/>
                </a:solidFill>
              </a:rPr>
              <a:t>Ashcan School: </a:t>
            </a:r>
            <a:r>
              <a:rPr lang="en" sz="1200"/>
              <a:t>a group of early 20th-century American artists who often painted realistic pictures of city life - such as tenements and homeless people - thus earning them their name. </a:t>
            </a:r>
            <a:endParaRPr sz="1200" b="1">
              <a:solidFill>
                <a:srgbClr val="FF0000"/>
              </a:solidFill>
            </a:endParaRPr>
          </a:p>
          <a:p>
            <a:pPr marL="0" indent="0">
              <a:spcBef>
                <a:spcPts val="1019"/>
              </a:spcBef>
              <a:buNone/>
            </a:pPr>
            <a:r>
              <a:rPr lang="en" sz="1200" b="1">
                <a:solidFill>
                  <a:srgbClr val="FF0000"/>
                </a:solidFill>
                <a:highlight>
                  <a:srgbClr val="FFFF00"/>
                </a:highlight>
              </a:rPr>
              <a:t>Assimilation: </a:t>
            </a:r>
            <a:r>
              <a:rPr lang="en" sz="1200">
                <a:highlight>
                  <a:srgbClr val="FFFF00"/>
                </a:highlight>
              </a:rPr>
              <a:t>The act of bringing into conformity with the customs, attitudes, etc., of a group, nation, or the like; adapt or adjust</a:t>
            </a:r>
            <a:endParaRPr sz="1200">
              <a:highlight>
                <a:srgbClr val="FFFF00"/>
              </a:highlight>
            </a:endParaRPr>
          </a:p>
          <a:p>
            <a:pPr marL="0" indent="0">
              <a:spcBef>
                <a:spcPts val="1019"/>
              </a:spcBef>
              <a:buNone/>
            </a:pPr>
            <a:r>
              <a:rPr lang="en" sz="1200" b="1">
                <a:solidFill>
                  <a:srgbClr val="FF0000"/>
                </a:solidFill>
                <a:highlight>
                  <a:srgbClr val="FFFF00"/>
                </a:highlight>
              </a:rPr>
              <a:t>Axis Powers: </a:t>
            </a:r>
            <a:r>
              <a:rPr lang="en" sz="1200">
                <a:highlight>
                  <a:srgbClr val="FFFF00"/>
                </a:highlight>
              </a:rPr>
              <a:t>The group of nations - including Germany, Italy, and Japan - that opposed the Allies in World War II.</a:t>
            </a:r>
            <a:endParaRPr sz="1200" b="1">
              <a:solidFill>
                <a:srgbClr val="FF0000"/>
              </a:solidFill>
              <a:highlight>
                <a:srgbClr val="FFFF00"/>
              </a:highlight>
            </a:endParaRPr>
          </a:p>
          <a:p>
            <a:pPr marL="0" indent="0">
              <a:spcBef>
                <a:spcPts val="1019"/>
              </a:spcBef>
              <a:buNone/>
            </a:pPr>
            <a:r>
              <a:rPr lang="en" sz="1200" b="1">
                <a:solidFill>
                  <a:srgbClr val="FF0000"/>
                </a:solidFill>
              </a:rPr>
              <a:t>Aztec: </a:t>
            </a:r>
            <a:r>
              <a:rPr lang="en" sz="1200"/>
              <a:t>A Native American people that settled in the Valley of Mexico in the 1200s A.D. and later developed a powerful empire.</a:t>
            </a:r>
            <a:endParaRPr sz="1200" b="1">
              <a:solidFill>
                <a:srgbClr val="FF0000"/>
              </a:solidFill>
            </a:endParaRPr>
          </a:p>
          <a:p>
            <a:pPr marL="0" indent="0">
              <a:spcBef>
                <a:spcPts val="1019"/>
              </a:spcBef>
              <a:buNone/>
            </a:pPr>
            <a:r>
              <a:rPr lang="en" sz="1200" b="1">
                <a:solidFill>
                  <a:srgbClr val="FF0000"/>
                </a:solidFill>
              </a:rPr>
              <a:t>Baby Boom:</a:t>
            </a:r>
            <a:r>
              <a:rPr lang="en" sz="1200"/>
              <a:t> The sharp increase in the US birthrate following World War II</a:t>
            </a:r>
            <a:endParaRPr sz="1200"/>
          </a:p>
          <a:p>
            <a:pPr marL="0" indent="0">
              <a:spcBef>
                <a:spcPts val="1019"/>
              </a:spcBef>
              <a:buNone/>
            </a:pPr>
            <a:r>
              <a:rPr lang="en" sz="1200" b="1">
                <a:solidFill>
                  <a:srgbClr val="FF0000"/>
                </a:solidFill>
                <a:highlight>
                  <a:srgbClr val="FFFF00"/>
                </a:highlight>
              </a:rPr>
              <a:t>Battle of the Bulge: </a:t>
            </a:r>
            <a:r>
              <a:rPr lang="en" sz="1200">
                <a:solidFill>
                  <a:srgbClr val="333333"/>
                </a:solidFill>
                <a:highlight>
                  <a:srgbClr val="FFFF00"/>
                </a:highlight>
              </a:rPr>
              <a:t>A month long battle of World War II, in which the Allies succeeded in turning back the last major German offensive in the war.</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Battle of Midway: </a:t>
            </a:r>
            <a:r>
              <a:rPr lang="en" sz="1200">
                <a:highlight>
                  <a:srgbClr val="FFFF00"/>
                </a:highlight>
              </a:rPr>
              <a:t>A World War II battle that took place in early June 1942. The Allies decimated the Japanese fleet at Midway, an island lying northwest of Hawaii. The Allies then took the offensive in the Pacific and began to move closer to Japan.</a:t>
            </a:r>
            <a:endParaRPr sz="1200">
              <a:solidFill>
                <a:srgbClr val="FF0000"/>
              </a:solidFill>
              <a:highlight>
                <a:srgbClr val="FFFF00"/>
              </a:highlight>
            </a:endParaRPr>
          </a:p>
          <a:p>
            <a:pPr marL="0" indent="0">
              <a:spcBef>
                <a:spcPts val="1019"/>
              </a:spcBef>
              <a:buNone/>
            </a:pPr>
            <a:r>
              <a:rPr lang="en" sz="1200" b="1">
                <a:solidFill>
                  <a:srgbClr val="FF0000"/>
                </a:solidFill>
              </a:rPr>
              <a:t>Battle of Wounded Knee: </a:t>
            </a:r>
            <a:r>
              <a:rPr lang="en" sz="1200"/>
              <a:t>the massacre by U.S. soldiers of 300 unarmed Native Americans at Wounded Knee Creek, South Dakota.</a:t>
            </a:r>
            <a:endParaRPr sz="1200" b="1">
              <a:solidFill>
                <a:srgbClr val="FF0000"/>
              </a:solidFill>
            </a:endParaRPr>
          </a:p>
          <a:p>
            <a:pPr marL="0" indent="0">
              <a:spcBef>
                <a:spcPts val="1019"/>
              </a:spcBef>
              <a:buNone/>
            </a:pPr>
            <a:r>
              <a:rPr lang="en" sz="1200" b="1">
                <a:solidFill>
                  <a:srgbClr val="FF0000"/>
                </a:solidFill>
              </a:rPr>
              <a:t>Beatles, the: </a:t>
            </a:r>
            <a:r>
              <a:rPr lang="en" sz="1200"/>
              <a:t>a British band that had an enormous influence on popular music in the 1960s</a:t>
            </a:r>
            <a:endParaRPr sz="1200" b="1">
              <a:solidFill>
                <a:srgbClr val="FF0000"/>
              </a:solidFill>
            </a:endParaRPr>
          </a:p>
          <a:p>
            <a:pPr marL="0" indent="0">
              <a:spcBef>
                <a:spcPts val="1019"/>
              </a:spcBef>
              <a:buNone/>
            </a:pPr>
            <a:r>
              <a:rPr lang="en" sz="1200" b="1">
                <a:solidFill>
                  <a:srgbClr val="FF0000"/>
                </a:solidFill>
              </a:rPr>
              <a:t>Beat Movement: </a:t>
            </a:r>
            <a:r>
              <a:rPr lang="en" sz="1200"/>
              <a:t>A social and artistic movement of the 1950s, stressing unrestrained literary self-expression and nonconformity with the mainstream culture </a:t>
            </a:r>
            <a:endParaRPr sz="1200" b="1">
              <a:solidFill>
                <a:srgbClr val="FF0000"/>
              </a:solidFill>
            </a:endParaRPr>
          </a:p>
          <a:p>
            <a:pPr marL="0" indent="0">
              <a:spcBef>
                <a:spcPts val="1019"/>
              </a:spcBef>
              <a:buNone/>
            </a:pPr>
            <a:r>
              <a:rPr lang="en" sz="1200" b="1">
                <a:solidFill>
                  <a:srgbClr val="FF0000"/>
                </a:solidFill>
              </a:rPr>
              <a:t>Benin: </a:t>
            </a:r>
            <a:r>
              <a:rPr lang="en" sz="1200"/>
              <a:t>A West African kingdom that flourished in the Niger Delta region (in what is now Nigeria) from the 14th to the 17th century.</a:t>
            </a:r>
            <a:endParaRPr sz="1200" b="1">
              <a:solidFill>
                <a:srgbClr val="FF0000"/>
              </a:solidFill>
            </a:endParaRPr>
          </a:p>
          <a:p>
            <a:pPr marL="0" indent="0">
              <a:spcBef>
                <a:spcPts val="1019"/>
              </a:spcBef>
              <a:buNone/>
            </a:pPr>
            <a:r>
              <a:rPr lang="en" sz="1200" b="1">
                <a:solidFill>
                  <a:srgbClr val="FF0000"/>
                </a:solidFill>
              </a:rPr>
              <a:t>Berlin Airlift: </a:t>
            </a:r>
            <a:r>
              <a:rPr lang="en" sz="1200"/>
              <a:t>a 327-day operation in which U.S. and British planes flew food and supplies into West Berlin after the Soviets blockaded the city in 1948.</a:t>
            </a:r>
            <a:endParaRPr sz="1200" b="1">
              <a:solidFill>
                <a:srgbClr val="FF0000"/>
              </a:solidFill>
            </a:endParaRPr>
          </a:p>
          <a:p>
            <a:pPr marL="0" indent="0">
              <a:spcBef>
                <a:spcPts val="1019"/>
              </a:spcBef>
              <a:buNone/>
            </a:pPr>
            <a:r>
              <a:rPr lang="en" sz="1200" b="1">
                <a:solidFill>
                  <a:srgbClr val="FF0000"/>
                </a:solidFill>
              </a:rPr>
              <a:t>Bessemer Process: </a:t>
            </a:r>
            <a:r>
              <a:rPr lang="en" sz="1200"/>
              <a:t>a cheap and efficient process for making steel, developed around 1850.</a:t>
            </a:r>
            <a:endParaRPr sz="1200"/>
          </a:p>
          <a:p>
            <a:pPr marL="0" indent="0">
              <a:spcBef>
                <a:spcPts val="1019"/>
              </a:spcBef>
              <a:buNone/>
            </a:pPr>
            <a:r>
              <a:rPr lang="en" sz="1200" b="1">
                <a:solidFill>
                  <a:srgbClr val="FF0000"/>
                </a:solidFill>
              </a:rPr>
              <a:t>Blacklist: </a:t>
            </a:r>
            <a:r>
              <a:rPr lang="en" sz="1200"/>
              <a:t>A list of about 500 actors, writers, producers, and directors who were not allowed to work on Hollywood films because of their alleged Communist connections.</a:t>
            </a:r>
            <a:endParaRPr sz="1200"/>
          </a:p>
          <a:p>
            <a:pPr marL="0" indent="0">
              <a:spcBef>
                <a:spcPts val="1019"/>
              </a:spcBef>
              <a:buNone/>
            </a:pPr>
            <a:r>
              <a:rPr lang="en" sz="1200" b="1">
                <a:solidFill>
                  <a:srgbClr val="FF0000"/>
                </a:solidFill>
                <a:highlight>
                  <a:srgbClr val="FFFF00"/>
                </a:highlight>
              </a:rPr>
              <a:t>Black Panthers: </a:t>
            </a:r>
            <a:r>
              <a:rPr lang="en" sz="1200">
                <a:highlight>
                  <a:srgbClr val="FFFF00"/>
                </a:highlight>
              </a:rPr>
              <a:t>A militant African American organization formed in 1968 by Bobby Seale to fight police brutality and provide service to the ghetto.</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Black Power: </a:t>
            </a:r>
            <a:r>
              <a:rPr lang="en" sz="1200">
                <a:highlight>
                  <a:srgbClr val="FFFF00"/>
                </a:highlight>
              </a:rPr>
              <a:t>A slogan used by Stokely Carmichael in the 1960s that encouraged African American pride and political and social leadership.</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Black Tuesday: </a:t>
            </a:r>
            <a:r>
              <a:rPr lang="en" sz="1200">
                <a:highlight>
                  <a:srgbClr val="FFFF00"/>
                </a:highlight>
              </a:rPr>
              <a:t>A name given to October 29, 1929, when stock prices fell sharply.</a:t>
            </a:r>
            <a:endParaRPr sz="1200" b="1">
              <a:solidFill>
                <a:srgbClr val="FF0000"/>
              </a:solidFill>
              <a:highlight>
                <a:srgbClr val="FFFF00"/>
              </a:highlight>
            </a:endParaRPr>
          </a:p>
          <a:p>
            <a:pPr marL="0" indent="0">
              <a:spcBef>
                <a:spcPts val="1019"/>
              </a:spcBef>
              <a:spcAft>
                <a:spcPts val="1019"/>
              </a:spcAft>
              <a:buNone/>
            </a:pPr>
            <a:r>
              <a:rPr lang="en" sz="1200" b="1">
                <a:solidFill>
                  <a:srgbClr val="FF0000"/>
                </a:solidFill>
              </a:rPr>
              <a:t>Blitzkrieg: </a:t>
            </a:r>
            <a:r>
              <a:rPr lang="en" sz="1200"/>
              <a:t>From the German word meaning “lightning war,” a sudden, massive attack with combined air and ground forces, intended to achieve a quick victory.</a:t>
            </a:r>
            <a:endParaRPr sz="1000" b="1">
              <a:solidFill>
                <a:srgbClr val="FF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rPr>
              <a:t>Bonanza Farm: </a:t>
            </a:r>
            <a:r>
              <a:rPr lang="en" sz="1200">
                <a:highlight>
                  <a:srgbClr val="FFFFFF"/>
                </a:highlight>
              </a:rPr>
              <a:t>An enormous farm on which a single crop is grown.</a:t>
            </a:r>
            <a:endParaRPr sz="1200" b="1"/>
          </a:p>
          <a:p>
            <a:pPr marL="0" indent="0">
              <a:spcBef>
                <a:spcPts val="1019"/>
              </a:spcBef>
              <a:buNone/>
            </a:pPr>
            <a:r>
              <a:rPr lang="en" sz="1200" b="1">
                <a:solidFill>
                  <a:srgbClr val="FF0000"/>
                </a:solidFill>
                <a:highlight>
                  <a:srgbClr val="FFFF00"/>
                </a:highlight>
              </a:rPr>
              <a:t>Bonus Army: </a:t>
            </a:r>
            <a:r>
              <a:rPr lang="en" sz="1200">
                <a:highlight>
                  <a:srgbClr val="FFFF00"/>
                </a:highlight>
              </a:rPr>
              <a:t>A group of World War I veterans and their families who marched on Washington D.C., in 1932 to demand the immediate payment of a bonus thay had been promised for military services.</a:t>
            </a:r>
            <a:endParaRPr sz="1200" b="1">
              <a:solidFill>
                <a:srgbClr val="FF0000"/>
              </a:solidFill>
              <a:highlight>
                <a:srgbClr val="FFFF00"/>
              </a:highlight>
            </a:endParaRPr>
          </a:p>
          <a:p>
            <a:pPr marL="0" indent="0">
              <a:spcBef>
                <a:spcPts val="1019"/>
              </a:spcBef>
              <a:buNone/>
            </a:pPr>
            <a:r>
              <a:rPr lang="en" sz="1200" b="1">
                <a:solidFill>
                  <a:srgbClr val="FF0000"/>
                </a:solidFill>
              </a:rPr>
              <a:t>Bootlegger: </a:t>
            </a:r>
            <a:r>
              <a:rPr lang="en" sz="1200"/>
              <a:t>A person who smuggled alcoholic beverages into the United States during Prohibition.</a:t>
            </a:r>
            <a:endParaRPr sz="1200" b="1">
              <a:solidFill>
                <a:srgbClr val="FF0000"/>
              </a:solidFill>
            </a:endParaRPr>
          </a:p>
          <a:p>
            <a:pPr marL="0" indent="0">
              <a:spcBef>
                <a:spcPts val="1019"/>
              </a:spcBef>
              <a:buNone/>
            </a:pPr>
            <a:r>
              <a:rPr lang="en" sz="1200" b="1">
                <a:solidFill>
                  <a:srgbClr val="FF0000"/>
                </a:solidFill>
                <a:highlight>
                  <a:srgbClr val="FFFF00"/>
                </a:highlight>
              </a:rPr>
              <a:t>Boston Massacre: </a:t>
            </a:r>
            <a:r>
              <a:rPr lang="en" sz="1200">
                <a:highlight>
                  <a:srgbClr val="FFFF00"/>
                </a:highlight>
              </a:rPr>
              <a:t>A clash between British soldiers and Boston colonists in 1770, in which five of the colonists were killed.</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Boston Tea Party: </a:t>
            </a:r>
            <a:r>
              <a:rPr lang="en" sz="1200">
                <a:highlight>
                  <a:srgbClr val="FFFF00"/>
                </a:highlight>
              </a:rPr>
              <a:t>The dumping of 18,000 pounds of tea into Boston Harbor by colonists in 1773 to protest Tea Act.</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Boulder Dam: </a:t>
            </a:r>
            <a:r>
              <a:rPr lang="en" sz="1200">
                <a:highlight>
                  <a:srgbClr val="FFFF00"/>
                </a:highlight>
              </a:rPr>
              <a:t>A dam on the Colorado River--now called Hoover Dam--that was built during the Great Depression as part of a public-works program intended to stimulate business and provide jobs.</a:t>
            </a:r>
            <a:endParaRPr sz="1200" b="1">
              <a:solidFill>
                <a:srgbClr val="FF0000"/>
              </a:solidFill>
              <a:highlight>
                <a:srgbClr val="FFFF00"/>
              </a:highlight>
            </a:endParaRPr>
          </a:p>
          <a:p>
            <a:pPr marL="0" indent="0">
              <a:spcBef>
                <a:spcPts val="1019"/>
              </a:spcBef>
              <a:buNone/>
            </a:pPr>
            <a:r>
              <a:rPr lang="en" sz="1200" b="1">
                <a:solidFill>
                  <a:srgbClr val="FF0000"/>
                </a:solidFill>
              </a:rPr>
              <a:t>Boxer Rebellion: </a:t>
            </a:r>
            <a:r>
              <a:rPr lang="en" sz="1200"/>
              <a:t>A 1900 rebellion in which members of a Chinese secret society sought to free their country from Western influence.</a:t>
            </a:r>
            <a:endParaRPr sz="1200" b="1">
              <a:solidFill>
                <a:srgbClr val="FF0000"/>
              </a:solidFill>
            </a:endParaRPr>
          </a:p>
          <a:p>
            <a:pPr marL="0" indent="0">
              <a:spcBef>
                <a:spcPts val="1019"/>
              </a:spcBef>
              <a:buNone/>
            </a:pPr>
            <a:r>
              <a:rPr lang="en" sz="1200" b="1">
                <a:solidFill>
                  <a:srgbClr val="FF0000"/>
                </a:solidFill>
                <a:highlight>
                  <a:srgbClr val="FFFF00"/>
                </a:highlight>
              </a:rPr>
              <a:t>Bracero: </a:t>
            </a:r>
            <a:r>
              <a:rPr lang="en" sz="1200">
                <a:highlight>
                  <a:srgbClr val="FFFF00"/>
                </a:highlight>
              </a:rPr>
              <a:t>A Mexican laborer allowed to enter the United States to work for a limited period of time during World War II.</a:t>
            </a:r>
            <a:endParaRPr sz="1200" b="1">
              <a:highlight>
                <a:srgbClr val="FFFF00"/>
              </a:highlight>
            </a:endParaRPr>
          </a:p>
          <a:p>
            <a:pPr marL="0" indent="0">
              <a:spcBef>
                <a:spcPts val="1019"/>
              </a:spcBef>
              <a:buNone/>
            </a:pPr>
            <a:r>
              <a:rPr lang="en" sz="1200" b="1">
                <a:solidFill>
                  <a:srgbClr val="FF0000"/>
                </a:solidFill>
              </a:rPr>
              <a:t>Bread Line:</a:t>
            </a:r>
            <a:r>
              <a:rPr lang="en" sz="1200"/>
              <a:t> A line of people waiting for free food.</a:t>
            </a:r>
            <a:endParaRPr sz="1200" b="1">
              <a:solidFill>
                <a:srgbClr val="FF0000"/>
              </a:solidFill>
            </a:endParaRPr>
          </a:p>
          <a:p>
            <a:pPr marL="0" indent="0">
              <a:spcBef>
                <a:spcPts val="1019"/>
              </a:spcBef>
              <a:buNone/>
            </a:pPr>
            <a:r>
              <a:rPr lang="en" sz="1200" b="1">
                <a:solidFill>
                  <a:srgbClr val="FF0000"/>
                </a:solidFill>
                <a:highlight>
                  <a:srgbClr val="FFFF00"/>
                </a:highlight>
              </a:rPr>
              <a:t>Brinkmanship: </a:t>
            </a:r>
            <a:r>
              <a:rPr lang="en" sz="1200">
                <a:highlight>
                  <a:srgbClr val="FFFF00"/>
                </a:highlight>
              </a:rPr>
              <a:t>The practice of threatening an enemy with massive military retaliation for any aggression.</a:t>
            </a:r>
            <a:endParaRPr sz="1200">
              <a:highlight>
                <a:srgbClr val="FFFF00"/>
              </a:highlight>
            </a:endParaRPr>
          </a:p>
          <a:p>
            <a:pPr marL="0" indent="0">
              <a:spcBef>
                <a:spcPts val="1019"/>
              </a:spcBef>
              <a:buNone/>
            </a:pPr>
            <a:r>
              <a:rPr lang="en" sz="1200" b="1">
                <a:solidFill>
                  <a:srgbClr val="FF0000"/>
                </a:solidFill>
                <a:highlight>
                  <a:srgbClr val="FFFF00"/>
                </a:highlight>
              </a:rPr>
              <a:t>Bull Moose Party: </a:t>
            </a:r>
            <a:r>
              <a:rPr lang="en" sz="1200">
                <a:highlight>
                  <a:srgbClr val="FFFF00"/>
                </a:highlight>
              </a:rPr>
              <a:t>A name given to the Progressive Party, formed to support Theodore Roosevelt’s candidacy for the presidency in 1912.</a:t>
            </a:r>
            <a:endParaRPr sz="1200">
              <a:highlight>
                <a:srgbClr val="FFFF00"/>
              </a:highlight>
            </a:endParaRPr>
          </a:p>
          <a:p>
            <a:pPr marL="0" indent="0">
              <a:spcBef>
                <a:spcPts val="1019"/>
              </a:spcBef>
              <a:buNone/>
            </a:pPr>
            <a:r>
              <a:rPr lang="en" sz="1200" b="1">
                <a:solidFill>
                  <a:srgbClr val="FF0000"/>
                </a:solidFill>
                <a:highlight>
                  <a:srgbClr val="FFFF00"/>
                </a:highlight>
              </a:rPr>
              <a:t>Buying on Margin: </a:t>
            </a:r>
            <a:r>
              <a:rPr lang="en" sz="1200">
                <a:highlight>
                  <a:srgbClr val="FFFF00"/>
                </a:highlight>
              </a:rPr>
              <a:t>The purchasing of stocks by paying only a small percentage of the price and borrowing the rest.</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Cabinet: </a:t>
            </a:r>
            <a:r>
              <a:rPr lang="en" sz="1200">
                <a:highlight>
                  <a:srgbClr val="FFFF00"/>
                </a:highlight>
              </a:rPr>
              <a:t>The group of department heads who serve as the president’s chief advisers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Carpetbagger: </a:t>
            </a:r>
            <a:r>
              <a:rPr lang="en" sz="1200">
                <a:highlight>
                  <a:srgbClr val="FFFF00"/>
                </a:highlight>
              </a:rPr>
              <a:t>A Northerner who moved to the South after the Civil War</a:t>
            </a:r>
            <a:endParaRPr sz="1200">
              <a:highlight>
                <a:srgbClr val="FFFF00"/>
              </a:highlight>
            </a:endParaRPr>
          </a:p>
          <a:p>
            <a:pPr marL="0" indent="0">
              <a:spcBef>
                <a:spcPts val="1019"/>
              </a:spcBef>
              <a:buNone/>
            </a:pPr>
            <a:r>
              <a:rPr lang="en" sz="1200" b="1">
                <a:solidFill>
                  <a:srgbClr val="FF0000"/>
                </a:solidFill>
                <a:highlight>
                  <a:srgbClr val="FFFF00"/>
                </a:highlight>
              </a:rPr>
              <a:t>Central Powers: </a:t>
            </a:r>
            <a:r>
              <a:rPr lang="en" sz="1200">
                <a:highlight>
                  <a:srgbClr val="FFFF00"/>
                </a:highlight>
              </a:rPr>
              <a:t>The group of nations--led by Germany, Austria-Hungary, and the Ottoman Empire--that opposed the Allies in World War I.</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Checks and Balances: </a:t>
            </a:r>
            <a:r>
              <a:rPr lang="en" sz="1200">
                <a:highlight>
                  <a:srgbClr val="FFFF00"/>
                </a:highlight>
              </a:rPr>
              <a:t>the provisions in the US Constitution that prevent any branch of the US government from dominating the other two branches </a:t>
            </a:r>
            <a:endParaRPr sz="1200" b="1">
              <a:solidFill>
                <a:srgbClr val="FF0000"/>
              </a:solidFill>
              <a:highlight>
                <a:srgbClr val="FFFF00"/>
              </a:highlight>
            </a:endParaRPr>
          </a:p>
          <a:p>
            <a:pPr marL="0" indent="0">
              <a:spcBef>
                <a:spcPts val="1019"/>
              </a:spcBef>
              <a:buNone/>
            </a:pPr>
            <a:r>
              <a:rPr lang="en" sz="1200" b="1">
                <a:solidFill>
                  <a:srgbClr val="FF0000"/>
                </a:solidFill>
              </a:rPr>
              <a:t>Chisholm Trail: </a:t>
            </a:r>
            <a:r>
              <a:rPr lang="en" sz="1200">
                <a:highlight>
                  <a:srgbClr val="FFFFFF"/>
                </a:highlight>
              </a:rPr>
              <a:t>The major cattle route from San Antonio, Texas, though Oklahoma to Kansas</a:t>
            </a:r>
            <a:endParaRPr sz="1200" b="1">
              <a:solidFill>
                <a:srgbClr val="FF0000"/>
              </a:solidFill>
            </a:endParaRPr>
          </a:p>
          <a:p>
            <a:pPr marL="0" indent="0">
              <a:spcBef>
                <a:spcPts val="1019"/>
              </a:spcBef>
              <a:buNone/>
            </a:pPr>
            <a:r>
              <a:rPr lang="en" sz="1200" b="1">
                <a:solidFill>
                  <a:srgbClr val="FF0000"/>
                </a:solidFill>
              </a:rPr>
              <a:t>Central Intelligence Agency:</a:t>
            </a:r>
            <a:r>
              <a:rPr lang="en" sz="1200"/>
              <a:t> A U.S. agency created to gather secret information about foreign governments. (CIA)</a:t>
            </a:r>
            <a:endParaRPr sz="1200"/>
          </a:p>
          <a:p>
            <a:pPr marL="0" indent="0">
              <a:spcBef>
                <a:spcPts val="1019"/>
              </a:spcBef>
              <a:buNone/>
            </a:pPr>
            <a:r>
              <a:rPr lang="en" sz="1200" b="1">
                <a:solidFill>
                  <a:srgbClr val="FF0000"/>
                </a:solidFill>
              </a:rPr>
              <a:t>Civilian Conservation Corps:</a:t>
            </a:r>
            <a:r>
              <a:rPr lang="en" sz="1200" b="1"/>
              <a:t> </a:t>
            </a:r>
            <a:r>
              <a:rPr lang="en" sz="1200">
                <a:highlight>
                  <a:srgbClr val="FFFFFF"/>
                </a:highlight>
              </a:rPr>
              <a:t>An agency, established as part of the New Deal, that put young unemployed men to work building roads, developing parks, planting trees, and helping in erosion-control and flood-control projects</a:t>
            </a:r>
            <a:endParaRPr sz="1200" b="1"/>
          </a:p>
          <a:p>
            <a:pPr marL="0" indent="0">
              <a:spcBef>
                <a:spcPts val="1019"/>
              </a:spcBef>
              <a:buNone/>
            </a:pPr>
            <a:r>
              <a:rPr lang="en" sz="1200" b="1">
                <a:solidFill>
                  <a:srgbClr val="FF0000"/>
                </a:solidFill>
              </a:rPr>
              <a:t>Civil Service: </a:t>
            </a:r>
            <a:r>
              <a:rPr lang="en" sz="1200"/>
              <a:t>The nonmilitary branches of government administration.</a:t>
            </a:r>
            <a:endParaRPr sz="1200" b="1">
              <a:solidFill>
                <a:srgbClr val="FF0000"/>
              </a:solidFill>
            </a:endParaRPr>
          </a:p>
          <a:p>
            <a:pPr marL="0" indent="0">
              <a:spcBef>
                <a:spcPts val="1019"/>
              </a:spcBef>
              <a:buNone/>
            </a:pPr>
            <a:r>
              <a:rPr lang="en" sz="1200" b="1">
                <a:solidFill>
                  <a:srgbClr val="FF0000"/>
                </a:solidFill>
                <a:highlight>
                  <a:srgbClr val="FFFF00"/>
                </a:highlight>
              </a:rPr>
              <a:t>Cold War: </a:t>
            </a:r>
            <a:r>
              <a:rPr lang="en" sz="1200">
                <a:highlight>
                  <a:srgbClr val="FFFF00"/>
                </a:highlight>
              </a:rPr>
              <a:t>The state of hostility without direct military conflict, that developed between the United States and the Soviet Union after World War II</a:t>
            </a:r>
            <a:endParaRPr sz="1200">
              <a:highlight>
                <a:srgbClr val="FFFF00"/>
              </a:highlight>
            </a:endParaRPr>
          </a:p>
          <a:p>
            <a:pPr marL="0" indent="0">
              <a:spcBef>
                <a:spcPts val="1019"/>
              </a:spcBef>
              <a:buNone/>
            </a:pPr>
            <a:r>
              <a:rPr lang="en" sz="1200" b="1">
                <a:solidFill>
                  <a:srgbClr val="FF0000"/>
                </a:solidFill>
                <a:highlight>
                  <a:srgbClr val="FFFF00"/>
                </a:highlight>
              </a:rPr>
              <a:t>Columbian Exchange: </a:t>
            </a:r>
            <a:r>
              <a:rPr lang="en" sz="1200">
                <a:highlight>
                  <a:srgbClr val="FFFF00"/>
                </a:highlight>
              </a:rPr>
              <a:t>The transfer - beginning with Columbus’s first voyage - of plants, animals, and diseases between the Western Hemisphere and the Eastern Hemisphere.</a:t>
            </a:r>
            <a:endParaRPr sz="1200" b="1">
              <a:highlight>
                <a:srgbClr val="FFFF00"/>
              </a:highlight>
            </a:endParaRPr>
          </a:p>
          <a:p>
            <a:pPr marL="0" indent="0">
              <a:spcBef>
                <a:spcPts val="1019"/>
              </a:spcBef>
              <a:buNone/>
            </a:pPr>
            <a:r>
              <a:rPr lang="en" sz="1200" b="1">
                <a:solidFill>
                  <a:srgbClr val="FF0000"/>
                </a:solidFill>
                <a:highlight>
                  <a:srgbClr val="FFFF00"/>
                </a:highlight>
              </a:rPr>
              <a:t>Committee to Reelect the President: </a:t>
            </a:r>
            <a:r>
              <a:rPr lang="en" sz="1200">
                <a:highlight>
                  <a:srgbClr val="FFFF00"/>
                </a:highlight>
              </a:rPr>
              <a:t>An organization formed to run President Nixon’s 1972 re election campaign, which was linked to the break-in at the Democratic National Committee headquarters that set off the Watergate scandal</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Communism: </a:t>
            </a:r>
            <a:r>
              <a:rPr lang="en" sz="1200">
                <a:highlight>
                  <a:srgbClr val="FFFF00"/>
                </a:highlight>
              </a:rPr>
              <a:t>An economic and political system based on one-party government and state ownership of property</a:t>
            </a:r>
            <a:endParaRPr sz="1200">
              <a:highlight>
                <a:srgbClr val="FFFF00"/>
              </a:highlight>
            </a:endParaRPr>
          </a:p>
          <a:p>
            <a:pPr marL="0" indent="0">
              <a:spcBef>
                <a:spcPts val="1019"/>
              </a:spcBef>
              <a:buNone/>
            </a:pPr>
            <a:r>
              <a:rPr lang="en" sz="1200" b="1">
                <a:solidFill>
                  <a:srgbClr val="FF0000"/>
                </a:solidFill>
              </a:rPr>
              <a:t>Concentration Camp: </a:t>
            </a:r>
            <a:r>
              <a:rPr lang="en" sz="1200"/>
              <a:t>A prison camp operated by Nazi Germany in which Jews and other groups considered to be enemies of Adolf Hitler were starved while doing slave labor or were murdered</a:t>
            </a:r>
            <a:endParaRPr sz="1200"/>
          </a:p>
          <a:p>
            <a:pPr marL="0" indent="0">
              <a:spcBef>
                <a:spcPts val="1019"/>
              </a:spcBef>
              <a:buNone/>
            </a:pPr>
            <a:r>
              <a:rPr lang="en" sz="1200" b="1">
                <a:solidFill>
                  <a:srgbClr val="FF0000"/>
                </a:solidFill>
                <a:highlight>
                  <a:srgbClr val="FFFF00"/>
                </a:highlight>
              </a:rPr>
              <a:t>Confederacy: </a:t>
            </a:r>
            <a:r>
              <a:rPr lang="en" sz="1200">
                <a:highlight>
                  <a:srgbClr val="FFFF00"/>
                </a:highlight>
              </a:rPr>
              <a:t>The Confederate States of America, a confederation formed in 1861 by the Southern states after their secession from the Union</a:t>
            </a:r>
            <a:endParaRPr sz="1200" b="1">
              <a:solidFill>
                <a:srgbClr val="FF0000"/>
              </a:solidFill>
              <a:highlight>
                <a:srgbClr val="FFFF00"/>
              </a:highlight>
            </a:endParaRPr>
          </a:p>
          <a:p>
            <a:pPr marL="0" indent="0">
              <a:spcBef>
                <a:spcPts val="1019"/>
              </a:spcBef>
              <a:buNone/>
            </a:pPr>
            <a:r>
              <a:rPr lang="en" sz="1200" b="1">
                <a:solidFill>
                  <a:srgbClr val="FF0000"/>
                </a:solidFill>
              </a:rPr>
              <a:t>Conquistador: </a:t>
            </a:r>
            <a:r>
              <a:rPr lang="en" sz="1200"/>
              <a:t>One of the Spaniards who traveled to the Americas as an explorer and conqueror in the 16th century</a:t>
            </a:r>
            <a:endParaRPr sz="1200"/>
          </a:p>
          <a:p>
            <a:pPr marL="0" indent="0">
              <a:spcBef>
                <a:spcPts val="1019"/>
              </a:spcBef>
              <a:buNone/>
            </a:pPr>
            <a:r>
              <a:rPr lang="en" sz="1200" b="1">
                <a:solidFill>
                  <a:srgbClr val="FF0000"/>
                </a:solidFill>
              </a:rPr>
              <a:t>Conscription: </a:t>
            </a:r>
            <a:r>
              <a:rPr lang="en" sz="1200"/>
              <a:t>The drafting of citizens for military service.</a:t>
            </a:r>
            <a:endParaRPr sz="1200"/>
          </a:p>
          <a:p>
            <a:pPr marL="0" indent="0">
              <a:spcBef>
                <a:spcPts val="1019"/>
              </a:spcBef>
              <a:spcAft>
                <a:spcPts val="1019"/>
              </a:spcAft>
              <a:buNone/>
            </a:pPr>
            <a:r>
              <a:rPr lang="en" sz="1200" b="1">
                <a:solidFill>
                  <a:srgbClr val="FF0000"/>
                </a:solidFill>
              </a:rPr>
              <a:t>Consumerism:</a:t>
            </a:r>
            <a:r>
              <a:rPr lang="en" sz="1200"/>
              <a:t> Preoccupation with the purchasing of material goods.</a:t>
            </a:r>
            <a:endParaRPr sz="1000" b="1">
              <a:solidFill>
                <a:srgbClr val="FF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highlight>
                  <a:srgbClr val="FFFF00"/>
                </a:highlight>
              </a:rPr>
              <a:t>Containment: </a:t>
            </a:r>
            <a:r>
              <a:rPr lang="en" sz="1200">
                <a:highlight>
                  <a:srgbClr val="FFFF00"/>
                </a:highlight>
              </a:rPr>
              <a:t>The blocking of another nation’s attempts to spread its influence--especially the efforts of the United States to block the spread of Soviet influence during the late 1940’s and early 1950’s.</a:t>
            </a:r>
            <a:endParaRPr sz="1200" b="1">
              <a:solidFill>
                <a:srgbClr val="FF0000"/>
              </a:solidFill>
              <a:highlight>
                <a:srgbClr val="FFFF00"/>
              </a:highlight>
            </a:endParaRPr>
          </a:p>
          <a:p>
            <a:pPr marL="0" indent="0">
              <a:spcBef>
                <a:spcPts val="1019"/>
              </a:spcBef>
              <a:buNone/>
            </a:pPr>
            <a:r>
              <a:rPr lang="en" sz="1200" b="1">
                <a:solidFill>
                  <a:srgbClr val="FF0000"/>
                </a:solidFill>
              </a:rPr>
              <a:t>Contras: </a:t>
            </a:r>
            <a:r>
              <a:rPr lang="en" sz="1200">
                <a:solidFill>
                  <a:srgbClr val="222222"/>
                </a:solidFill>
              </a:rPr>
              <a:t>A member of a guerrilla force in Nicaragua that was supported by the US. </a:t>
            </a:r>
            <a:endParaRPr sz="1200">
              <a:solidFill>
                <a:srgbClr val="222222"/>
              </a:solidFill>
            </a:endParaRPr>
          </a:p>
          <a:p>
            <a:pPr marL="0" indent="0">
              <a:spcBef>
                <a:spcPts val="1019"/>
              </a:spcBef>
              <a:buNone/>
            </a:pPr>
            <a:r>
              <a:rPr lang="en" sz="1200" b="1">
                <a:solidFill>
                  <a:srgbClr val="FF0000"/>
                </a:solidFill>
              </a:rPr>
              <a:t>Convoy System:  </a:t>
            </a:r>
            <a:r>
              <a:rPr lang="en" sz="1200"/>
              <a:t>The protection of merchant ships from U-boat attacks by having the ships travel in large groups escorted by warships</a:t>
            </a:r>
            <a:endParaRPr sz="1200"/>
          </a:p>
          <a:p>
            <a:pPr marL="0" indent="0">
              <a:spcBef>
                <a:spcPts val="1019"/>
              </a:spcBef>
              <a:buNone/>
            </a:pPr>
            <a:r>
              <a:rPr lang="en" sz="1200" b="1">
                <a:solidFill>
                  <a:srgbClr val="FF0000"/>
                </a:solidFill>
                <a:highlight>
                  <a:srgbClr val="FFFF00"/>
                </a:highlight>
              </a:rPr>
              <a:t>Counterculture: </a:t>
            </a:r>
            <a:r>
              <a:rPr lang="en" sz="1200">
                <a:solidFill>
                  <a:srgbClr val="222222"/>
                </a:solidFill>
                <a:highlight>
                  <a:srgbClr val="FFFF00"/>
                </a:highlight>
              </a:rPr>
              <a:t>The culture of the young people who rejected mainstream American society in the 1960s, seeking to create an alternative society based on peace, love, and individual freedom.</a:t>
            </a:r>
            <a:endParaRPr sz="1200" b="1">
              <a:solidFill>
                <a:srgbClr val="FF0000"/>
              </a:solidFill>
              <a:highlight>
                <a:srgbClr val="FFFF00"/>
              </a:highlight>
            </a:endParaRPr>
          </a:p>
          <a:p>
            <a:pPr marL="0" indent="0">
              <a:spcBef>
                <a:spcPts val="1019"/>
              </a:spcBef>
              <a:buNone/>
            </a:pPr>
            <a:r>
              <a:rPr lang="en" sz="1200" b="1">
                <a:solidFill>
                  <a:srgbClr val="FF0000"/>
                </a:solidFill>
              </a:rPr>
              <a:t>Credibility Gap: </a:t>
            </a:r>
            <a:r>
              <a:rPr lang="en" sz="1200"/>
              <a:t>A public distrust of statements made by the government.</a:t>
            </a:r>
            <a:endParaRPr sz="1200"/>
          </a:p>
          <a:p>
            <a:pPr marL="0" indent="0">
              <a:spcBef>
                <a:spcPts val="1019"/>
              </a:spcBef>
              <a:buNone/>
            </a:pPr>
            <a:r>
              <a:rPr lang="en" sz="1200" b="1">
                <a:solidFill>
                  <a:srgbClr val="FF0000"/>
                </a:solidFill>
                <a:highlight>
                  <a:srgbClr val="FFFF00"/>
                </a:highlight>
              </a:rPr>
              <a:t>Credit: </a:t>
            </a:r>
            <a:r>
              <a:rPr lang="en" sz="1200">
                <a:highlight>
                  <a:srgbClr val="FFFF00"/>
                </a:highlight>
              </a:rPr>
              <a:t>An arrangement in which a buyer pays later for a purchase, often on an installment plan with interest charges. </a:t>
            </a:r>
            <a:endParaRPr sz="1200">
              <a:highlight>
                <a:srgbClr val="FFFF00"/>
              </a:highlight>
            </a:endParaRPr>
          </a:p>
          <a:p>
            <a:pPr marL="0" indent="0">
              <a:spcBef>
                <a:spcPts val="1019"/>
              </a:spcBef>
              <a:buNone/>
            </a:pPr>
            <a:endParaRPr sz="1200"/>
          </a:p>
          <a:p>
            <a:pPr marL="0" indent="0">
              <a:spcBef>
                <a:spcPts val="1019"/>
              </a:spcBef>
              <a:buNone/>
            </a:pPr>
            <a:r>
              <a:rPr lang="en" sz="1200" b="1">
                <a:solidFill>
                  <a:srgbClr val="FF0000"/>
                </a:solidFill>
              </a:rPr>
              <a:t>Credit Mobilier: </a:t>
            </a:r>
            <a:r>
              <a:rPr lang="en" sz="1200"/>
              <a:t>A construction company formed in 1864 by owners of the Union Pacific Railroad, who used it to fraudulently skim off railroad profits for themselves. </a:t>
            </a:r>
            <a:endParaRPr sz="1200" b="1">
              <a:solidFill>
                <a:srgbClr val="FF0000"/>
              </a:solidFill>
            </a:endParaRPr>
          </a:p>
          <a:p>
            <a:pPr marL="0" indent="0">
              <a:spcBef>
                <a:spcPts val="1019"/>
              </a:spcBef>
              <a:buNone/>
            </a:pPr>
            <a:r>
              <a:rPr lang="en" sz="1200" b="1">
                <a:solidFill>
                  <a:srgbClr val="FF0000"/>
                </a:solidFill>
                <a:highlight>
                  <a:srgbClr val="FFFF00"/>
                </a:highlight>
              </a:rPr>
              <a:t>D-Day: </a:t>
            </a:r>
            <a:r>
              <a:rPr lang="en" sz="1200">
                <a:highlight>
                  <a:srgbClr val="FFFF00"/>
                </a:highlight>
              </a:rPr>
              <a:t>A name given to June 6, 1944‒ the day on which the Allies launched an invasion of the European mainland during World War II.</a:t>
            </a:r>
            <a:endParaRPr sz="1200" b="1">
              <a:solidFill>
                <a:srgbClr val="FF0000"/>
              </a:solidFill>
              <a:highlight>
                <a:srgbClr val="FFFF00"/>
              </a:highlight>
            </a:endParaRPr>
          </a:p>
          <a:p>
            <a:pPr marL="0" indent="0">
              <a:spcBef>
                <a:spcPts val="1019"/>
              </a:spcBef>
              <a:buNone/>
            </a:pPr>
            <a:r>
              <a:rPr lang="en" sz="1200" b="1">
                <a:solidFill>
                  <a:srgbClr val="FF0000"/>
                </a:solidFill>
              </a:rPr>
              <a:t>Debt Peonage: </a:t>
            </a:r>
            <a:r>
              <a:rPr lang="en" sz="1200"/>
              <a:t>A system in which workers are bound in servitude until their debts are paid.</a:t>
            </a:r>
            <a:endParaRPr sz="1200" b="1"/>
          </a:p>
          <a:p>
            <a:pPr marL="0" indent="0">
              <a:spcBef>
                <a:spcPts val="1019"/>
              </a:spcBef>
              <a:buNone/>
            </a:pPr>
            <a:r>
              <a:rPr lang="en" sz="1200" b="1">
                <a:solidFill>
                  <a:srgbClr val="FF0000"/>
                </a:solidFill>
                <a:highlight>
                  <a:srgbClr val="FFFF00"/>
                </a:highlight>
              </a:rPr>
              <a:t>De Facto Segregation: </a:t>
            </a:r>
            <a:r>
              <a:rPr lang="en" sz="1200">
                <a:highlight>
                  <a:srgbClr val="FFFF00"/>
                </a:highlight>
              </a:rPr>
              <a:t>Racial separation established by practice and custom, not by law.</a:t>
            </a:r>
            <a:endParaRPr sz="1200">
              <a:highlight>
                <a:srgbClr val="FFFF00"/>
              </a:highlight>
            </a:endParaRPr>
          </a:p>
          <a:p>
            <a:pPr marL="0" indent="0">
              <a:spcBef>
                <a:spcPts val="1019"/>
              </a:spcBef>
              <a:buNone/>
            </a:pPr>
            <a:r>
              <a:rPr lang="en" sz="1200" b="1">
                <a:solidFill>
                  <a:srgbClr val="FF0000"/>
                </a:solidFill>
                <a:highlight>
                  <a:srgbClr val="FFFF00"/>
                </a:highlight>
              </a:rPr>
              <a:t>Deficit Spending: </a:t>
            </a:r>
            <a:r>
              <a:rPr lang="en" sz="1200">
                <a:highlight>
                  <a:srgbClr val="FFFF00"/>
                </a:highlight>
              </a:rPr>
              <a:t>A government's spending of more money than it receives in revenue.</a:t>
            </a:r>
            <a:endParaRPr sz="1200">
              <a:highlight>
                <a:srgbClr val="FFFF00"/>
              </a:highlight>
            </a:endParaRPr>
          </a:p>
          <a:p>
            <a:pPr marL="0" indent="0">
              <a:spcBef>
                <a:spcPts val="1019"/>
              </a:spcBef>
              <a:buNone/>
            </a:pPr>
            <a:r>
              <a:rPr lang="en" sz="1200" b="1">
                <a:solidFill>
                  <a:srgbClr val="FF0000"/>
                </a:solidFill>
              </a:rPr>
              <a:t>De Jure Segregation: </a:t>
            </a:r>
            <a:r>
              <a:rPr lang="en" sz="1200"/>
              <a:t>Racial segregation that result from societal differences between groups without institutionalized legislations intended to segregate.</a:t>
            </a:r>
            <a:endParaRPr sz="1200"/>
          </a:p>
          <a:p>
            <a:pPr marL="0" indent="0">
              <a:spcBef>
                <a:spcPts val="1019"/>
              </a:spcBef>
              <a:buNone/>
            </a:pPr>
            <a:r>
              <a:rPr lang="en" sz="1200" b="1">
                <a:solidFill>
                  <a:srgbClr val="FF0000"/>
                </a:solidFill>
                <a:highlight>
                  <a:srgbClr val="FFFF00"/>
                </a:highlight>
              </a:rPr>
              <a:t>Democratic-Republican: </a:t>
            </a:r>
            <a:r>
              <a:rPr lang="en" sz="1200">
                <a:highlight>
                  <a:srgbClr val="FFFF00"/>
                </a:highlight>
              </a:rPr>
              <a:t>Political party known for its support of strong state governments, founded by Thomas Jefferson in 1792 in opposition to the Federalist Party</a:t>
            </a:r>
            <a:endParaRPr sz="1200">
              <a:solidFill>
                <a:srgbClr val="FF0000"/>
              </a:solidFill>
              <a:highlight>
                <a:srgbClr val="FFFF00"/>
              </a:highlight>
            </a:endParaRPr>
          </a:p>
          <a:p>
            <a:pPr marL="0" indent="0">
              <a:spcBef>
                <a:spcPts val="1019"/>
              </a:spcBef>
              <a:buNone/>
            </a:pPr>
            <a:r>
              <a:rPr lang="en" sz="1200" b="1">
                <a:solidFill>
                  <a:srgbClr val="FF0000"/>
                </a:solidFill>
              </a:rPr>
              <a:t>Deregulation: </a:t>
            </a:r>
            <a:r>
              <a:rPr lang="en" sz="1200">
                <a:highlight>
                  <a:srgbClr val="FFFFFF"/>
                </a:highlight>
              </a:rPr>
              <a:t>The cutting back of federal regulation of industry. </a:t>
            </a:r>
            <a:endParaRPr sz="1200" b="1">
              <a:solidFill>
                <a:srgbClr val="FF0000"/>
              </a:solidFill>
            </a:endParaRPr>
          </a:p>
          <a:p>
            <a:pPr marL="0" indent="0">
              <a:spcBef>
                <a:spcPts val="1019"/>
              </a:spcBef>
              <a:buNone/>
            </a:pPr>
            <a:r>
              <a:rPr lang="en" sz="1200" b="1">
                <a:solidFill>
                  <a:srgbClr val="FF0000"/>
                </a:solidFill>
                <a:highlight>
                  <a:srgbClr val="FFFF00"/>
                </a:highlight>
              </a:rPr>
              <a:t>Detente: </a:t>
            </a:r>
            <a:r>
              <a:rPr lang="en" sz="1200">
                <a:highlight>
                  <a:srgbClr val="FFFF00"/>
                </a:highlight>
              </a:rPr>
              <a:t>A policy aimed at easing Cold War tensions.</a:t>
            </a:r>
            <a:endParaRPr sz="1200">
              <a:highlight>
                <a:srgbClr val="FFFF00"/>
              </a:highlight>
            </a:endParaRPr>
          </a:p>
          <a:p>
            <a:pPr marL="0" indent="0">
              <a:spcBef>
                <a:spcPts val="1019"/>
              </a:spcBef>
              <a:buNone/>
            </a:pPr>
            <a:r>
              <a:rPr lang="en" sz="1200" b="1">
                <a:solidFill>
                  <a:srgbClr val="FF0000"/>
                </a:solidFill>
                <a:highlight>
                  <a:srgbClr val="FFFF00"/>
                </a:highlight>
              </a:rPr>
              <a:t>Direct Relief: </a:t>
            </a:r>
            <a:r>
              <a:rPr lang="en" sz="1200">
                <a:highlight>
                  <a:srgbClr val="FFFF00"/>
                </a:highlight>
              </a:rPr>
              <a:t>Cash payments or food provided by the government to the poor.</a:t>
            </a:r>
            <a:endParaRPr sz="1200" b="1">
              <a:highlight>
                <a:srgbClr val="FFFF00"/>
              </a:highlight>
            </a:endParaRPr>
          </a:p>
          <a:p>
            <a:pPr marL="0" indent="0">
              <a:spcBef>
                <a:spcPts val="1019"/>
              </a:spcBef>
              <a:buNone/>
            </a:pPr>
            <a:r>
              <a:rPr lang="en" sz="1200" b="1">
                <a:solidFill>
                  <a:srgbClr val="FF0000"/>
                </a:solidFill>
                <a:highlight>
                  <a:srgbClr val="FFFF00"/>
                </a:highlight>
              </a:rPr>
              <a:t>Dollar Diplomacy: </a:t>
            </a:r>
            <a:r>
              <a:rPr lang="en" sz="1200">
                <a:highlight>
                  <a:srgbClr val="FFFF00"/>
                </a:highlight>
              </a:rPr>
              <a:t>The policy of using the US government to guarantee loans made to foreign countries by American business people</a:t>
            </a:r>
            <a:endParaRPr sz="1200" b="1">
              <a:solidFill>
                <a:srgbClr val="FF0000"/>
              </a:solidFill>
              <a:highlight>
                <a:srgbClr val="FFFF00"/>
              </a:highlight>
            </a:endParaRPr>
          </a:p>
          <a:p>
            <a:pPr marL="0" indent="0">
              <a:buNone/>
            </a:pPr>
            <a:endParaRPr sz="1200" b="1">
              <a:solidFill>
                <a:srgbClr val="FF0000"/>
              </a:solidFill>
            </a:endParaRPr>
          </a:p>
          <a:p>
            <a:pPr marL="0" indent="0">
              <a:buNone/>
            </a:pPr>
            <a:r>
              <a:rPr lang="en" sz="1200" b="1">
                <a:solidFill>
                  <a:srgbClr val="FF0000"/>
                </a:solidFill>
                <a:highlight>
                  <a:srgbClr val="FFFF00"/>
                </a:highlight>
              </a:rPr>
              <a:t>Domino Theory: </a:t>
            </a:r>
            <a:r>
              <a:rPr lang="en" sz="1200">
                <a:highlight>
                  <a:srgbClr val="FFFF00"/>
                </a:highlight>
              </a:rPr>
              <a:t>In which Eisenhower likened the countries on the brink of communism to a row of dominoes waiting to fall one after the other.</a:t>
            </a:r>
            <a:endParaRPr sz="1200">
              <a:highlight>
                <a:srgbClr val="FFFF00"/>
              </a:highlight>
            </a:endParaRPr>
          </a:p>
          <a:p>
            <a:pPr marL="0" indent="0">
              <a:buNone/>
            </a:pPr>
            <a:endParaRPr sz="1200">
              <a:highlight>
                <a:srgbClr val="FFFFFF"/>
              </a:highlight>
            </a:endParaRPr>
          </a:p>
          <a:p>
            <a:pPr marL="0" indent="0">
              <a:buNone/>
            </a:pPr>
            <a:r>
              <a:rPr lang="en" sz="1200" b="1">
                <a:solidFill>
                  <a:srgbClr val="FF0000"/>
                </a:solidFill>
              </a:rPr>
              <a:t>Double Standard: </a:t>
            </a:r>
            <a:r>
              <a:rPr lang="en" sz="1200"/>
              <a:t>A set of principles granting greater sexual freedom to men than to women.</a:t>
            </a:r>
            <a:endParaRPr sz="1200"/>
          </a:p>
          <a:p>
            <a:pPr marL="0" indent="0">
              <a:spcBef>
                <a:spcPts val="1019"/>
              </a:spcBef>
              <a:buNone/>
            </a:pPr>
            <a:r>
              <a:rPr lang="en" sz="1200" b="1">
                <a:solidFill>
                  <a:srgbClr val="FF0000"/>
                </a:solidFill>
              </a:rPr>
              <a:t>Dove: </a:t>
            </a:r>
            <a:r>
              <a:rPr lang="en" sz="1200"/>
              <a:t>A person who opposed the Vietnam War and believed that the U.S should withdraw from it</a:t>
            </a:r>
            <a:endParaRPr sz="1200"/>
          </a:p>
          <a:p>
            <a:pPr marL="0" indent="0">
              <a:spcBef>
                <a:spcPts val="1019"/>
              </a:spcBef>
              <a:buNone/>
            </a:pPr>
            <a:r>
              <a:rPr lang="en" sz="1200" b="1">
                <a:solidFill>
                  <a:srgbClr val="FF0000"/>
                </a:solidFill>
              </a:rPr>
              <a:t>Draft: </a:t>
            </a:r>
            <a:r>
              <a:rPr lang="en" sz="1200"/>
              <a:t>Required enrollment in the armed forces</a:t>
            </a:r>
            <a:endParaRPr sz="1200" b="1">
              <a:solidFill>
                <a:srgbClr val="FF0000"/>
              </a:solidFill>
            </a:endParaRPr>
          </a:p>
          <a:p>
            <a:pPr marL="0" indent="0">
              <a:spcBef>
                <a:spcPts val="1019"/>
              </a:spcBef>
              <a:buNone/>
            </a:pPr>
            <a:r>
              <a:rPr lang="en" sz="1200" b="1">
                <a:solidFill>
                  <a:srgbClr val="FF0000"/>
                </a:solidFill>
                <a:highlight>
                  <a:srgbClr val="FFFF00"/>
                </a:highlight>
              </a:rPr>
              <a:t>Dust Bowl: </a:t>
            </a:r>
            <a:r>
              <a:rPr lang="en" sz="1200">
                <a:highlight>
                  <a:srgbClr val="FFFF00"/>
                </a:highlight>
              </a:rPr>
              <a:t>The region, including Texas, Oklahoma, Kansas, Colorado, and New Mexico , that was made worthless for farming by drought and dust storms during the 1930s.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Earth Day: </a:t>
            </a:r>
            <a:r>
              <a:rPr lang="en" sz="1200">
                <a:highlight>
                  <a:srgbClr val="FFFF00"/>
                </a:highlight>
              </a:rPr>
              <a:t>A day set aside for environmental education, celebrated annually on April 22</a:t>
            </a:r>
            <a:endParaRPr sz="1200">
              <a:highlight>
                <a:srgbClr val="FFFF00"/>
              </a:highlight>
            </a:endParaRPr>
          </a:p>
          <a:p>
            <a:pPr marL="0" indent="0">
              <a:spcBef>
                <a:spcPts val="1019"/>
              </a:spcBef>
              <a:buNone/>
            </a:pPr>
            <a:r>
              <a:rPr lang="en" sz="1200" b="1">
                <a:solidFill>
                  <a:srgbClr val="FF0000"/>
                </a:solidFill>
              </a:rPr>
              <a:t>Egalitarianism: </a:t>
            </a:r>
            <a:r>
              <a:rPr lang="en" sz="1200"/>
              <a:t>The belief that all people should have equal political, economic, social, and civic rights.</a:t>
            </a:r>
            <a:endParaRPr sz="1200" b="1">
              <a:solidFill>
                <a:srgbClr val="FF0000"/>
              </a:solidFill>
            </a:endParaRPr>
          </a:p>
          <a:p>
            <a:pPr marL="0" indent="0">
              <a:spcBef>
                <a:spcPts val="1019"/>
              </a:spcBef>
              <a:buNone/>
            </a:pPr>
            <a:r>
              <a:rPr lang="en" sz="1200" b="1">
                <a:solidFill>
                  <a:srgbClr val="FF0000"/>
                </a:solidFill>
              </a:rPr>
              <a:t>Encomienda: </a:t>
            </a:r>
            <a:r>
              <a:rPr lang="en" sz="1200"/>
              <a:t>A system in which Spanish authorities granted colonial landlords the service of Native Americans as forced laborers.</a:t>
            </a:r>
            <a:endParaRPr sz="1200" b="1">
              <a:solidFill>
                <a:srgbClr val="FF0000"/>
              </a:solidFill>
            </a:endParaRPr>
          </a:p>
          <a:p>
            <a:pPr marL="0" indent="0">
              <a:spcBef>
                <a:spcPts val="1019"/>
              </a:spcBef>
              <a:buNone/>
            </a:pPr>
            <a:r>
              <a:rPr lang="en" sz="1200" b="1">
                <a:solidFill>
                  <a:srgbClr val="FF0000"/>
                </a:solidFill>
                <a:highlight>
                  <a:srgbClr val="FFFF00"/>
                </a:highlight>
              </a:rPr>
              <a:t>Enlightenment:</a:t>
            </a:r>
            <a:r>
              <a:rPr lang="en" sz="1200" b="1">
                <a:solidFill>
                  <a:srgbClr val="FF0000"/>
                </a:solidFill>
              </a:rPr>
              <a:t> </a:t>
            </a:r>
            <a:r>
              <a:rPr lang="en" sz="1200"/>
              <a:t>An 18th-century intellectual movement that emphasized the use of reason and the scientific method as means of obtaining knowledge.</a:t>
            </a:r>
            <a:endParaRPr sz="1200" b="1">
              <a:solidFill>
                <a:srgbClr val="FF0000"/>
              </a:solidFill>
            </a:endParaRPr>
          </a:p>
          <a:p>
            <a:pPr marL="0" indent="0">
              <a:spcBef>
                <a:spcPts val="1019"/>
              </a:spcBef>
              <a:buNone/>
            </a:pPr>
            <a:r>
              <a:rPr lang="en" sz="1200" b="1">
                <a:solidFill>
                  <a:srgbClr val="FF0000"/>
                </a:solidFill>
                <a:highlight>
                  <a:srgbClr val="FFFF00"/>
                </a:highlight>
              </a:rPr>
              <a:t>Entitlement: </a:t>
            </a:r>
            <a:r>
              <a:rPr lang="en" sz="1200">
                <a:highlight>
                  <a:srgbClr val="FFFF00"/>
                </a:highlight>
              </a:rPr>
              <a:t>a government program that guarantees and provides benefits to a certain group.</a:t>
            </a:r>
            <a:endParaRPr sz="1200">
              <a:highlight>
                <a:srgbClr val="FFFF00"/>
              </a:highlight>
            </a:endParaRPr>
          </a:p>
          <a:p>
            <a:pPr marL="0" indent="0">
              <a:spcBef>
                <a:spcPts val="1019"/>
              </a:spcBef>
              <a:buNone/>
            </a:pPr>
            <a:r>
              <a:rPr lang="en" sz="1200" b="1">
                <a:solidFill>
                  <a:srgbClr val="FF0000"/>
                </a:solidFill>
                <a:highlight>
                  <a:srgbClr val="FFFF00"/>
                </a:highlight>
              </a:rPr>
              <a:t>Entrepreneur: </a:t>
            </a:r>
            <a:r>
              <a:rPr lang="en" sz="1200">
                <a:highlight>
                  <a:srgbClr val="FFFF00"/>
                </a:highlight>
              </a:rPr>
              <a:t>A person who organizes, operates, and assumes the risk for a business venture.</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Environmentalist: </a:t>
            </a:r>
            <a:r>
              <a:rPr lang="en" sz="1200">
                <a:highlight>
                  <a:srgbClr val="FFFF00"/>
                </a:highlight>
              </a:rPr>
              <a:t>A person who works to protect the environment from destruction and pollution.</a:t>
            </a:r>
            <a:endParaRPr sz="1200">
              <a:highlight>
                <a:srgbClr val="FFFF00"/>
              </a:highlight>
            </a:endParaRPr>
          </a:p>
          <a:p>
            <a:pPr marL="0" indent="0">
              <a:spcBef>
                <a:spcPts val="1019"/>
              </a:spcBef>
              <a:buNone/>
            </a:pPr>
            <a:r>
              <a:rPr lang="en" sz="1200" b="1">
                <a:solidFill>
                  <a:srgbClr val="FF0000"/>
                </a:solidFill>
                <a:highlight>
                  <a:srgbClr val="FFFF00"/>
                </a:highlight>
              </a:rPr>
              <a:t>Environmental Protection Agency</a:t>
            </a:r>
            <a:r>
              <a:rPr lang="en" sz="1200">
                <a:highlight>
                  <a:srgbClr val="FFFF00"/>
                </a:highlight>
              </a:rPr>
              <a:t>: A federal agency established in 1970 for the regulation of water and air pollution, toxic waste, pesticides, and radiation.</a:t>
            </a:r>
            <a:endParaRPr sz="1200">
              <a:highlight>
                <a:srgbClr val="FFFF00"/>
              </a:highlight>
            </a:endParaRPr>
          </a:p>
          <a:p>
            <a:pPr marL="0" indent="0">
              <a:spcBef>
                <a:spcPts val="1019"/>
              </a:spcBef>
              <a:buNone/>
            </a:pPr>
            <a:r>
              <a:rPr lang="en" sz="1200" b="1">
                <a:solidFill>
                  <a:srgbClr val="FF0000"/>
                </a:solidFill>
                <a:highlight>
                  <a:srgbClr val="FFFF00"/>
                </a:highlight>
              </a:rPr>
              <a:t>Exoduster:</a:t>
            </a:r>
            <a:r>
              <a:rPr lang="en" sz="1200">
                <a:highlight>
                  <a:srgbClr val="FFFF00"/>
                </a:highlight>
              </a:rPr>
              <a:t> An African American who migrated from the South to Kansas in the post-Reconstruction years.</a:t>
            </a:r>
            <a:endParaRPr sz="1200">
              <a:highlight>
                <a:srgbClr val="FFFF00"/>
              </a:highlight>
            </a:endParaRPr>
          </a:p>
          <a:p>
            <a:pPr marL="0" indent="0">
              <a:lnSpc>
                <a:spcPct val="115000"/>
              </a:lnSpc>
              <a:spcBef>
                <a:spcPts val="1019"/>
              </a:spcBef>
              <a:spcAft>
                <a:spcPts val="1019"/>
              </a:spcAft>
              <a:buNone/>
            </a:pPr>
            <a:endParaRPr sz="1000" b="1">
              <a:solidFill>
                <a:srgbClr val="FF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rPr>
              <a:t>Extortion: </a:t>
            </a:r>
            <a:r>
              <a:rPr lang="en" sz="1200"/>
              <a:t>Illegal use of one's official position to obtain property or funds. </a:t>
            </a:r>
            <a:endParaRPr sz="1200" b="1">
              <a:solidFill>
                <a:srgbClr val="FF0000"/>
              </a:solidFill>
            </a:endParaRPr>
          </a:p>
          <a:p>
            <a:pPr marL="0" indent="0">
              <a:spcBef>
                <a:spcPts val="1019"/>
              </a:spcBef>
              <a:buNone/>
            </a:pPr>
            <a:r>
              <a:rPr lang="en" sz="1200" b="1">
                <a:solidFill>
                  <a:srgbClr val="FF0000"/>
                </a:solidFill>
                <a:highlight>
                  <a:srgbClr val="FFFF00"/>
                </a:highlight>
              </a:rPr>
              <a:t>Fair Deal:</a:t>
            </a:r>
            <a:r>
              <a:rPr lang="en" sz="1200" b="1">
                <a:solidFill>
                  <a:srgbClr val="FF0000"/>
                </a:solidFill>
              </a:rPr>
              <a:t> </a:t>
            </a:r>
            <a:r>
              <a:rPr lang="en" sz="1200"/>
              <a:t>President Harry S. Truman’s economic program‒ an extension of Franklin Roosevelt’s New Deal‒ which included measures to increase the minimum wage, to extend social security coverage, and to provide housing for low-income families.</a:t>
            </a:r>
            <a:endParaRPr sz="1200" b="1">
              <a:solidFill>
                <a:srgbClr val="FF0000"/>
              </a:solidFill>
            </a:endParaRPr>
          </a:p>
          <a:p>
            <a:pPr marL="0" indent="0">
              <a:spcBef>
                <a:spcPts val="1019"/>
              </a:spcBef>
              <a:buNone/>
            </a:pPr>
            <a:r>
              <a:rPr lang="en" sz="1200" b="1">
                <a:solidFill>
                  <a:srgbClr val="FF0000"/>
                </a:solidFill>
                <a:highlight>
                  <a:srgbClr val="FFFF00"/>
                </a:highlight>
              </a:rPr>
              <a:t>Farmers’ Alliance:</a:t>
            </a:r>
            <a:r>
              <a:rPr lang="en" sz="1200" b="1">
                <a:solidFill>
                  <a:srgbClr val="FF0000"/>
                </a:solidFill>
              </a:rPr>
              <a:t> </a:t>
            </a:r>
            <a:r>
              <a:rPr lang="en" sz="1200">
                <a:highlight>
                  <a:srgbClr val="FFFFFF"/>
                </a:highlight>
              </a:rPr>
              <a:t>An 18th-century intellectual movement that emphasized the use of reason and the scientific method as means of obtaining knowledge.</a:t>
            </a:r>
            <a:endParaRPr sz="1200" b="1">
              <a:solidFill>
                <a:srgbClr val="FF0000"/>
              </a:solidFill>
            </a:endParaRPr>
          </a:p>
          <a:p>
            <a:pPr marL="0" indent="0">
              <a:spcBef>
                <a:spcPts val="1019"/>
              </a:spcBef>
              <a:buNone/>
            </a:pPr>
            <a:r>
              <a:rPr lang="en" sz="1200" b="1">
                <a:solidFill>
                  <a:srgbClr val="FF0000"/>
                </a:solidFill>
                <a:highlight>
                  <a:srgbClr val="FFFF00"/>
                </a:highlight>
              </a:rPr>
              <a:t>Fascism:</a:t>
            </a:r>
            <a:r>
              <a:rPr lang="en" sz="1200" b="1">
                <a:solidFill>
                  <a:srgbClr val="FF0000"/>
                </a:solidFill>
              </a:rPr>
              <a:t> </a:t>
            </a:r>
            <a:r>
              <a:rPr lang="en" sz="1200"/>
              <a:t>Political philosophy that stressed nationalism and placed the interests of the state above those of the individuals.</a:t>
            </a:r>
            <a:endParaRPr sz="1200"/>
          </a:p>
          <a:p>
            <a:pPr marL="0" indent="0">
              <a:spcBef>
                <a:spcPts val="1019"/>
              </a:spcBef>
              <a:buNone/>
            </a:pPr>
            <a:r>
              <a:rPr lang="en" sz="1200" b="1">
                <a:solidFill>
                  <a:srgbClr val="FF0000"/>
                </a:solidFill>
              </a:rPr>
              <a:t>Federal Communications Commission: </a:t>
            </a:r>
            <a:r>
              <a:rPr lang="en" sz="1200">
                <a:highlight>
                  <a:srgbClr val="FFFFFF"/>
                </a:highlight>
              </a:rPr>
              <a:t>An agency that regulates U.S. communications industries, including radio and television broadcasting.</a:t>
            </a:r>
            <a:endParaRPr sz="1200">
              <a:highlight>
                <a:srgbClr val="FFFFFF"/>
              </a:highlight>
            </a:endParaRPr>
          </a:p>
          <a:p>
            <a:pPr marL="0" indent="0">
              <a:spcBef>
                <a:spcPts val="1019"/>
              </a:spcBef>
              <a:buNone/>
            </a:pPr>
            <a:r>
              <a:rPr lang="en" sz="1200" b="1">
                <a:solidFill>
                  <a:srgbClr val="FF0000"/>
                </a:solidFill>
                <a:highlight>
                  <a:srgbClr val="FFFF00"/>
                </a:highlight>
              </a:rPr>
              <a:t>Federal Deposit Insurance Corporation:</a:t>
            </a:r>
            <a:r>
              <a:rPr lang="en" sz="1200" b="1">
                <a:solidFill>
                  <a:srgbClr val="FF0000"/>
                </a:solidFill>
                <a:highlight>
                  <a:srgbClr val="FFFFFF"/>
                </a:highlight>
              </a:rPr>
              <a:t> </a:t>
            </a:r>
            <a:r>
              <a:rPr lang="en" sz="1200">
                <a:highlight>
                  <a:srgbClr val="FFFFFF"/>
                </a:highlight>
              </a:rPr>
              <a:t>An agency created in 1933 to insure individual bank accounts, protecting people against losses due to bank failures.</a:t>
            </a:r>
            <a:endParaRPr sz="1200">
              <a:highlight>
                <a:srgbClr val="FFFFFF"/>
              </a:highlight>
            </a:endParaRPr>
          </a:p>
          <a:p>
            <a:pPr marL="0" indent="0">
              <a:spcBef>
                <a:spcPts val="1019"/>
              </a:spcBef>
              <a:buNone/>
            </a:pPr>
            <a:r>
              <a:rPr lang="en" sz="1200" b="1">
                <a:solidFill>
                  <a:srgbClr val="FF0000"/>
                </a:solidFill>
                <a:highlight>
                  <a:srgbClr val="FFFF00"/>
                </a:highlight>
              </a:rPr>
              <a:t>Federalism</a:t>
            </a:r>
            <a:r>
              <a:rPr lang="en" sz="1200" b="1">
                <a:solidFill>
                  <a:srgbClr val="FF0000"/>
                </a:solidFill>
              </a:rPr>
              <a:t>: </a:t>
            </a:r>
            <a:r>
              <a:rPr lang="en" sz="1200">
                <a:highlight>
                  <a:srgbClr val="FFFFFF"/>
                </a:highlight>
              </a:rPr>
              <a:t>A political system in which a national government and constituent units, such as state governments, share power.</a:t>
            </a:r>
            <a:endParaRPr sz="1200" b="1">
              <a:solidFill>
                <a:srgbClr val="FF0000"/>
              </a:solidFill>
            </a:endParaRPr>
          </a:p>
          <a:p>
            <a:pPr marL="0" indent="0">
              <a:spcBef>
                <a:spcPts val="1019"/>
              </a:spcBef>
              <a:buNone/>
            </a:pPr>
            <a:r>
              <a:rPr lang="en" sz="1200" b="1">
                <a:solidFill>
                  <a:srgbClr val="FF0000"/>
                </a:solidFill>
                <a:highlight>
                  <a:srgbClr val="FFFF00"/>
                </a:highlight>
              </a:rPr>
              <a:t>Federalist:</a:t>
            </a:r>
            <a:r>
              <a:rPr lang="en" sz="1200" b="1">
                <a:solidFill>
                  <a:srgbClr val="FF0000"/>
                </a:solidFill>
              </a:rPr>
              <a:t> </a:t>
            </a:r>
            <a:r>
              <a:rPr lang="en" sz="1200">
                <a:highlight>
                  <a:srgbClr val="FFFFFF"/>
                </a:highlight>
              </a:rPr>
              <a:t>A supporter of the Constitution and of a strong national government </a:t>
            </a:r>
            <a:endParaRPr sz="1200" b="1">
              <a:solidFill>
                <a:srgbClr val="FF0000"/>
              </a:solidFill>
            </a:endParaRPr>
          </a:p>
          <a:p>
            <a:pPr marL="0" indent="0">
              <a:spcBef>
                <a:spcPts val="1019"/>
              </a:spcBef>
              <a:buNone/>
            </a:pPr>
            <a:r>
              <a:rPr lang="en" sz="1200" b="1">
                <a:solidFill>
                  <a:srgbClr val="FF0000"/>
                </a:solidFill>
                <a:highlight>
                  <a:srgbClr val="FFFF00"/>
                </a:highlight>
              </a:rPr>
              <a:t>Federal Reserve System: </a:t>
            </a:r>
            <a:r>
              <a:rPr lang="en" sz="1200">
                <a:highlight>
                  <a:srgbClr val="FFFF00"/>
                </a:highlight>
              </a:rPr>
              <a:t>A national banking system, established in 1913, that controls the U.S. money supply and the availability of credit in the country.</a:t>
            </a:r>
            <a:endParaRPr sz="1200" b="1">
              <a:solidFill>
                <a:srgbClr val="FF0000"/>
              </a:solidFill>
              <a:highlight>
                <a:srgbClr val="FFFF00"/>
              </a:highlight>
            </a:endParaRPr>
          </a:p>
          <a:p>
            <a:pPr marL="0" indent="0">
              <a:spcBef>
                <a:spcPts val="1019"/>
              </a:spcBef>
              <a:buNone/>
            </a:pPr>
            <a:r>
              <a:rPr lang="en" sz="1200" b="1">
                <a:solidFill>
                  <a:srgbClr val="FF0000"/>
                </a:solidFill>
              </a:rPr>
              <a:t>Federal Trade Commission: </a:t>
            </a:r>
            <a:r>
              <a:rPr lang="en" sz="1200">
                <a:highlight>
                  <a:srgbClr val="FFFFFF"/>
                </a:highlight>
              </a:rPr>
              <a:t>A federal agency established in 1914 to investigate and stop unfair business practices. </a:t>
            </a:r>
            <a:endParaRPr sz="1200" b="1">
              <a:solidFill>
                <a:srgbClr val="FF0000"/>
              </a:solidFill>
            </a:endParaRPr>
          </a:p>
          <a:p>
            <a:pPr marL="0" indent="0">
              <a:spcBef>
                <a:spcPts val="1019"/>
              </a:spcBef>
              <a:buNone/>
            </a:pPr>
            <a:r>
              <a:rPr lang="en" sz="1200" b="1">
                <a:solidFill>
                  <a:srgbClr val="FF0000"/>
                </a:solidFill>
                <a:highlight>
                  <a:srgbClr val="FFFF00"/>
                </a:highlight>
              </a:rPr>
              <a:t>Feminism: </a:t>
            </a:r>
            <a:r>
              <a:rPr lang="en" sz="1200">
                <a:highlight>
                  <a:srgbClr val="FFFF00"/>
                </a:highlight>
              </a:rPr>
              <a:t>The belief that women should have economic, political, and social equality with men.</a:t>
            </a:r>
            <a:endParaRPr sz="1200">
              <a:solidFill>
                <a:srgbClr val="FF0000"/>
              </a:solidFill>
              <a:highlight>
                <a:srgbClr val="FFFF00"/>
              </a:highlight>
            </a:endParaRPr>
          </a:p>
          <a:p>
            <a:pPr marL="0" indent="0">
              <a:spcBef>
                <a:spcPts val="1019"/>
              </a:spcBef>
              <a:buNone/>
            </a:pPr>
            <a:r>
              <a:rPr lang="en" sz="1200" b="1">
                <a:solidFill>
                  <a:srgbClr val="FF0000"/>
                </a:solidFill>
              </a:rPr>
              <a:t>Flapper: </a:t>
            </a:r>
            <a:r>
              <a:rPr lang="en" sz="1200"/>
              <a:t>One of the free-thinking young women who embraced the new fashions and urban attitudes of the 1920s</a:t>
            </a:r>
            <a:endParaRPr sz="1200" b="1">
              <a:solidFill>
                <a:srgbClr val="FF0000"/>
              </a:solidFill>
            </a:endParaRPr>
          </a:p>
          <a:p>
            <a:pPr marL="0" indent="0">
              <a:spcBef>
                <a:spcPts val="1019"/>
              </a:spcBef>
              <a:buNone/>
            </a:pPr>
            <a:r>
              <a:rPr lang="en" sz="1200" b="1">
                <a:solidFill>
                  <a:srgbClr val="FF0000"/>
                </a:solidFill>
                <a:highlight>
                  <a:srgbClr val="FFFF00"/>
                </a:highlight>
              </a:rPr>
              <a:t>Freedmen's Bureau: </a:t>
            </a:r>
            <a:r>
              <a:rPr lang="en" sz="1200">
                <a:highlight>
                  <a:srgbClr val="FFFF00"/>
                </a:highlight>
              </a:rPr>
              <a:t>A federal agency set up to help former slaves after the Civil War</a:t>
            </a:r>
            <a:endParaRPr sz="1200" b="1">
              <a:solidFill>
                <a:srgbClr val="FF0000"/>
              </a:solidFill>
              <a:highlight>
                <a:srgbClr val="FFFF00"/>
              </a:highlight>
            </a:endParaRPr>
          </a:p>
          <a:p>
            <a:pPr marL="0" indent="0">
              <a:spcBef>
                <a:spcPts val="1019"/>
              </a:spcBef>
              <a:buNone/>
            </a:pPr>
            <a:r>
              <a:rPr lang="en" sz="1200" b="1">
                <a:solidFill>
                  <a:srgbClr val="FF0000"/>
                </a:solidFill>
              </a:rPr>
              <a:t>Free Enterprise: </a:t>
            </a:r>
            <a:r>
              <a:rPr lang="en" sz="1200"/>
              <a:t>The economic system in which private businesses and individuals control the means of production.</a:t>
            </a:r>
            <a:endParaRPr sz="1200"/>
          </a:p>
          <a:p>
            <a:pPr marL="0" indent="0">
              <a:spcBef>
                <a:spcPts val="1019"/>
              </a:spcBef>
              <a:buNone/>
            </a:pPr>
            <a:r>
              <a:rPr lang="en" sz="1200" b="1">
                <a:solidFill>
                  <a:srgbClr val="FF0000"/>
                </a:solidFill>
              </a:rPr>
              <a:t>Free Speech Movement: </a:t>
            </a:r>
            <a:r>
              <a:rPr lang="en" sz="1200"/>
              <a:t>An anti-establishment New Left organization that originated in a 1964 clash between students and administrators at the University of California at Berkeley.</a:t>
            </a:r>
            <a:endParaRPr sz="1200"/>
          </a:p>
          <a:p>
            <a:pPr marL="0" indent="0">
              <a:spcBef>
                <a:spcPts val="1019"/>
              </a:spcBef>
              <a:buNone/>
            </a:pPr>
            <a:r>
              <a:rPr lang="en" sz="1200" b="1">
                <a:solidFill>
                  <a:srgbClr val="FF0000"/>
                </a:solidFill>
                <a:highlight>
                  <a:srgbClr val="FFFF00"/>
                </a:highlight>
              </a:rPr>
              <a:t>French and Indian War: </a:t>
            </a:r>
            <a:r>
              <a:rPr lang="en" sz="1200">
                <a:highlight>
                  <a:srgbClr val="FFFF00"/>
                </a:highlight>
              </a:rPr>
              <a:t>A conflict in North America, lasting from 1754 to 1763, that was a part of a worldwide struggle between France and Britain and that ended with the defeat of France and the transfer of French Canada to Britain. </a:t>
            </a:r>
            <a:endParaRPr sz="1200" b="1">
              <a:solidFill>
                <a:srgbClr val="FF0000"/>
              </a:solidFill>
              <a:highlight>
                <a:srgbClr val="FFFF00"/>
              </a:highlight>
            </a:endParaRPr>
          </a:p>
          <a:p>
            <a:pPr marL="0" indent="0">
              <a:spcBef>
                <a:spcPts val="1019"/>
              </a:spcBef>
              <a:buNone/>
            </a:pPr>
            <a:r>
              <a:rPr lang="en" sz="1200" b="1">
                <a:solidFill>
                  <a:srgbClr val="FF0000"/>
                </a:solidFill>
              </a:rPr>
              <a:t>Fundamentalism: </a:t>
            </a:r>
            <a:r>
              <a:rPr lang="en" sz="1200">
                <a:highlight>
                  <a:srgbClr val="FFFFFF"/>
                </a:highlight>
              </a:rPr>
              <a:t>A protestant religious movement grounded in the belief that all the stories and details in the Bible are literally true.</a:t>
            </a:r>
            <a:endParaRPr sz="1200" b="1">
              <a:solidFill>
                <a:srgbClr val="FF0000"/>
              </a:solidFill>
            </a:endParaRPr>
          </a:p>
          <a:p>
            <a:pPr marL="0" indent="0">
              <a:spcBef>
                <a:spcPts val="1019"/>
              </a:spcBef>
              <a:buNone/>
            </a:pPr>
            <a:r>
              <a:rPr lang="en" sz="1200" b="1">
                <a:solidFill>
                  <a:srgbClr val="FF0000"/>
                </a:solidFill>
                <a:highlight>
                  <a:srgbClr val="FFFF00"/>
                </a:highlight>
              </a:rPr>
              <a:t>General Agreement on Tariffs and Trade: </a:t>
            </a:r>
            <a:r>
              <a:rPr lang="en" sz="1200">
                <a:highlight>
                  <a:srgbClr val="FFFF00"/>
                </a:highlight>
              </a:rPr>
              <a:t>An international agreement first signed in 1947. In 1994, the U.S. and other countries adopted a new version of GATT. This treaty lowered trade barriers, such as tariffs, and created the World Trade Organization, which resolves trade disputes</a:t>
            </a:r>
            <a:endParaRPr sz="1200" b="1">
              <a:solidFill>
                <a:srgbClr val="FF0000"/>
              </a:solidFill>
              <a:highlight>
                <a:srgbClr val="FFFF00"/>
              </a:highlight>
            </a:endParaRPr>
          </a:p>
          <a:p>
            <a:pPr marL="0" indent="0">
              <a:spcBef>
                <a:spcPts val="1019"/>
              </a:spcBef>
              <a:buNone/>
            </a:pPr>
            <a:r>
              <a:rPr lang="en" sz="1200" b="1">
                <a:solidFill>
                  <a:srgbClr val="FF0000"/>
                </a:solidFill>
              </a:rPr>
              <a:t>Genetic Engineering: </a:t>
            </a:r>
            <a:r>
              <a:rPr lang="en" sz="1200"/>
              <a:t>The alteration of the molecular biology of organisms’ cells in order to create new varieties of bacteria, plants, and animals</a:t>
            </a:r>
            <a:endParaRPr sz="1200" b="1">
              <a:solidFill>
                <a:srgbClr val="FF0000"/>
              </a:solidFill>
            </a:endParaRPr>
          </a:p>
          <a:p>
            <a:pPr marL="0" indent="0">
              <a:spcBef>
                <a:spcPts val="1019"/>
              </a:spcBef>
              <a:buNone/>
            </a:pPr>
            <a:r>
              <a:rPr lang="en" sz="1200" b="1">
                <a:solidFill>
                  <a:srgbClr val="FF0000"/>
                </a:solidFill>
                <a:highlight>
                  <a:srgbClr val="FFFF00"/>
                </a:highlight>
              </a:rPr>
              <a:t>Genocide: </a:t>
            </a:r>
            <a:r>
              <a:rPr lang="en" sz="1200">
                <a:highlight>
                  <a:srgbClr val="FFFF00"/>
                </a:highlight>
              </a:rPr>
              <a:t>the deliberate and systematic extermination of a particular racial, national, or religious group</a:t>
            </a:r>
            <a:endParaRPr sz="1200">
              <a:highlight>
                <a:srgbClr val="FFFF00"/>
              </a:highlight>
            </a:endParaRPr>
          </a:p>
          <a:p>
            <a:pPr marL="0" indent="0">
              <a:spcBef>
                <a:spcPts val="1019"/>
              </a:spcBef>
              <a:buNone/>
            </a:pPr>
            <a:r>
              <a:rPr lang="en" sz="1200" b="1">
                <a:solidFill>
                  <a:srgbClr val="FF0000"/>
                </a:solidFill>
              </a:rPr>
              <a:t>Glasnost: </a:t>
            </a:r>
            <a:r>
              <a:rPr lang="en" sz="1200"/>
              <a:t>The open discussion of social problems that was permitted in the Soviet Union in the 1980’s.</a:t>
            </a:r>
            <a:endParaRPr sz="1200" b="1">
              <a:solidFill>
                <a:srgbClr val="FF0000"/>
              </a:solidFill>
            </a:endParaRPr>
          </a:p>
          <a:p>
            <a:pPr marL="0" indent="0">
              <a:spcBef>
                <a:spcPts val="1019"/>
              </a:spcBef>
              <a:buNone/>
            </a:pPr>
            <a:r>
              <a:rPr lang="en" sz="1200" b="1">
                <a:solidFill>
                  <a:srgbClr val="FF0000"/>
                </a:solidFill>
                <a:highlight>
                  <a:srgbClr val="FFFF00"/>
                </a:highlight>
              </a:rPr>
              <a:t>Gold Standard: </a:t>
            </a:r>
            <a:r>
              <a:rPr lang="en" sz="1200">
                <a:highlight>
                  <a:srgbClr val="FFFF00"/>
                </a:highlight>
              </a:rPr>
              <a:t>A monetary system in which the basic unit of currency is defined in terms of a set amount of gold.</a:t>
            </a:r>
            <a:endParaRPr sz="1200" b="1">
              <a:solidFill>
                <a:srgbClr val="FF0000"/>
              </a:solidFill>
              <a:highlight>
                <a:srgbClr val="FFFF00"/>
              </a:highlight>
            </a:endParaRPr>
          </a:p>
          <a:p>
            <a:pPr marL="0" indent="0">
              <a:spcBef>
                <a:spcPts val="1019"/>
              </a:spcBef>
              <a:buNone/>
            </a:pPr>
            <a:r>
              <a:rPr lang="en" sz="1200" b="1">
                <a:solidFill>
                  <a:srgbClr val="FF0000"/>
                </a:solidFill>
              </a:rPr>
              <a:t>Graft: </a:t>
            </a:r>
            <a:r>
              <a:rPr lang="en" sz="1200"/>
              <a:t>The illegal use of political influence for personal gain.</a:t>
            </a:r>
            <a:endParaRPr sz="1200" b="1">
              <a:solidFill>
                <a:srgbClr val="FF0000"/>
              </a:solidFill>
            </a:endParaRPr>
          </a:p>
          <a:p>
            <a:pPr marL="0" indent="0">
              <a:spcBef>
                <a:spcPts val="1019"/>
              </a:spcBef>
              <a:buNone/>
            </a:pPr>
            <a:r>
              <a:rPr lang="en" sz="1200" b="1">
                <a:solidFill>
                  <a:srgbClr val="FF0000"/>
                </a:solidFill>
                <a:highlight>
                  <a:srgbClr val="FFFF00"/>
                </a:highlight>
              </a:rPr>
              <a:t>Grandfather Clause: </a:t>
            </a:r>
            <a:r>
              <a:rPr lang="en" sz="1200">
                <a:highlight>
                  <a:srgbClr val="FFFF00"/>
                </a:highlight>
              </a:rPr>
              <a:t>A provision that exempts certain people from a law on the basis of previously existing circumstances--especially a clause formerly in some Southern states’ constitutions that exempted whites from the strict voting requirements used to keep African Americans from the polls</a:t>
            </a:r>
            <a:endParaRPr sz="1200" b="1">
              <a:solidFill>
                <a:srgbClr val="FF0000"/>
              </a:solidFill>
              <a:highlight>
                <a:srgbClr val="FFFF00"/>
              </a:highlight>
            </a:endParaRPr>
          </a:p>
          <a:p>
            <a:pPr marL="0" indent="0">
              <a:spcBef>
                <a:spcPts val="1019"/>
              </a:spcBef>
              <a:buNone/>
            </a:pPr>
            <a:r>
              <a:rPr lang="en" sz="1200" b="1">
                <a:solidFill>
                  <a:srgbClr val="FF0000"/>
                </a:solidFill>
              </a:rPr>
              <a:t>Grange: </a:t>
            </a:r>
            <a:r>
              <a:rPr lang="en" sz="1200"/>
              <a:t>The Patrons of Husbandry- a social and educational organization through which farmers attempted to combat the power of the railroads in the late 19th century.</a:t>
            </a:r>
            <a:endParaRPr sz="1200" b="1">
              <a:solidFill>
                <a:srgbClr val="FF0000"/>
              </a:solidFill>
            </a:endParaRPr>
          </a:p>
          <a:p>
            <a:pPr marL="0" indent="0">
              <a:spcBef>
                <a:spcPts val="1019"/>
              </a:spcBef>
              <a:buNone/>
            </a:pPr>
            <a:r>
              <a:rPr lang="en" sz="1200" b="1">
                <a:solidFill>
                  <a:srgbClr val="FF0000"/>
                </a:solidFill>
                <a:highlight>
                  <a:srgbClr val="FFFF00"/>
                </a:highlight>
              </a:rPr>
              <a:t>Great Awakening: </a:t>
            </a:r>
            <a:r>
              <a:rPr lang="en" sz="1200">
                <a:highlight>
                  <a:srgbClr val="FFFF00"/>
                </a:highlight>
              </a:rPr>
              <a:t>A revival of religious feeling in the American colonies during the 1730s and 1750s</a:t>
            </a:r>
            <a:endParaRPr sz="1200" b="1">
              <a:solidFill>
                <a:srgbClr val="FF0000"/>
              </a:solidFill>
              <a:highlight>
                <a:srgbClr val="FFFF00"/>
              </a:highlight>
            </a:endParaRPr>
          </a:p>
          <a:p>
            <a:pPr marL="0" indent="0">
              <a:spcBef>
                <a:spcPts val="1019"/>
              </a:spcBef>
              <a:spcAft>
                <a:spcPts val="1019"/>
              </a:spcAft>
              <a:buNone/>
            </a:pPr>
            <a:r>
              <a:rPr lang="en" sz="1200" b="1">
                <a:solidFill>
                  <a:srgbClr val="FF0000"/>
                </a:solidFill>
                <a:highlight>
                  <a:srgbClr val="FFFF00"/>
                </a:highlight>
              </a:rPr>
              <a:t>Great Depression: </a:t>
            </a:r>
            <a:r>
              <a:rPr lang="en" sz="1200">
                <a:highlight>
                  <a:srgbClr val="FFFF00"/>
                </a:highlight>
              </a:rPr>
              <a:t>a period,  lasting from 1929 to 1940 in which the U.S. economy was in severe decline and millions of Americans were unemployed</a:t>
            </a:r>
            <a:endParaRPr sz="1000" b="1">
              <a:solidFill>
                <a:srgbClr val="FF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highlight>
                  <a:srgbClr val="FFFF00"/>
                </a:highlight>
              </a:rPr>
              <a:t>Great Migration: </a:t>
            </a:r>
            <a:r>
              <a:rPr lang="en" sz="1200">
                <a:highlight>
                  <a:srgbClr val="FFFF00"/>
                </a:highlight>
              </a:rPr>
              <a:t>The large-scale movement of African Americans from the South to Northern cities in the early 20th century.</a:t>
            </a:r>
            <a:endParaRPr sz="1200" b="1">
              <a:solidFill>
                <a:srgbClr val="FF0000"/>
              </a:solidFill>
              <a:highlight>
                <a:srgbClr val="FFFF00"/>
              </a:highlight>
            </a:endParaRPr>
          </a:p>
          <a:p>
            <a:pPr marL="0" indent="0">
              <a:spcBef>
                <a:spcPts val="1019"/>
              </a:spcBef>
              <a:buNone/>
            </a:pPr>
            <a:r>
              <a:rPr lang="en" sz="1200" b="1">
                <a:solidFill>
                  <a:srgbClr val="FF0000"/>
                </a:solidFill>
              </a:rPr>
              <a:t>Great Plains: </a:t>
            </a:r>
            <a:r>
              <a:rPr lang="en" sz="1200"/>
              <a:t>The vast grassland that extends through the central portion of North America, from Texas northward to Canada, east of the Rocky Mountains.</a:t>
            </a:r>
            <a:endParaRPr sz="1200" b="1">
              <a:solidFill>
                <a:srgbClr val="FF0000"/>
              </a:solidFill>
            </a:endParaRPr>
          </a:p>
          <a:p>
            <a:pPr marL="0" indent="0">
              <a:spcBef>
                <a:spcPts val="1019"/>
              </a:spcBef>
              <a:buNone/>
            </a:pPr>
            <a:r>
              <a:rPr lang="en" sz="1200" b="1">
                <a:solidFill>
                  <a:srgbClr val="FF0000"/>
                </a:solidFill>
                <a:highlight>
                  <a:srgbClr val="FFFF00"/>
                </a:highlight>
              </a:rPr>
              <a:t>Great Society: </a:t>
            </a:r>
            <a:r>
              <a:rPr lang="en" sz="1200">
                <a:highlight>
                  <a:srgbClr val="FFFF00"/>
                </a:highlight>
              </a:rPr>
              <a:t>President Lyndon B. Johnson’s program to reduce poverty and racial injustice and to promote a better quality of life in the United States</a:t>
            </a:r>
            <a:endParaRPr sz="1200">
              <a:highlight>
                <a:srgbClr val="FFFF00"/>
              </a:highlight>
            </a:endParaRPr>
          </a:p>
          <a:p>
            <a:pPr marL="0" indent="0">
              <a:spcBef>
                <a:spcPts val="1019"/>
              </a:spcBef>
              <a:buNone/>
            </a:pPr>
            <a:r>
              <a:rPr lang="en" sz="1200" b="1">
                <a:solidFill>
                  <a:srgbClr val="FF0000"/>
                </a:solidFill>
              </a:rPr>
              <a:t>Haight Ashbury: </a:t>
            </a:r>
            <a:r>
              <a:rPr lang="en" sz="1200">
                <a:solidFill>
                  <a:srgbClr val="333333"/>
                </a:solidFill>
              </a:rPr>
              <a:t>A San Francisco district that became the “capital” of the hippie counterculture during the 1960s. </a:t>
            </a:r>
            <a:endParaRPr sz="1200" b="1">
              <a:solidFill>
                <a:srgbClr val="FF0000"/>
              </a:solidFill>
            </a:endParaRPr>
          </a:p>
          <a:p>
            <a:pPr marL="0" indent="0">
              <a:spcBef>
                <a:spcPts val="1019"/>
              </a:spcBef>
              <a:buNone/>
            </a:pPr>
            <a:r>
              <a:rPr lang="en" sz="1200" b="1">
                <a:solidFill>
                  <a:srgbClr val="FF0000"/>
                </a:solidFill>
                <a:highlight>
                  <a:srgbClr val="FFFF00"/>
                </a:highlight>
              </a:rPr>
              <a:t>Harlem Renaissance: </a:t>
            </a:r>
            <a:r>
              <a:rPr lang="en" sz="1200">
                <a:highlight>
                  <a:srgbClr val="FFFF00"/>
                </a:highlight>
              </a:rPr>
              <a:t>A flowering of African-American artistic creativity during the 1920s, centered in the Harlem community of New York City.</a:t>
            </a:r>
            <a:endParaRPr sz="1200" b="1">
              <a:solidFill>
                <a:srgbClr val="FF0000"/>
              </a:solidFill>
              <a:highlight>
                <a:srgbClr val="FFFF00"/>
              </a:highlight>
            </a:endParaRPr>
          </a:p>
          <a:p>
            <a:pPr marL="0" indent="0">
              <a:spcBef>
                <a:spcPts val="1019"/>
              </a:spcBef>
              <a:buNone/>
            </a:pPr>
            <a:r>
              <a:rPr lang="en" sz="1200" b="1">
                <a:solidFill>
                  <a:srgbClr val="FF0000"/>
                </a:solidFill>
              </a:rPr>
              <a:t>Hawk: </a:t>
            </a:r>
            <a:r>
              <a:rPr lang="en" sz="1200"/>
              <a:t>A person who supported U.S. involvement in the Vietnam War and believed that the United States should use increased military force to win it.</a:t>
            </a:r>
            <a:endParaRPr sz="1200" b="1">
              <a:solidFill>
                <a:srgbClr val="FF0000"/>
              </a:solidFill>
            </a:endParaRPr>
          </a:p>
          <a:p>
            <a:pPr marL="0" indent="0">
              <a:spcBef>
                <a:spcPts val="1019"/>
              </a:spcBef>
              <a:buNone/>
            </a:pPr>
            <a:r>
              <a:rPr lang="en" sz="1200" b="1">
                <a:solidFill>
                  <a:srgbClr val="FF0000"/>
                </a:solidFill>
              </a:rPr>
              <a:t>H-Bomb:</a:t>
            </a:r>
            <a:r>
              <a:rPr lang="en" sz="1200"/>
              <a:t> Hydrogen bomb-a thermonuclear weapon much more powerful than the atomic bomb.</a:t>
            </a:r>
            <a:endParaRPr sz="1200"/>
          </a:p>
          <a:p>
            <a:pPr marL="0" indent="0">
              <a:spcBef>
                <a:spcPts val="1019"/>
              </a:spcBef>
              <a:buNone/>
            </a:pPr>
            <a:r>
              <a:rPr lang="en" sz="1200" b="1">
                <a:solidFill>
                  <a:srgbClr val="FF0000"/>
                </a:solidFill>
                <a:highlight>
                  <a:srgbClr val="FFFF00"/>
                </a:highlight>
              </a:rPr>
              <a:t>Hollywood Ten: </a:t>
            </a:r>
            <a:r>
              <a:rPr lang="en" sz="1200">
                <a:highlight>
                  <a:srgbClr val="FFFF00"/>
                </a:highlight>
              </a:rPr>
              <a:t>Ten witnesses from the film industry who refused to cooperate with the HUAC’s investigation of Communist influence in Hollywood.</a:t>
            </a:r>
            <a:endParaRPr sz="1200">
              <a:highlight>
                <a:srgbClr val="FFFF00"/>
              </a:highlight>
            </a:endParaRPr>
          </a:p>
          <a:p>
            <a:pPr marL="0" indent="0">
              <a:spcBef>
                <a:spcPts val="1019"/>
              </a:spcBef>
              <a:buNone/>
            </a:pPr>
            <a:r>
              <a:rPr lang="en" sz="1200" b="1">
                <a:solidFill>
                  <a:srgbClr val="FF0000"/>
                </a:solidFill>
                <a:highlight>
                  <a:srgbClr val="FFFF00"/>
                </a:highlight>
              </a:rPr>
              <a:t>Holocaust: </a:t>
            </a:r>
            <a:r>
              <a:rPr lang="en" sz="1200">
                <a:highlight>
                  <a:srgbClr val="FFFF00"/>
                </a:highlight>
              </a:rPr>
              <a:t>The systematic murder- or genocide- of Jews and other groups in Europe by the Nazis before and during World War II.</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Horizontal Integration: </a:t>
            </a:r>
            <a:r>
              <a:rPr lang="en" sz="1200">
                <a:highlight>
                  <a:srgbClr val="FFFF00"/>
                </a:highlight>
              </a:rPr>
              <a:t>The merging of companies that make similar products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Hot Line: </a:t>
            </a:r>
            <a:r>
              <a:rPr lang="en" sz="1200">
                <a:highlight>
                  <a:srgbClr val="FFFF00"/>
                </a:highlight>
              </a:rPr>
              <a:t>A communication link established in 1963 to allow the leaders of the United States and the Soviet Union to contact each other in times of crisis.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House Un-American Activities Committee (HUAC): </a:t>
            </a:r>
            <a:r>
              <a:rPr lang="en" sz="1200">
                <a:highlight>
                  <a:srgbClr val="FFFF00"/>
                </a:highlight>
              </a:rPr>
              <a:t>A congressional committee that investigated Communist influence inside and outside the U.S. government in the years following World War II</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Human Rights: </a:t>
            </a:r>
            <a:r>
              <a:rPr lang="en" sz="1200">
                <a:highlight>
                  <a:srgbClr val="FFFF00"/>
                </a:highlight>
              </a:rPr>
              <a:t>Freedoms and liberties listed in the Declaration of Independence and the Bill of Rights.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Impeachment: </a:t>
            </a:r>
            <a:r>
              <a:rPr lang="en" sz="1200">
                <a:highlight>
                  <a:srgbClr val="FFFF00"/>
                </a:highlight>
              </a:rPr>
              <a:t>The process of accusing a public official of wrongdoing</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Impressment: </a:t>
            </a:r>
            <a:r>
              <a:rPr lang="en" sz="1200">
                <a:highlight>
                  <a:srgbClr val="FFFF00"/>
                </a:highlight>
              </a:rPr>
              <a:t>The forcible seizure of men for military service</a:t>
            </a:r>
            <a:r>
              <a:rPr lang="en" sz="1200"/>
              <a:t>.</a:t>
            </a:r>
            <a:endParaRPr sz="1200" b="1">
              <a:solidFill>
                <a:srgbClr val="FF0000"/>
              </a:solidFill>
            </a:endParaRPr>
          </a:p>
          <a:p>
            <a:pPr marL="0" indent="0">
              <a:spcBef>
                <a:spcPts val="1019"/>
              </a:spcBef>
              <a:buNone/>
            </a:pPr>
            <a:r>
              <a:rPr lang="en" sz="1200" b="1">
                <a:solidFill>
                  <a:srgbClr val="FF0000"/>
                </a:solidFill>
              </a:rPr>
              <a:t>Income Tax: </a:t>
            </a:r>
            <a:r>
              <a:rPr lang="en" sz="1200"/>
              <a:t>Tax on earnings.</a:t>
            </a:r>
            <a:endParaRPr sz="1200"/>
          </a:p>
          <a:p>
            <a:pPr marL="0" indent="0">
              <a:spcBef>
                <a:spcPts val="1019"/>
              </a:spcBef>
              <a:buNone/>
            </a:pPr>
            <a:r>
              <a:rPr lang="en" sz="1200" b="1">
                <a:solidFill>
                  <a:srgbClr val="FF0000"/>
                </a:solidFill>
                <a:highlight>
                  <a:srgbClr val="FFFF00"/>
                </a:highlight>
              </a:rPr>
              <a:t>Indentured Servant: </a:t>
            </a:r>
            <a:r>
              <a:rPr lang="en" sz="1200">
                <a:highlight>
                  <a:srgbClr val="FFFF00"/>
                </a:highlight>
              </a:rPr>
              <a:t>A person who has contracted to work for another for a limited period, often in return for travel expenses, shelter, and sustenance.</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Industrial Workers of the World: </a:t>
            </a:r>
            <a:r>
              <a:rPr lang="en" sz="1200">
                <a:highlight>
                  <a:srgbClr val="FFFF00"/>
                </a:highlight>
              </a:rPr>
              <a:t>(IWW) A labor organization for unskilled workers, formed by a group of radical unionists and socialists in 1905.</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Inflation: </a:t>
            </a:r>
            <a:r>
              <a:rPr lang="en" sz="1200">
                <a:highlight>
                  <a:srgbClr val="FFFF00"/>
                </a:highlight>
              </a:rPr>
              <a:t>An increase in prices or decline in purchasing power caused by an increase in the supply of money.</a:t>
            </a:r>
            <a:endParaRPr sz="1200">
              <a:highlight>
                <a:srgbClr val="FFFF00"/>
              </a:highlight>
            </a:endParaRPr>
          </a:p>
          <a:p>
            <a:pPr marL="0" indent="0">
              <a:spcBef>
                <a:spcPts val="1019"/>
              </a:spcBef>
              <a:buNone/>
            </a:pPr>
            <a:r>
              <a:rPr lang="en" sz="1200" b="1">
                <a:solidFill>
                  <a:srgbClr val="FF0000"/>
                </a:solidFill>
              </a:rPr>
              <a:t>INF Treaty: </a:t>
            </a:r>
            <a:r>
              <a:rPr lang="en" sz="1200"/>
              <a:t>The intermediate-range nuclear forces treaty-1987 agreement between the United States and the Soviet Union that eliminated some weapons systems and allowed for on-site inspection of military instalments.   </a:t>
            </a:r>
            <a:endParaRPr sz="1200"/>
          </a:p>
          <a:p>
            <a:pPr marL="0" indent="0">
              <a:spcBef>
                <a:spcPts val="1019"/>
              </a:spcBef>
              <a:buNone/>
            </a:pPr>
            <a:r>
              <a:rPr lang="en" sz="1200" b="1">
                <a:solidFill>
                  <a:srgbClr val="FF0000"/>
                </a:solidFill>
                <a:highlight>
                  <a:srgbClr val="FFFF00"/>
                </a:highlight>
              </a:rPr>
              <a:t>Initiative: </a:t>
            </a:r>
            <a:r>
              <a:rPr lang="en" sz="1200">
                <a:highlight>
                  <a:srgbClr val="FFFF00"/>
                </a:highlight>
              </a:rPr>
              <a:t>A procedure by which a legislative measure can be originated by the people rather than by lawmakers</a:t>
            </a:r>
            <a:endParaRPr sz="1200">
              <a:highlight>
                <a:srgbClr val="FFFF00"/>
              </a:highlight>
            </a:endParaRPr>
          </a:p>
          <a:p>
            <a:pPr marL="0" indent="0">
              <a:spcBef>
                <a:spcPts val="1019"/>
              </a:spcBef>
              <a:buNone/>
            </a:pPr>
            <a:r>
              <a:rPr lang="en" sz="1200" b="1">
                <a:solidFill>
                  <a:srgbClr val="FF0000"/>
                </a:solidFill>
                <a:highlight>
                  <a:srgbClr val="FFFF00"/>
                </a:highlight>
              </a:rPr>
              <a:t>Interment: </a:t>
            </a:r>
            <a:r>
              <a:rPr lang="en" sz="1200">
                <a:highlight>
                  <a:srgbClr val="FFFF00"/>
                </a:highlight>
              </a:rPr>
              <a:t>Confinement or a restriction in movement, especially during wartime conditions.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Iron Curtain:</a:t>
            </a:r>
            <a:r>
              <a:rPr lang="en" sz="1200">
                <a:highlight>
                  <a:srgbClr val="FFFF00"/>
                </a:highlight>
              </a:rPr>
              <a:t> A phrase used by Winston Churchill in 1946 to describe an imaginary line that separated Communist countries in the Soviet bloc of Eastern Europe from countries in Western Europe</a:t>
            </a:r>
            <a:endParaRPr sz="1200">
              <a:highlight>
                <a:srgbClr val="FFFF00"/>
              </a:highlight>
            </a:endParaRPr>
          </a:p>
          <a:p>
            <a:pPr marL="0" indent="0">
              <a:spcBef>
                <a:spcPts val="1019"/>
              </a:spcBef>
              <a:buNone/>
            </a:pPr>
            <a:r>
              <a:rPr lang="en" sz="1200" b="1">
                <a:solidFill>
                  <a:srgbClr val="FF0000"/>
                </a:solidFill>
              </a:rPr>
              <a:t>Iroquois: </a:t>
            </a:r>
            <a:r>
              <a:rPr lang="en" sz="1200"/>
              <a:t>a group of Native American peoples inhabiting the woodlands of the Northeast </a:t>
            </a:r>
            <a:endParaRPr sz="1200" b="1">
              <a:solidFill>
                <a:srgbClr val="FF0000"/>
              </a:solidFill>
            </a:endParaRPr>
          </a:p>
          <a:p>
            <a:pPr marL="0" indent="0">
              <a:spcBef>
                <a:spcPts val="1019"/>
              </a:spcBef>
              <a:buNone/>
            </a:pPr>
            <a:r>
              <a:rPr lang="en" sz="1200" b="1">
                <a:solidFill>
                  <a:srgbClr val="FF0000"/>
                </a:solidFill>
                <a:highlight>
                  <a:srgbClr val="FFFF00"/>
                </a:highlight>
              </a:rPr>
              <a:t>Isolationism: </a:t>
            </a:r>
            <a:r>
              <a:rPr lang="en" sz="1200">
                <a:highlight>
                  <a:srgbClr val="FFFF00"/>
                </a:highlight>
              </a:rPr>
              <a:t>Opposition to political and economic entanglements with other countries</a:t>
            </a:r>
            <a:endParaRPr sz="1200" b="1">
              <a:highlight>
                <a:srgbClr val="FFFF00"/>
              </a:highlight>
            </a:endParaRPr>
          </a:p>
          <a:p>
            <a:pPr marL="0" indent="0">
              <a:spcBef>
                <a:spcPts val="1019"/>
              </a:spcBef>
              <a:buNone/>
            </a:pPr>
            <a:r>
              <a:rPr lang="en" sz="1200" b="1">
                <a:solidFill>
                  <a:srgbClr val="FF0000"/>
                </a:solidFill>
                <a:highlight>
                  <a:srgbClr val="FFFF00"/>
                </a:highlight>
              </a:rPr>
              <a:t>Jacksonian Democracy: </a:t>
            </a:r>
            <a:r>
              <a:rPr lang="en" sz="1200">
                <a:highlight>
                  <a:srgbClr val="FFFF00"/>
                </a:highlight>
              </a:rPr>
              <a:t> Jefferson’s theory of government, which held that a simple government best suited the needs of the people.</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Jeffersonian Republicanism: </a:t>
            </a:r>
            <a:r>
              <a:rPr lang="en" sz="1200">
                <a:highlight>
                  <a:srgbClr val="FFFF00"/>
                </a:highlight>
              </a:rPr>
              <a:t>Jefferson’s theory of government, which held that a simple government best suited the needs of the people.</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Joint Stock Companies: </a:t>
            </a:r>
            <a:r>
              <a:rPr lang="en" sz="1200">
                <a:highlight>
                  <a:srgbClr val="FFFF00"/>
                </a:highlight>
              </a:rPr>
              <a:t>Businesses in which investors pool their wealth for a common purpose</a:t>
            </a:r>
            <a:endParaRPr sz="1200" b="1">
              <a:solidFill>
                <a:srgbClr val="FF0000"/>
              </a:solidFill>
              <a:highlight>
                <a:srgbClr val="FFFF00"/>
              </a:highlight>
            </a:endParaRPr>
          </a:p>
          <a:p>
            <a:pPr marL="0" indent="0">
              <a:spcBef>
                <a:spcPts val="1019"/>
              </a:spcBef>
              <a:spcAft>
                <a:spcPts val="1019"/>
              </a:spcAft>
              <a:buNone/>
            </a:pPr>
            <a:r>
              <a:rPr lang="en" sz="1200" b="1">
                <a:solidFill>
                  <a:srgbClr val="FF0000"/>
                </a:solidFill>
                <a:highlight>
                  <a:srgbClr val="FFFF00"/>
                </a:highlight>
              </a:rPr>
              <a:t>Judicial Review: </a:t>
            </a:r>
            <a:r>
              <a:rPr lang="en" sz="1200">
                <a:highlight>
                  <a:srgbClr val="FFFF00"/>
                </a:highlight>
              </a:rPr>
              <a:t>The power of the courts to declare laws of the legislative branch and acts of the executive branch unconstitutional</a:t>
            </a:r>
            <a:endParaRPr sz="1000" b="1">
              <a:solidFill>
                <a:srgbClr val="FF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rPr>
              <a:t>Kamikaze: </a:t>
            </a:r>
            <a:r>
              <a:rPr lang="en" sz="1200"/>
              <a:t>involving or engaging in the deliberate crashing of a bomb-filled airplane into a military target </a:t>
            </a:r>
            <a:endParaRPr sz="1200"/>
          </a:p>
          <a:p>
            <a:pPr marL="0" indent="0">
              <a:spcBef>
                <a:spcPts val="1019"/>
              </a:spcBef>
              <a:buNone/>
            </a:pPr>
            <a:r>
              <a:rPr lang="en" sz="1200" b="1">
                <a:solidFill>
                  <a:srgbClr val="FF0000"/>
                </a:solidFill>
                <a:highlight>
                  <a:srgbClr val="FFFF00"/>
                </a:highlight>
              </a:rPr>
              <a:t>Kent State University: </a:t>
            </a:r>
            <a:r>
              <a:rPr lang="en" sz="1200">
                <a:highlight>
                  <a:srgbClr val="FFFF00"/>
                </a:highlight>
              </a:rPr>
              <a:t>Where a massive student protest against the Vietnam war occurred, requiring the presence of the National Guard</a:t>
            </a:r>
            <a:endParaRPr sz="1200" b="1">
              <a:solidFill>
                <a:srgbClr val="FF0000"/>
              </a:solidFill>
              <a:highlight>
                <a:srgbClr val="FFFF00"/>
              </a:highlight>
            </a:endParaRPr>
          </a:p>
          <a:p>
            <a:pPr marL="0" indent="0">
              <a:spcBef>
                <a:spcPts val="1019"/>
              </a:spcBef>
              <a:buNone/>
            </a:pPr>
            <a:r>
              <a:rPr lang="en" sz="1200" b="1">
                <a:solidFill>
                  <a:srgbClr val="FF0000"/>
                </a:solidFill>
              </a:rPr>
              <a:t>King Philip's War: </a:t>
            </a:r>
            <a:r>
              <a:rPr lang="en" sz="1200">
                <a:highlight>
                  <a:srgbClr val="FFFFFF"/>
                </a:highlight>
              </a:rPr>
              <a:t>A conflict, in the years 1675-1676, between New England colonists and Native American groups allied under the leadership of the Wampanoag chief Metacom.</a:t>
            </a:r>
            <a:endParaRPr sz="1200">
              <a:highlight>
                <a:srgbClr val="FFFFFF"/>
              </a:highlight>
            </a:endParaRPr>
          </a:p>
          <a:p>
            <a:pPr marL="0" indent="0">
              <a:spcBef>
                <a:spcPts val="1019"/>
              </a:spcBef>
              <a:buNone/>
            </a:pPr>
            <a:r>
              <a:rPr lang="en" sz="1200" b="1">
                <a:solidFill>
                  <a:srgbClr val="FF0000"/>
                </a:solidFill>
                <a:highlight>
                  <a:srgbClr val="FFFF00"/>
                </a:highlight>
              </a:rPr>
              <a:t>Korean War: </a:t>
            </a:r>
            <a:r>
              <a:rPr lang="en" sz="1200">
                <a:highlight>
                  <a:srgbClr val="FFFF00"/>
                </a:highlight>
              </a:rPr>
              <a:t>A conflict between North Korea and South Korea, lasting from 1950 to 1953, in which the United States, along with other UN countries, fought on the side of the South Koreans and China fought on the side of the North Koreans.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Kristallnacht: </a:t>
            </a:r>
            <a:r>
              <a:rPr lang="en" sz="1200">
                <a:highlight>
                  <a:srgbClr val="FFFF00"/>
                </a:highlight>
              </a:rPr>
              <a:t>Night of Broken Glass November 9-10 1938 Nazi storm troopers attacked Jewish homes, businesses, and synagogues across Germany</a:t>
            </a:r>
            <a:endParaRPr sz="1200">
              <a:highlight>
                <a:srgbClr val="FFFF00"/>
              </a:highlight>
            </a:endParaRPr>
          </a:p>
          <a:p>
            <a:pPr marL="0" indent="0">
              <a:spcBef>
                <a:spcPts val="1019"/>
              </a:spcBef>
              <a:buNone/>
            </a:pPr>
            <a:r>
              <a:rPr lang="en" sz="1200" b="1">
                <a:solidFill>
                  <a:srgbClr val="FF0000"/>
                </a:solidFill>
                <a:highlight>
                  <a:srgbClr val="FFFF00"/>
                </a:highlight>
              </a:rPr>
              <a:t>Ku Klux Klan: </a:t>
            </a:r>
            <a:r>
              <a:rPr lang="en" sz="1200">
                <a:highlight>
                  <a:srgbClr val="FFFF00"/>
                </a:highlight>
              </a:rPr>
              <a:t>A secret organization that used terrorist tactics in an attempt to restore white supremacy in Southern states after the Civil War</a:t>
            </a:r>
            <a:endParaRPr sz="1200" b="1">
              <a:solidFill>
                <a:srgbClr val="FF0000"/>
              </a:solidFill>
              <a:highlight>
                <a:srgbClr val="FFFF00"/>
              </a:highlight>
            </a:endParaRPr>
          </a:p>
          <a:p>
            <a:pPr marL="0" indent="0">
              <a:spcBef>
                <a:spcPts val="1019"/>
              </a:spcBef>
              <a:buNone/>
            </a:pPr>
            <a:r>
              <a:rPr lang="en" sz="1200" b="1">
                <a:solidFill>
                  <a:srgbClr val="FF0000"/>
                </a:solidFill>
              </a:rPr>
              <a:t>La Raza Unida: </a:t>
            </a:r>
            <a:r>
              <a:rPr lang="en" sz="1200">
                <a:highlight>
                  <a:srgbClr val="FFFFFF"/>
                </a:highlight>
              </a:rPr>
              <a:t>A Latino political organization founded in 1970 by Jose Angel Gutierrez.</a:t>
            </a:r>
            <a:endParaRPr sz="1200" b="1">
              <a:solidFill>
                <a:srgbClr val="FF0000"/>
              </a:solidFill>
            </a:endParaRPr>
          </a:p>
          <a:p>
            <a:pPr marL="0" indent="0">
              <a:spcBef>
                <a:spcPts val="1019"/>
              </a:spcBef>
              <a:buNone/>
            </a:pPr>
            <a:r>
              <a:rPr lang="en" sz="1200" b="1">
                <a:solidFill>
                  <a:srgbClr val="FF0000"/>
                </a:solidFill>
                <a:highlight>
                  <a:srgbClr val="FFFF00"/>
                </a:highlight>
              </a:rPr>
              <a:t>League of Nations: </a:t>
            </a:r>
            <a:r>
              <a:rPr lang="en" sz="1200">
                <a:highlight>
                  <a:srgbClr val="FFFF00"/>
                </a:highlight>
              </a:rPr>
              <a:t>An association of nations established in 1920 to promote international cooperation and peace. </a:t>
            </a:r>
            <a:endParaRPr sz="1200" b="1">
              <a:solidFill>
                <a:srgbClr val="FF0000"/>
              </a:solidFill>
              <a:highlight>
                <a:srgbClr val="FFFF00"/>
              </a:highlight>
            </a:endParaRPr>
          </a:p>
          <a:p>
            <a:pPr marL="0" indent="0">
              <a:spcBef>
                <a:spcPts val="1019"/>
              </a:spcBef>
              <a:buNone/>
            </a:pPr>
            <a:r>
              <a:rPr lang="en" sz="1200" b="1">
                <a:solidFill>
                  <a:srgbClr val="FF0000"/>
                </a:solidFill>
              </a:rPr>
              <a:t>Long Drive: </a:t>
            </a:r>
            <a:r>
              <a:rPr lang="en" sz="1200"/>
              <a:t>The moving of cattle over trails to a shipping center</a:t>
            </a:r>
            <a:endParaRPr sz="1200"/>
          </a:p>
          <a:p>
            <a:pPr marL="0" indent="0">
              <a:spcBef>
                <a:spcPts val="1019"/>
              </a:spcBef>
              <a:buNone/>
            </a:pPr>
            <a:r>
              <a:rPr lang="en" sz="1200" b="1">
                <a:solidFill>
                  <a:srgbClr val="FF0000"/>
                </a:solidFill>
              </a:rPr>
              <a:t>Longhorn: </a:t>
            </a:r>
            <a:r>
              <a:rPr lang="en" sz="1200"/>
              <a:t>A breed of sturdy, long-horned cattle brought by the Spanish to Mexico and suited to the dry conditions of the Southwest</a:t>
            </a:r>
            <a:endParaRPr sz="1200" b="1">
              <a:solidFill>
                <a:srgbClr val="FF0000"/>
              </a:solidFill>
            </a:endParaRPr>
          </a:p>
          <a:p>
            <a:pPr marL="0" indent="0">
              <a:spcBef>
                <a:spcPts val="1019"/>
              </a:spcBef>
              <a:buNone/>
            </a:pPr>
            <a:r>
              <a:rPr lang="en" sz="1200" b="1">
                <a:solidFill>
                  <a:srgbClr val="FF0000"/>
                </a:solidFill>
                <a:highlight>
                  <a:srgbClr val="FFFF00"/>
                </a:highlight>
              </a:rPr>
              <a:t>Louisiana Purchase:</a:t>
            </a:r>
            <a:r>
              <a:rPr lang="en" sz="1200">
                <a:solidFill>
                  <a:srgbClr val="222222"/>
                </a:solidFill>
                <a:highlight>
                  <a:srgbClr val="FFFF00"/>
                </a:highlight>
              </a:rPr>
              <a:t>The 1803 purchase by the United States of France’s Louisiana Territory - extending from the Mississippi River to the Rocky Mountains - for $15 million.</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Lowell Textile Mills: </a:t>
            </a:r>
            <a:r>
              <a:rPr lang="en" sz="1200">
                <a:highlight>
                  <a:srgbClr val="FFFF00"/>
                </a:highlight>
              </a:rPr>
              <a:t>19th century mills for the manufacture of cloth, located in Lowell, Massachusetts, that mainly employed young women.</a:t>
            </a:r>
            <a:r>
              <a:rPr lang="en" sz="1200" b="1">
                <a:solidFill>
                  <a:srgbClr val="FF0000"/>
                </a:solidFill>
              </a:rPr>
              <a:t> </a:t>
            </a:r>
            <a:endParaRPr sz="1200"/>
          </a:p>
          <a:p>
            <a:pPr marL="0" indent="0">
              <a:spcBef>
                <a:spcPts val="1019"/>
              </a:spcBef>
              <a:buNone/>
            </a:pPr>
            <a:r>
              <a:rPr lang="en" sz="1200" b="1">
                <a:solidFill>
                  <a:srgbClr val="FF0000"/>
                </a:solidFill>
                <a:highlight>
                  <a:srgbClr val="FFFF00"/>
                </a:highlight>
              </a:rPr>
              <a:t>Loyalist: </a:t>
            </a:r>
            <a:r>
              <a:rPr lang="en" sz="1200">
                <a:highlight>
                  <a:srgbClr val="FFFF00"/>
                </a:highlight>
              </a:rPr>
              <a:t>A colonist who supported the British government during the American Revolution</a:t>
            </a:r>
            <a:endParaRPr sz="1200">
              <a:highlight>
                <a:srgbClr val="FFFF00"/>
              </a:highlight>
            </a:endParaRPr>
          </a:p>
          <a:p>
            <a:pPr marL="0" indent="0">
              <a:spcBef>
                <a:spcPts val="1019"/>
              </a:spcBef>
              <a:buNone/>
            </a:pPr>
            <a:r>
              <a:rPr lang="en" sz="1200" b="1">
                <a:solidFill>
                  <a:srgbClr val="FF0000"/>
                </a:solidFill>
              </a:rPr>
              <a:t>Lusitania: </a:t>
            </a:r>
            <a:r>
              <a:rPr lang="en" sz="1200"/>
              <a:t>A British passenger ship that was sunk by a german U-boat in 1915.</a:t>
            </a:r>
            <a:endParaRPr sz="1200"/>
          </a:p>
          <a:p>
            <a:pPr marL="0" indent="0">
              <a:spcBef>
                <a:spcPts val="1019"/>
              </a:spcBef>
              <a:buNone/>
            </a:pPr>
            <a:r>
              <a:rPr lang="en" sz="1200" b="1">
                <a:solidFill>
                  <a:srgbClr val="FF0000"/>
                </a:solidFill>
                <a:highlight>
                  <a:srgbClr val="FFFF00"/>
                </a:highlight>
              </a:rPr>
              <a:t>Manhattan Project: </a:t>
            </a:r>
            <a:r>
              <a:rPr lang="en" sz="1200">
                <a:highlight>
                  <a:srgbClr val="FFFF00"/>
                </a:highlight>
              </a:rPr>
              <a:t>The U.S. program to develop an atomic bomb for use in World War II</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Manifest Destiny: </a:t>
            </a:r>
            <a:r>
              <a:rPr lang="en" sz="1200">
                <a:highlight>
                  <a:srgbClr val="FFFF00"/>
                </a:highlight>
              </a:rPr>
              <a:t>The 19th-century belief that the UNited States would inevitably expand westward to the Pacific Ocean and into Mexican Territory.</a:t>
            </a:r>
            <a:endParaRPr sz="1200">
              <a:highlight>
                <a:srgbClr val="FFFF00"/>
              </a:highlight>
            </a:endParaRPr>
          </a:p>
          <a:p>
            <a:pPr marL="0" indent="0">
              <a:spcBef>
                <a:spcPts val="1019"/>
              </a:spcBef>
              <a:buNone/>
            </a:pPr>
            <a:r>
              <a:rPr lang="en" sz="1200" b="1">
                <a:solidFill>
                  <a:srgbClr val="FF0000"/>
                </a:solidFill>
              </a:rPr>
              <a:t>Market Revolution: </a:t>
            </a:r>
            <a:r>
              <a:rPr lang="en" sz="1200"/>
              <a:t>The major change in the U.S. economy produced by people’s beginning to buy and sell goods rather than make them for themselves.</a:t>
            </a:r>
            <a:endParaRPr sz="1200" b="1">
              <a:solidFill>
                <a:srgbClr val="FF0000"/>
              </a:solidFill>
            </a:endParaRPr>
          </a:p>
          <a:p>
            <a:pPr marL="0" indent="0">
              <a:spcBef>
                <a:spcPts val="1019"/>
              </a:spcBef>
              <a:buNone/>
            </a:pPr>
            <a:r>
              <a:rPr lang="en" sz="1200" b="1">
                <a:solidFill>
                  <a:srgbClr val="FF0000"/>
                </a:solidFill>
                <a:highlight>
                  <a:srgbClr val="FFFF00"/>
                </a:highlight>
              </a:rPr>
              <a:t>McCarthyism:</a:t>
            </a:r>
            <a:r>
              <a:rPr lang="en" sz="1200">
                <a:solidFill>
                  <a:srgbClr val="FF0000"/>
                </a:solidFill>
                <a:highlight>
                  <a:srgbClr val="FFFF00"/>
                </a:highlight>
              </a:rPr>
              <a:t> </a:t>
            </a:r>
            <a:r>
              <a:rPr lang="en" sz="1200">
                <a:highlight>
                  <a:srgbClr val="FFFF00"/>
                </a:highlight>
              </a:rPr>
              <a:t>The attacks, often unsubstantiated, by Senator Joseph McCarthy and others on people suspected of being Communists in the early 1950s. </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Medicaid:</a:t>
            </a:r>
            <a:r>
              <a:rPr lang="en" sz="1200">
                <a:highlight>
                  <a:srgbClr val="FFFF00"/>
                </a:highlight>
              </a:rPr>
              <a:t>A federal program, established in 1965, that provides health insurance for people on welfare</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Medicare: </a:t>
            </a:r>
            <a:r>
              <a:rPr lang="en" sz="1200">
                <a:highlight>
                  <a:srgbClr val="FFFF00"/>
                </a:highlight>
              </a:rPr>
              <a:t>A federal program, established in 1965, that provides hospital insurance and low-cost medical insurance to Americans aged 65 and over.</a:t>
            </a:r>
            <a:endParaRPr sz="1200">
              <a:highlight>
                <a:srgbClr val="FFFF00"/>
              </a:highlight>
            </a:endParaRPr>
          </a:p>
          <a:p>
            <a:pPr marL="0" indent="0">
              <a:spcBef>
                <a:spcPts val="1019"/>
              </a:spcBef>
              <a:buNone/>
            </a:pPr>
            <a:r>
              <a:rPr lang="en" sz="1200" b="1">
                <a:solidFill>
                  <a:srgbClr val="FF0000"/>
                </a:solidFill>
                <a:highlight>
                  <a:srgbClr val="FFFF00"/>
                </a:highlight>
              </a:rPr>
              <a:t>Melting Pot: </a:t>
            </a:r>
            <a:r>
              <a:rPr lang="en" sz="1200">
                <a:highlight>
                  <a:srgbClr val="FFFF00"/>
                </a:highlight>
              </a:rPr>
              <a:t>A mixture of people from different culture and races who blend together by abandoning their native languages and cultures.</a:t>
            </a:r>
            <a:endParaRPr sz="1200" b="1">
              <a:solidFill>
                <a:srgbClr val="FF0000"/>
              </a:solidFill>
              <a:highlight>
                <a:srgbClr val="FFFF00"/>
              </a:highlight>
            </a:endParaRPr>
          </a:p>
          <a:p>
            <a:pPr marL="0" indent="0">
              <a:spcBef>
                <a:spcPts val="1019"/>
              </a:spcBef>
              <a:buNone/>
            </a:pPr>
            <a:r>
              <a:rPr lang="en" sz="1200" b="1">
                <a:solidFill>
                  <a:srgbClr val="FF0000"/>
                </a:solidFill>
              </a:rPr>
              <a:t>Mercantilism: </a:t>
            </a:r>
            <a:r>
              <a:rPr lang="en" sz="1200"/>
              <a:t>An economic system in which nations seek to increase their wealth and power by obtaining large amounts of gold and silver and by establishing a favorable balance of trade</a:t>
            </a:r>
            <a:endParaRPr sz="1200" b="1">
              <a:solidFill>
                <a:srgbClr val="FF0000"/>
              </a:solidFill>
            </a:endParaRPr>
          </a:p>
          <a:p>
            <a:pPr marL="0" indent="0">
              <a:spcBef>
                <a:spcPts val="1019"/>
              </a:spcBef>
              <a:buNone/>
            </a:pPr>
            <a:r>
              <a:rPr lang="en" sz="1200" b="1">
                <a:solidFill>
                  <a:srgbClr val="FF0000"/>
                </a:solidFill>
              </a:rPr>
              <a:t>Mestizo: </a:t>
            </a:r>
            <a:r>
              <a:rPr lang="en" sz="1200"/>
              <a:t>Of mixed Spanish and Native American ancestry</a:t>
            </a:r>
            <a:endParaRPr sz="1200"/>
          </a:p>
          <a:p>
            <a:pPr marL="0" indent="0">
              <a:spcBef>
                <a:spcPts val="1019"/>
              </a:spcBef>
              <a:buNone/>
            </a:pPr>
            <a:r>
              <a:rPr lang="en" sz="1200" b="1">
                <a:solidFill>
                  <a:srgbClr val="FF0000"/>
                </a:solidFill>
                <a:highlight>
                  <a:srgbClr val="FFFF00"/>
                </a:highlight>
              </a:rPr>
              <a:t>Middle Passage: </a:t>
            </a:r>
            <a:r>
              <a:rPr lang="en" sz="1200">
                <a:highlight>
                  <a:srgbClr val="FFFF00"/>
                </a:highlight>
              </a:rPr>
              <a:t>The voyage that brought enslaved African to the West Indies and later to North America</a:t>
            </a:r>
            <a:endParaRPr sz="1200">
              <a:highlight>
                <a:srgbClr val="FFFF00"/>
              </a:highlight>
            </a:endParaRPr>
          </a:p>
          <a:p>
            <a:pPr marL="0" indent="0">
              <a:spcBef>
                <a:spcPts val="1019"/>
              </a:spcBef>
              <a:buNone/>
            </a:pPr>
            <a:r>
              <a:rPr lang="en" sz="1200" b="1">
                <a:solidFill>
                  <a:srgbClr val="FF0000"/>
                </a:solidFill>
                <a:highlight>
                  <a:srgbClr val="FFFF00"/>
                </a:highlight>
              </a:rPr>
              <a:t>Militarism: </a:t>
            </a:r>
            <a:r>
              <a:rPr lang="en" sz="1200">
                <a:highlight>
                  <a:srgbClr val="FFFF00"/>
                </a:highlight>
              </a:rPr>
              <a:t>The policy of building up armed forces in aggressiveness preparedness for war and their use as a tool of diplomacy</a:t>
            </a:r>
            <a:endParaRPr sz="1200" b="1">
              <a:solidFill>
                <a:srgbClr val="FF0000"/>
              </a:solidFill>
              <a:highlight>
                <a:srgbClr val="FFFF00"/>
              </a:highlight>
            </a:endParaRPr>
          </a:p>
          <a:p>
            <a:pPr marL="0" indent="0">
              <a:spcBef>
                <a:spcPts val="1019"/>
              </a:spcBef>
              <a:buNone/>
            </a:pPr>
            <a:r>
              <a:rPr lang="en" sz="1200" b="1">
                <a:solidFill>
                  <a:srgbClr val="FF0000"/>
                </a:solidFill>
              </a:rPr>
              <a:t>Moral Majority: </a:t>
            </a:r>
            <a:r>
              <a:rPr lang="en" sz="1200"/>
              <a:t>A political alliance of religious groups, consisting mainly of evangelical and fundamentalist Christians, that was active in the 1970s and 1980s, condemning liberal attitudes and behavior and raising money for conservative candidates.</a:t>
            </a:r>
            <a:endParaRPr sz="1200" b="1">
              <a:solidFill>
                <a:srgbClr val="FF0000"/>
              </a:solidFill>
            </a:endParaRPr>
          </a:p>
          <a:p>
            <a:pPr marL="0" indent="0">
              <a:spcBef>
                <a:spcPts val="1019"/>
              </a:spcBef>
              <a:buNone/>
            </a:pPr>
            <a:r>
              <a:rPr lang="en" sz="1200" b="1">
                <a:solidFill>
                  <a:srgbClr val="FF0000"/>
                </a:solidFill>
                <a:highlight>
                  <a:srgbClr val="FFFF00"/>
                </a:highlight>
              </a:rPr>
              <a:t>Muckraker: </a:t>
            </a:r>
            <a:r>
              <a:rPr lang="en" sz="1200">
                <a:highlight>
                  <a:srgbClr val="FFFF00"/>
                </a:highlight>
              </a:rPr>
              <a:t>One of the magazine journalists who exposed the corrupt side of business and public life in the early 1900’s  </a:t>
            </a:r>
            <a:endParaRPr sz="1200" b="1">
              <a:solidFill>
                <a:srgbClr val="FF0000"/>
              </a:solidFill>
              <a:highlight>
                <a:srgbClr val="FFFF00"/>
              </a:highlight>
            </a:endParaRPr>
          </a:p>
          <a:p>
            <a:pPr marL="0" indent="0">
              <a:spcBef>
                <a:spcPts val="1019"/>
              </a:spcBef>
              <a:buNone/>
            </a:pPr>
            <a:r>
              <a:rPr lang="en" sz="1200" b="1">
                <a:solidFill>
                  <a:srgbClr val="FF0000"/>
                </a:solidFill>
              </a:rPr>
              <a:t>My Lai: </a:t>
            </a:r>
            <a:r>
              <a:rPr lang="en" sz="1200"/>
              <a:t>A village in northern South Vietnam where more than 200 unarmed civilians, including women and children, were massacred by U.S. troops in May 1968</a:t>
            </a:r>
            <a:endParaRPr sz="1200"/>
          </a:p>
          <a:p>
            <a:pPr marL="0" indent="0">
              <a:spcBef>
                <a:spcPts val="1019"/>
              </a:spcBef>
              <a:buNone/>
            </a:pPr>
            <a:r>
              <a:rPr lang="en" sz="1200" b="1">
                <a:solidFill>
                  <a:srgbClr val="FF0000"/>
                </a:solidFill>
                <a:highlight>
                  <a:srgbClr val="FFFF00"/>
                </a:highlight>
              </a:rPr>
              <a:t>NAACP: </a:t>
            </a:r>
            <a:r>
              <a:rPr lang="en" sz="1200">
                <a:highlight>
                  <a:srgbClr val="FFFF00"/>
                </a:highlight>
              </a:rPr>
              <a:t>An organization founded in 1909 to promote full racial equality</a:t>
            </a:r>
            <a:endParaRPr sz="1200" b="1">
              <a:solidFill>
                <a:srgbClr val="FF0000"/>
              </a:solidFill>
              <a:highlight>
                <a:srgbClr val="FFFF00"/>
              </a:highlight>
            </a:endParaRPr>
          </a:p>
          <a:p>
            <a:pPr marL="0" indent="0">
              <a:spcBef>
                <a:spcPts val="1019"/>
              </a:spcBef>
              <a:spcAft>
                <a:spcPts val="1019"/>
              </a:spcAft>
              <a:buNone/>
            </a:pPr>
            <a:r>
              <a:rPr lang="en" sz="1200" b="1">
                <a:solidFill>
                  <a:srgbClr val="FF0000"/>
                </a:solidFill>
                <a:highlight>
                  <a:srgbClr val="FFFF00"/>
                </a:highlight>
              </a:rPr>
              <a:t>NACW: </a:t>
            </a:r>
            <a:r>
              <a:rPr lang="en" sz="1200">
                <a:highlight>
                  <a:srgbClr val="FFFF00"/>
                </a:highlight>
              </a:rPr>
              <a:t>The National Association for the Advancement of Colored People- an organization founded in 1909 to promote full racial equality</a:t>
            </a:r>
            <a:endParaRPr sz="1000" b="1">
              <a:solidFill>
                <a:srgbClr val="FF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highlight>
                  <a:srgbClr val="FFFF00"/>
                </a:highlight>
              </a:rPr>
              <a:t>NAFTA:</a:t>
            </a:r>
            <a:r>
              <a:rPr lang="en" sz="1200">
                <a:highlight>
                  <a:srgbClr val="FFFF00"/>
                </a:highlight>
              </a:rPr>
              <a:t>The North American Free Trade Agreement--a 1993 treaty that lowered tariffs and brought Mexico into the free-trade zone established by the United States and Canada</a:t>
            </a:r>
            <a:endParaRPr sz="1200">
              <a:highlight>
                <a:srgbClr val="FFFF00"/>
              </a:highlight>
            </a:endParaRPr>
          </a:p>
          <a:p>
            <a:pPr marL="0" indent="0">
              <a:spcBef>
                <a:spcPts val="1019"/>
              </a:spcBef>
              <a:buNone/>
            </a:pPr>
            <a:r>
              <a:rPr lang="en" sz="1200" b="1">
                <a:solidFill>
                  <a:srgbClr val="FF0000"/>
                </a:solidFill>
              </a:rPr>
              <a:t>Napalm: </a:t>
            </a:r>
            <a:r>
              <a:rPr lang="en" sz="1200"/>
              <a:t>A gasoline-based bomb that set fire to the jungle</a:t>
            </a:r>
            <a:endParaRPr sz="1200"/>
          </a:p>
          <a:p>
            <a:pPr marL="0" indent="0">
              <a:spcBef>
                <a:spcPts val="1019"/>
              </a:spcBef>
              <a:buNone/>
            </a:pPr>
            <a:r>
              <a:rPr lang="en" sz="1200" b="1">
                <a:solidFill>
                  <a:srgbClr val="FF0000"/>
                </a:solidFill>
              </a:rPr>
              <a:t>NASDAQ: </a:t>
            </a:r>
            <a:r>
              <a:rPr lang="en" sz="1200"/>
              <a:t>The National Association of Securities Dealers Automated Quotation System--a stock exchange for over-the-counter sales, comprised largely of technology companies</a:t>
            </a:r>
            <a:endParaRPr sz="1200" b="1">
              <a:solidFill>
                <a:srgbClr val="FF0000"/>
              </a:solidFill>
            </a:endParaRPr>
          </a:p>
          <a:p>
            <a:pPr marL="0" indent="0">
              <a:spcBef>
                <a:spcPts val="1019"/>
              </a:spcBef>
              <a:buNone/>
            </a:pPr>
            <a:r>
              <a:rPr lang="en" sz="1200" b="1">
                <a:solidFill>
                  <a:srgbClr val="FF0000"/>
                </a:solidFill>
                <a:highlight>
                  <a:srgbClr val="FFFF00"/>
                </a:highlight>
              </a:rPr>
              <a:t>Nationalism: </a:t>
            </a:r>
            <a:r>
              <a:rPr lang="en" sz="1200">
                <a:highlight>
                  <a:srgbClr val="FFFF00"/>
                </a:highlight>
              </a:rPr>
              <a:t>A devotion to the interests and culture of one’s nation.</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National Labor Relations Board: </a:t>
            </a:r>
            <a:r>
              <a:rPr lang="en" sz="1200">
                <a:highlight>
                  <a:srgbClr val="FFFF00"/>
                </a:highlight>
              </a:rPr>
              <a:t>An agency created in 1935 to prevent unfair labour practices and to mediate disputes between workers and management </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Nativism: </a:t>
            </a:r>
            <a:r>
              <a:rPr lang="en" sz="1200">
                <a:highlight>
                  <a:srgbClr val="FFFF00"/>
                </a:highlight>
              </a:rPr>
              <a:t>Favoring the interests of native-born people over foreign-born people</a:t>
            </a:r>
            <a:endParaRPr sz="1200">
              <a:highlight>
                <a:srgbClr val="FFFF00"/>
              </a:highlight>
            </a:endParaRPr>
          </a:p>
          <a:p>
            <a:pPr marL="0" indent="0">
              <a:spcBef>
                <a:spcPts val="1019"/>
              </a:spcBef>
              <a:buNone/>
            </a:pPr>
            <a:r>
              <a:rPr lang="en" sz="1200" b="1">
                <a:solidFill>
                  <a:srgbClr val="FF0000"/>
                </a:solidFill>
                <a:highlight>
                  <a:srgbClr val="FFFF00"/>
                </a:highlight>
              </a:rPr>
              <a:t>NAWSA: </a:t>
            </a:r>
            <a:r>
              <a:rPr lang="en" sz="1200">
                <a:highlight>
                  <a:srgbClr val="FFFF00"/>
                </a:highlight>
              </a:rPr>
              <a:t>The National American Woman Suffrage Association—an organization founded in 1890 to gain voting rights for women.</a:t>
            </a:r>
            <a:endParaRPr sz="1200"/>
          </a:p>
          <a:p>
            <a:pPr marL="0" indent="0">
              <a:spcBef>
                <a:spcPts val="1019"/>
              </a:spcBef>
              <a:buNone/>
            </a:pPr>
            <a:r>
              <a:rPr lang="en" sz="1200" b="1">
                <a:solidFill>
                  <a:srgbClr val="FF0000"/>
                </a:solidFill>
                <a:highlight>
                  <a:srgbClr val="FFFF00"/>
                </a:highlight>
              </a:rPr>
              <a:t>Nazism: </a:t>
            </a:r>
            <a:r>
              <a:rPr lang="en" sz="1200">
                <a:solidFill>
                  <a:srgbClr val="222222"/>
                </a:solidFill>
                <a:highlight>
                  <a:srgbClr val="FFFF00"/>
                </a:highlight>
              </a:rPr>
              <a:t>The political philosophy - based on extreme nationalism, racism, and militaristic expansionism - that Adolf Hitler put into practice in Germany from 1933 to 1945</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New Deal: </a:t>
            </a:r>
            <a:r>
              <a:rPr lang="en" sz="1200">
                <a:highlight>
                  <a:srgbClr val="FFFF00"/>
                </a:highlight>
              </a:rPr>
              <a:t>President Franklin Roosevelt’s program to alleviate the problems of the Great Depression, focusing on relief for the needy, economic recovery, and financial reform</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New Federalism: </a:t>
            </a:r>
            <a:r>
              <a:rPr lang="en" sz="1200">
                <a:highlight>
                  <a:srgbClr val="FFFF00"/>
                </a:highlight>
              </a:rPr>
              <a:t>President Richard Nixon’s program to turn over part of the federal government’s power to state and local governments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New Frontier: </a:t>
            </a:r>
            <a:r>
              <a:rPr lang="en" sz="1200">
                <a:highlight>
                  <a:srgbClr val="FFFF00"/>
                </a:highlight>
              </a:rPr>
              <a:t>President John F. Kennedy's legislative program, which included proposals to provide medical care for the elderly, to rebuild blighted urban areas, to aid education, to bolster the national defense, to increase international aid, and to expand the space program. </a:t>
            </a:r>
            <a:endParaRPr sz="1200">
              <a:highlight>
                <a:srgbClr val="FFFF00"/>
              </a:highlight>
            </a:endParaRPr>
          </a:p>
          <a:p>
            <a:pPr marL="0" indent="0">
              <a:spcBef>
                <a:spcPts val="1019"/>
              </a:spcBef>
              <a:buNone/>
            </a:pPr>
            <a:r>
              <a:rPr lang="en" sz="1200" b="1">
                <a:solidFill>
                  <a:srgbClr val="FF0000"/>
                </a:solidFill>
                <a:highlight>
                  <a:srgbClr val="FFFF00"/>
                </a:highlight>
              </a:rPr>
              <a:t>Niagara Movement: </a:t>
            </a:r>
            <a:r>
              <a:rPr lang="en" sz="1200">
                <a:highlight>
                  <a:srgbClr val="FFFF00"/>
                </a:highlight>
              </a:rPr>
              <a:t>Founded by W. E. B. Du Bois in 1905 to promote the education of African Americans in the liberal arts</a:t>
            </a:r>
            <a:endParaRPr sz="1200" b="1">
              <a:solidFill>
                <a:srgbClr val="FF0000"/>
              </a:solidFill>
              <a:highlight>
                <a:srgbClr val="FFFF00"/>
              </a:highlight>
            </a:endParaRPr>
          </a:p>
          <a:p>
            <a:pPr marL="0" indent="0">
              <a:spcBef>
                <a:spcPts val="1019"/>
              </a:spcBef>
              <a:buNone/>
            </a:pPr>
            <a:r>
              <a:rPr lang="en" sz="1200" b="1">
                <a:solidFill>
                  <a:srgbClr val="FF0000"/>
                </a:solidFill>
              </a:rPr>
              <a:t>Nomadic: </a:t>
            </a:r>
            <a:r>
              <a:rPr lang="en" sz="1200"/>
              <a:t>Having no fixed home, moving from place to place according to seasons and availability of food and water. </a:t>
            </a:r>
            <a:endParaRPr sz="1200"/>
          </a:p>
          <a:p>
            <a:pPr marL="0" indent="0">
              <a:spcBef>
                <a:spcPts val="1019"/>
              </a:spcBef>
              <a:buNone/>
            </a:pPr>
            <a:r>
              <a:rPr lang="en" sz="1200" b="1">
                <a:solidFill>
                  <a:srgbClr val="FF0000"/>
                </a:solidFill>
              </a:rPr>
              <a:t>Nullification: </a:t>
            </a:r>
            <a:r>
              <a:rPr lang="en" sz="1200"/>
              <a:t>A state’s refusal to recognize an act of Congress that it considers unconstitutional.</a:t>
            </a:r>
            <a:endParaRPr sz="1200" b="1">
              <a:solidFill>
                <a:srgbClr val="FF0000"/>
              </a:solidFill>
            </a:endParaRPr>
          </a:p>
          <a:p>
            <a:pPr marL="0" indent="0">
              <a:spcBef>
                <a:spcPts val="1019"/>
              </a:spcBef>
              <a:buNone/>
            </a:pPr>
            <a:r>
              <a:rPr lang="en" sz="1200" b="1">
                <a:solidFill>
                  <a:srgbClr val="FF0000"/>
                </a:solidFill>
                <a:highlight>
                  <a:srgbClr val="FFFF00"/>
                </a:highlight>
              </a:rPr>
              <a:t>Nuremberg Trials: </a:t>
            </a:r>
            <a:r>
              <a:rPr lang="en" sz="1200">
                <a:highlight>
                  <a:srgbClr val="FFFF00"/>
                </a:highlight>
              </a:rPr>
              <a:t>The court proceedings held in Nuremberg, Germany, after World War II, in which Nazi leaders were tried for war crimes. </a:t>
            </a:r>
            <a:r>
              <a:rPr lang="en" sz="1200" b="1">
                <a:solidFill>
                  <a:srgbClr val="FF0000"/>
                </a:solidFill>
                <a:highlight>
                  <a:srgbClr val="FFFF00"/>
                </a:highlight>
              </a:rPr>
              <a:t> </a:t>
            </a:r>
            <a:endParaRPr sz="1200" b="1">
              <a:solidFill>
                <a:srgbClr val="FF0000"/>
              </a:solidFill>
              <a:highlight>
                <a:srgbClr val="FFFF00"/>
              </a:highlight>
            </a:endParaRPr>
          </a:p>
          <a:p>
            <a:pPr marL="0" indent="0">
              <a:spcBef>
                <a:spcPts val="1019"/>
              </a:spcBef>
              <a:buNone/>
            </a:pPr>
            <a:r>
              <a:rPr lang="en" sz="1200" b="1">
                <a:solidFill>
                  <a:srgbClr val="FF0000"/>
                </a:solidFill>
              </a:rPr>
              <a:t>Ohio Gang:</a:t>
            </a:r>
            <a:r>
              <a:rPr lang="en" sz="1200">
                <a:highlight>
                  <a:srgbClr val="FFFFFF"/>
                </a:highlight>
              </a:rPr>
              <a:t>A group of close friends and political supporters who President Warren G. Harding appointed to his cabinet   </a:t>
            </a:r>
            <a:endParaRPr sz="1200" b="1">
              <a:solidFill>
                <a:srgbClr val="FF0000"/>
              </a:solidFill>
            </a:endParaRPr>
          </a:p>
          <a:p>
            <a:pPr marL="0" indent="0">
              <a:spcBef>
                <a:spcPts val="1019"/>
              </a:spcBef>
              <a:buNone/>
            </a:pPr>
            <a:r>
              <a:rPr lang="en" sz="1200" b="1">
                <a:solidFill>
                  <a:srgbClr val="FF0000"/>
                </a:solidFill>
                <a:highlight>
                  <a:srgbClr val="FFFF00"/>
                </a:highlight>
              </a:rPr>
              <a:t>OPEC: </a:t>
            </a:r>
            <a:r>
              <a:rPr lang="en" sz="1200">
                <a:highlight>
                  <a:srgbClr val="FFFF00"/>
                </a:highlight>
              </a:rPr>
              <a:t>The organization of Petroleum Exporting Countries-an economic association of oil-producing nations that is able to set oil prices.</a:t>
            </a:r>
            <a:endParaRPr sz="1200">
              <a:highlight>
                <a:srgbClr val="FFFF00"/>
              </a:highlight>
            </a:endParaRPr>
          </a:p>
          <a:p>
            <a:pPr marL="0" indent="0">
              <a:spcBef>
                <a:spcPts val="1019"/>
              </a:spcBef>
              <a:buNone/>
            </a:pPr>
            <a:r>
              <a:rPr lang="en" sz="1200" b="1">
                <a:solidFill>
                  <a:srgbClr val="FF0000"/>
                </a:solidFill>
                <a:highlight>
                  <a:srgbClr val="FFFF00"/>
                </a:highlight>
              </a:rPr>
              <a:t>Operation Desert Storm: </a:t>
            </a:r>
            <a:r>
              <a:rPr lang="en" sz="1200">
                <a:highlight>
                  <a:srgbClr val="FFFF00"/>
                </a:highlight>
              </a:rPr>
              <a:t>A 1991 military operation in which UN forces, led by the United States, drove Iraqi invaders from Kuwait.</a:t>
            </a:r>
            <a:endParaRPr sz="1200" b="1">
              <a:solidFill>
                <a:srgbClr val="FF0000"/>
              </a:solidFill>
              <a:highlight>
                <a:srgbClr val="FFFF00"/>
              </a:highlight>
            </a:endParaRPr>
          </a:p>
          <a:p>
            <a:pPr marL="0" indent="0">
              <a:spcBef>
                <a:spcPts val="1019"/>
              </a:spcBef>
              <a:buNone/>
            </a:pPr>
            <a:r>
              <a:rPr lang="en" sz="1200" b="1">
                <a:solidFill>
                  <a:srgbClr val="FF0000"/>
                </a:solidFill>
              </a:rPr>
              <a:t>Oregon Trail: </a:t>
            </a:r>
            <a:r>
              <a:rPr lang="en" sz="1200"/>
              <a:t>A route from Independence, Missouri, to Oregon City, Oregon, used by pioneers traveling to the Oregon Territory</a:t>
            </a:r>
            <a:endParaRPr sz="1200"/>
          </a:p>
          <a:p>
            <a:pPr marL="0" indent="0">
              <a:spcBef>
                <a:spcPts val="1019"/>
              </a:spcBef>
              <a:buNone/>
            </a:pPr>
            <a:r>
              <a:rPr lang="en" sz="1200" b="1">
                <a:solidFill>
                  <a:srgbClr val="FF0000"/>
                </a:solidFill>
              </a:rPr>
              <a:t>Panama Canal:</a:t>
            </a:r>
            <a:r>
              <a:rPr lang="en" sz="1200"/>
              <a:t>An artificial waterway cut through the Isthmus of Panama to provide a shortcut between the Atlantic and Pacific oceans, opened in 1914</a:t>
            </a:r>
            <a:endParaRPr sz="1200" b="1">
              <a:solidFill>
                <a:srgbClr val="FF0000"/>
              </a:solidFill>
            </a:endParaRPr>
          </a:p>
          <a:p>
            <a:pPr marL="0" indent="0">
              <a:spcBef>
                <a:spcPts val="1019"/>
              </a:spcBef>
              <a:buNone/>
            </a:pPr>
            <a:r>
              <a:rPr lang="en" sz="1200" b="1">
                <a:solidFill>
                  <a:srgbClr val="FF0000"/>
                </a:solidFill>
                <a:highlight>
                  <a:srgbClr val="FFFF00"/>
                </a:highlight>
              </a:rPr>
              <a:t>Patronage: </a:t>
            </a:r>
            <a:r>
              <a:rPr lang="en" sz="1200">
                <a:highlight>
                  <a:srgbClr val="FFFF00"/>
                </a:highlight>
              </a:rPr>
              <a:t>An office holder’s power to appoint people - usually those who have helped him or her get elected - to positions in government</a:t>
            </a:r>
            <a:endParaRPr sz="1200" b="1">
              <a:solidFill>
                <a:srgbClr val="FF0000"/>
              </a:solidFill>
              <a:highlight>
                <a:srgbClr val="FFFF00"/>
              </a:highlight>
            </a:endParaRPr>
          </a:p>
          <a:p>
            <a:pPr marL="0" indent="0">
              <a:spcBef>
                <a:spcPts val="1019"/>
              </a:spcBef>
              <a:buNone/>
            </a:pPr>
            <a:r>
              <a:rPr lang="en" sz="1200" b="1">
                <a:solidFill>
                  <a:srgbClr val="FF0000"/>
                </a:solidFill>
              </a:rPr>
              <a:t>Peace Corps: </a:t>
            </a:r>
            <a:r>
              <a:rPr lang="en" sz="1200"/>
              <a:t>An agency established in 1961 to provide volunteer assistance to developing nations in Asia, Africa, and Latin America</a:t>
            </a:r>
            <a:endParaRPr sz="1200" b="1">
              <a:solidFill>
                <a:srgbClr val="FF0000"/>
              </a:solidFill>
            </a:endParaRPr>
          </a:p>
          <a:p>
            <a:pPr marL="0" indent="0">
              <a:spcBef>
                <a:spcPts val="1019"/>
              </a:spcBef>
              <a:buNone/>
            </a:pPr>
            <a:r>
              <a:rPr lang="en" sz="1200" b="1">
                <a:solidFill>
                  <a:srgbClr val="FF0000"/>
                </a:solidFill>
              </a:rPr>
              <a:t>Perestroika: </a:t>
            </a:r>
            <a:r>
              <a:rPr lang="en" sz="1200"/>
              <a:t>the restructuring of the economy and the government instituted in the Soviet Union in the 1980s.</a:t>
            </a:r>
            <a:endParaRPr sz="1200" b="1">
              <a:solidFill>
                <a:srgbClr val="FF0000"/>
              </a:solidFill>
            </a:endParaRPr>
          </a:p>
          <a:p>
            <a:pPr marL="0" indent="0">
              <a:spcBef>
                <a:spcPts val="1019"/>
              </a:spcBef>
              <a:buNone/>
            </a:pPr>
            <a:r>
              <a:rPr lang="en" sz="1200" b="1">
                <a:solidFill>
                  <a:srgbClr val="FF0000"/>
                </a:solidFill>
                <a:highlight>
                  <a:srgbClr val="FFFF00"/>
                </a:highlight>
              </a:rPr>
              <a:t>Political Machine: </a:t>
            </a:r>
            <a:r>
              <a:rPr lang="en" sz="1200">
                <a:highlight>
                  <a:srgbClr val="FFFF00"/>
                </a:highlight>
              </a:rPr>
              <a:t>An organized group that controls a political party in a city and offers services to voters and businesses in exchange for political and financial support </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Poll Tax: </a:t>
            </a:r>
            <a:r>
              <a:rPr lang="en" sz="1200">
                <a:highlight>
                  <a:srgbClr val="FFFF00"/>
                </a:highlight>
              </a:rPr>
              <a:t>An annual tax that formerly had to be paid in some Southern states by anyone wishing to vote</a:t>
            </a:r>
            <a:endParaRPr sz="1200">
              <a:highlight>
                <a:srgbClr val="FFFF00"/>
              </a:highlight>
            </a:endParaRPr>
          </a:p>
          <a:p>
            <a:pPr marL="0" indent="0">
              <a:spcBef>
                <a:spcPts val="1019"/>
              </a:spcBef>
              <a:buNone/>
            </a:pPr>
            <a:r>
              <a:rPr lang="en" sz="1200" b="1">
                <a:solidFill>
                  <a:srgbClr val="FF0000"/>
                </a:solidFill>
                <a:highlight>
                  <a:srgbClr val="FFFF00"/>
                </a:highlight>
              </a:rPr>
              <a:t>Popular Sovereignty: </a:t>
            </a:r>
            <a:r>
              <a:rPr lang="en" sz="1200">
                <a:highlight>
                  <a:srgbClr val="FFFF00"/>
                </a:highlight>
              </a:rPr>
              <a:t>A system in which the residents vote to decide the issue</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Populism: </a:t>
            </a:r>
            <a:r>
              <a:rPr lang="en" sz="1200">
                <a:highlight>
                  <a:srgbClr val="FFFF00"/>
                </a:highlight>
              </a:rPr>
              <a:t>A late-19th-century political movement demanding that people have a greater voice in government and seeking to advance the interests of farmers and laborers.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Progressive Movement: </a:t>
            </a:r>
            <a:r>
              <a:rPr lang="en" sz="1200">
                <a:highlight>
                  <a:srgbClr val="FFFF00"/>
                </a:highlight>
              </a:rPr>
              <a:t>An early-20th-century reform movement seeking to return control of the government to the people, to restore economic opportunities, and to correct injustices in American life.</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Prohibition: </a:t>
            </a:r>
            <a:r>
              <a:rPr lang="en" sz="1200">
                <a:highlight>
                  <a:srgbClr val="FFFF00"/>
                </a:highlight>
              </a:rPr>
              <a:t>the banning of alcoholic beverages</a:t>
            </a:r>
            <a:endParaRPr sz="1200">
              <a:highlight>
                <a:srgbClr val="FFFF00"/>
              </a:highlight>
            </a:endParaRPr>
          </a:p>
          <a:p>
            <a:pPr marL="0" indent="0">
              <a:spcBef>
                <a:spcPts val="1019"/>
              </a:spcBef>
              <a:spcAft>
                <a:spcPts val="1019"/>
              </a:spcAft>
              <a:buNone/>
            </a:pPr>
            <a:r>
              <a:rPr lang="en" sz="1200" b="1">
                <a:solidFill>
                  <a:srgbClr val="FF0000"/>
                </a:solidFill>
                <a:highlight>
                  <a:srgbClr val="FFFF00"/>
                </a:highlight>
              </a:rPr>
              <a:t>Protective Tariff: </a:t>
            </a:r>
            <a:r>
              <a:rPr lang="en" sz="1200">
                <a:highlight>
                  <a:srgbClr val="FFFF00"/>
                </a:highlight>
              </a:rPr>
              <a:t>A tax on imported goods that is intended to protect a nation’s businesses from foreign competition </a:t>
            </a:r>
            <a:endParaRPr sz="1000" b="1">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4" name="Shape 494"/>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rPr>
              <a:t>Pueblo: </a:t>
            </a:r>
            <a:r>
              <a:rPr lang="en" sz="1200">
                <a:highlight>
                  <a:srgbClr val="FFFFFF"/>
                </a:highlight>
              </a:rPr>
              <a:t>A group of Native American peoples - descendants of the Anasazi - inhabiting the deserts of the Southwest.</a:t>
            </a:r>
            <a:endParaRPr sz="1200" b="1">
              <a:solidFill>
                <a:srgbClr val="FF0000"/>
              </a:solidFill>
            </a:endParaRPr>
          </a:p>
          <a:p>
            <a:pPr marL="0" indent="0">
              <a:spcBef>
                <a:spcPts val="1019"/>
              </a:spcBef>
              <a:buNone/>
            </a:pPr>
            <a:r>
              <a:rPr lang="en" sz="1200" b="1">
                <a:solidFill>
                  <a:srgbClr val="FF0000"/>
                </a:solidFill>
                <a:highlight>
                  <a:srgbClr val="FFFF00"/>
                </a:highlight>
              </a:rPr>
              <a:t>Puritan: </a:t>
            </a:r>
            <a:r>
              <a:rPr lang="en" sz="1200">
                <a:highlight>
                  <a:srgbClr val="FFFF00"/>
                </a:highlight>
              </a:rPr>
              <a:t>A member of a group that wanted to eliminate all traces of Roman Catholic ritual and traditions in the Church of England</a:t>
            </a:r>
            <a:endParaRPr sz="1200" b="1">
              <a:solidFill>
                <a:srgbClr val="FF0000"/>
              </a:solidFill>
              <a:highlight>
                <a:srgbClr val="FFFF00"/>
              </a:highlight>
            </a:endParaRPr>
          </a:p>
          <a:p>
            <a:pPr marL="0" indent="0">
              <a:spcBef>
                <a:spcPts val="1019"/>
              </a:spcBef>
              <a:buNone/>
            </a:pPr>
            <a:r>
              <a:rPr lang="en" sz="1200" b="1">
                <a:solidFill>
                  <a:srgbClr val="FF0000"/>
                </a:solidFill>
              </a:rPr>
              <a:t>Quaker: </a:t>
            </a:r>
            <a:r>
              <a:rPr lang="en" sz="1200"/>
              <a:t> A member of the Society of Friends, a religious group persecuted for its beliefs in 17th-century England</a:t>
            </a:r>
            <a:endParaRPr sz="1200"/>
          </a:p>
          <a:p>
            <a:pPr marL="0" indent="0">
              <a:spcBef>
                <a:spcPts val="1019"/>
              </a:spcBef>
              <a:buNone/>
            </a:pPr>
            <a:r>
              <a:rPr lang="en" sz="1200" b="1">
                <a:solidFill>
                  <a:srgbClr val="FF0000"/>
                </a:solidFill>
                <a:highlight>
                  <a:srgbClr val="FFFF00"/>
                </a:highlight>
              </a:rPr>
              <a:t>Quota System: </a:t>
            </a:r>
            <a:r>
              <a:rPr lang="en" sz="1200">
                <a:highlight>
                  <a:srgbClr val="FFFF00"/>
                </a:highlight>
              </a:rPr>
              <a:t>A system that sets limits on how many immigrants from various countries a nation will admit each year. </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Ratification:</a:t>
            </a:r>
            <a:r>
              <a:rPr lang="en" sz="1200">
                <a:solidFill>
                  <a:srgbClr val="222222"/>
                </a:solidFill>
                <a:highlight>
                  <a:srgbClr val="FFFF00"/>
                </a:highlight>
              </a:rPr>
              <a:t>The official approval of the Constitution, or of an amendment, by the states.</a:t>
            </a:r>
            <a:endParaRPr sz="1200" b="1">
              <a:solidFill>
                <a:srgbClr val="FF0000"/>
              </a:solidFill>
              <a:highlight>
                <a:srgbClr val="FFFF00"/>
              </a:highlight>
            </a:endParaRPr>
          </a:p>
          <a:p>
            <a:pPr marL="0" indent="0">
              <a:spcBef>
                <a:spcPts val="1019"/>
              </a:spcBef>
              <a:buNone/>
            </a:pPr>
            <a:r>
              <a:rPr lang="en" sz="1200" b="1">
                <a:solidFill>
                  <a:srgbClr val="FF0000"/>
                </a:solidFill>
              </a:rPr>
              <a:t>Rationing: </a:t>
            </a:r>
            <a:r>
              <a:rPr lang="en" sz="1200"/>
              <a:t>A restriction of people’s right to buy unlimited amounts of particular foods and other goods, often implemented during wartime to ensure adequate supplies for the military</a:t>
            </a:r>
            <a:endParaRPr sz="1200" b="1">
              <a:solidFill>
                <a:srgbClr val="FF0000"/>
              </a:solidFill>
            </a:endParaRPr>
          </a:p>
          <a:p>
            <a:pPr marL="0" indent="0">
              <a:spcBef>
                <a:spcPts val="1019"/>
              </a:spcBef>
              <a:buNone/>
            </a:pPr>
            <a:r>
              <a:rPr lang="en" sz="1200" b="1">
                <a:solidFill>
                  <a:srgbClr val="FF0000"/>
                </a:solidFill>
                <a:highlight>
                  <a:srgbClr val="FFFF00"/>
                </a:highlight>
              </a:rPr>
              <a:t>Reaganomics: </a:t>
            </a:r>
            <a:r>
              <a:rPr lang="en" sz="1200">
                <a:highlight>
                  <a:srgbClr val="FFFF00"/>
                </a:highlight>
              </a:rPr>
              <a:t>The economic policies of President Ronald Reagan, which were focused on budget cuts and the granting of large tax cuts in order to increase private investment </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Realpolitik: </a:t>
            </a:r>
            <a:r>
              <a:rPr lang="en" sz="1200">
                <a:highlight>
                  <a:srgbClr val="FFFF00"/>
                </a:highlight>
              </a:rPr>
              <a:t>A foreign policy advocated by Henry Kissinger in the Nixon administration based on consideration of a nation's power rather than its ideals or moral principles.</a:t>
            </a:r>
            <a:endParaRPr sz="1200">
              <a:highlight>
                <a:srgbClr val="FFFF00"/>
              </a:highlight>
            </a:endParaRPr>
          </a:p>
          <a:p>
            <a:pPr marL="0" indent="0">
              <a:spcBef>
                <a:spcPts val="1019"/>
              </a:spcBef>
              <a:buNone/>
            </a:pPr>
            <a:r>
              <a:rPr lang="en" sz="1200" b="1">
                <a:solidFill>
                  <a:srgbClr val="FF0000"/>
                </a:solidFill>
              </a:rPr>
              <a:t>Reapportionment: </a:t>
            </a:r>
            <a:r>
              <a:rPr lang="en" sz="1200"/>
              <a:t>The redrawing of election districts to reflect changes in population</a:t>
            </a:r>
            <a:endParaRPr sz="1200" b="1">
              <a:solidFill>
                <a:srgbClr val="FF0000"/>
              </a:solidFill>
            </a:endParaRPr>
          </a:p>
          <a:p>
            <a:pPr marL="0" indent="0">
              <a:spcBef>
                <a:spcPts val="1019"/>
              </a:spcBef>
              <a:buNone/>
            </a:pPr>
            <a:r>
              <a:rPr lang="en" sz="1200" b="1">
                <a:solidFill>
                  <a:srgbClr val="FF0000"/>
                </a:solidFill>
                <a:highlight>
                  <a:srgbClr val="FFFF00"/>
                </a:highlight>
              </a:rPr>
              <a:t>Recall: </a:t>
            </a:r>
            <a:r>
              <a:rPr lang="en" sz="1200">
                <a:highlight>
                  <a:srgbClr val="FFFF00"/>
                </a:highlight>
              </a:rPr>
              <a:t>A procedure for removing a public official from office by vote of the people</a:t>
            </a:r>
            <a:endParaRPr sz="1200">
              <a:highlight>
                <a:srgbClr val="FFFF00"/>
              </a:highlight>
            </a:endParaRPr>
          </a:p>
          <a:p>
            <a:pPr marL="0" indent="0">
              <a:spcBef>
                <a:spcPts val="1019"/>
              </a:spcBef>
              <a:buNone/>
            </a:pPr>
            <a:r>
              <a:rPr lang="en" sz="1200" b="1">
                <a:solidFill>
                  <a:srgbClr val="FF0000"/>
                </a:solidFill>
                <a:highlight>
                  <a:srgbClr val="FFFF00"/>
                </a:highlight>
              </a:rPr>
              <a:t>Reconstruction: </a:t>
            </a:r>
            <a:r>
              <a:rPr lang="en" sz="1200">
                <a:highlight>
                  <a:srgbClr val="FFFF00"/>
                </a:highlight>
              </a:rPr>
              <a:t>The period of rebuilding that followed the Civil War, during which the defeated Confederate states were readmitted to the Union.</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Referendum: </a:t>
            </a:r>
            <a:r>
              <a:rPr lang="en" sz="1200">
                <a:highlight>
                  <a:srgbClr val="FFFF00"/>
                </a:highlight>
              </a:rPr>
              <a:t>A procedure by which a proposed legislative measure can be submitted to a vote of the people. </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Reformation:</a:t>
            </a:r>
            <a:r>
              <a:rPr lang="en" sz="1200">
                <a:highlight>
                  <a:srgbClr val="FFFF00"/>
                </a:highlight>
              </a:rPr>
              <a:t>A religious movement in 16th century Europe, growing out of a desire for reform in the Roman Catholic Church and leading to the establishment of various protestants churches.</a:t>
            </a:r>
            <a:endParaRPr sz="1200" b="1">
              <a:solidFill>
                <a:srgbClr val="FF0000"/>
              </a:solidFill>
              <a:highlight>
                <a:srgbClr val="FFFF00"/>
              </a:highlight>
            </a:endParaRPr>
          </a:p>
          <a:p>
            <a:pPr marL="0" indent="0">
              <a:spcBef>
                <a:spcPts val="1019"/>
              </a:spcBef>
              <a:buNone/>
            </a:pPr>
            <a:r>
              <a:rPr lang="en" sz="1200" b="1">
                <a:solidFill>
                  <a:srgbClr val="FF0000"/>
                </a:solidFill>
              </a:rPr>
              <a:t>Renaissance: </a:t>
            </a:r>
            <a:r>
              <a:rPr lang="en" sz="1200"/>
              <a:t>A period of European history lasting from about 1400-1600, during which renewed interest in classical culture led to far-reaching changes in art, learning, and views of the world.</a:t>
            </a:r>
            <a:endParaRPr sz="1200"/>
          </a:p>
          <a:p>
            <a:pPr marL="0" indent="0">
              <a:spcBef>
                <a:spcPts val="1019"/>
              </a:spcBef>
              <a:buNone/>
            </a:pPr>
            <a:r>
              <a:rPr lang="en" sz="1200" b="1">
                <a:solidFill>
                  <a:srgbClr val="FF0000"/>
                </a:solidFill>
              </a:rPr>
              <a:t>Reparations: </a:t>
            </a:r>
            <a:r>
              <a:rPr lang="en" sz="1200"/>
              <a:t>The compensation paid by a defeated nation for the damage or injury it inflicted during war.</a:t>
            </a:r>
            <a:endParaRPr sz="1200" b="1">
              <a:solidFill>
                <a:srgbClr val="FF0000"/>
              </a:solidFill>
            </a:endParaRPr>
          </a:p>
          <a:p>
            <a:pPr marL="0" indent="0">
              <a:spcBef>
                <a:spcPts val="1019"/>
              </a:spcBef>
              <a:buNone/>
            </a:pPr>
            <a:r>
              <a:rPr lang="en" sz="1200" b="1">
                <a:solidFill>
                  <a:srgbClr val="FF0000"/>
                </a:solidFill>
              </a:rPr>
              <a:t>Republic of California: </a:t>
            </a:r>
            <a:r>
              <a:rPr lang="en" sz="1200"/>
              <a:t>The nation proclaimed by American settlers in California when they declared their independence from Mexico in 1846</a:t>
            </a:r>
            <a:endParaRPr sz="1200" b="1">
              <a:solidFill>
                <a:srgbClr val="FF0000"/>
              </a:solidFill>
            </a:endParaRPr>
          </a:p>
          <a:p>
            <a:pPr marL="0" indent="0">
              <a:spcBef>
                <a:spcPts val="1019"/>
              </a:spcBef>
              <a:buNone/>
            </a:pPr>
            <a:r>
              <a:rPr lang="en" sz="1200" b="1">
                <a:solidFill>
                  <a:srgbClr val="FF0000"/>
                </a:solidFill>
                <a:highlight>
                  <a:srgbClr val="FFFF00"/>
                </a:highlight>
              </a:rPr>
              <a:t>Reverse Discrimination: </a:t>
            </a:r>
            <a:r>
              <a:rPr lang="en" sz="1200">
                <a:highlight>
                  <a:srgbClr val="FFFF00"/>
                </a:highlight>
              </a:rPr>
              <a:t>Unfair treatment of members of a majority group-for example, white men-resulting from efforts to correct discrimination against members  of other groups</a:t>
            </a:r>
            <a:endParaRPr sz="1200">
              <a:highlight>
                <a:srgbClr val="FFFF00"/>
              </a:highlight>
            </a:endParaRPr>
          </a:p>
          <a:p>
            <a:pPr marL="0" indent="0">
              <a:spcBef>
                <a:spcPts val="1019"/>
              </a:spcBef>
              <a:buNone/>
            </a:pPr>
            <a:r>
              <a:rPr lang="en" sz="1200" b="1">
                <a:solidFill>
                  <a:srgbClr val="FF0000"/>
                </a:solidFill>
              </a:rPr>
              <a:t>Rough Riders: </a:t>
            </a:r>
            <a:r>
              <a:rPr lang="en" sz="1200"/>
              <a:t>A volunteer cavalry regiment, commanded by Leonard Wood and Theodore Roosevelt, that served in the Spanish-American War.</a:t>
            </a:r>
            <a:endParaRPr sz="1200" b="1">
              <a:solidFill>
                <a:srgbClr val="FF0000"/>
              </a:solidFill>
            </a:endParaRPr>
          </a:p>
          <a:p>
            <a:pPr marL="0" indent="0">
              <a:spcBef>
                <a:spcPts val="1019"/>
              </a:spcBef>
              <a:buNone/>
            </a:pPr>
            <a:r>
              <a:rPr lang="en" sz="1200" b="1">
                <a:solidFill>
                  <a:srgbClr val="FF0000"/>
                </a:solidFill>
                <a:highlight>
                  <a:srgbClr val="FFFF00"/>
                </a:highlight>
              </a:rPr>
              <a:t>SALT I: </a:t>
            </a:r>
            <a:r>
              <a:rPr lang="en" sz="1200">
                <a:highlight>
                  <a:srgbClr val="FFFF00"/>
                </a:highlight>
              </a:rPr>
              <a:t>A five-year agreement between the United States and the Soviet Union, signed in 1972, that limited the nations’ numbers of intercontinental ballistic missiles and submarine-launched missiles. </a:t>
            </a:r>
            <a:endParaRPr sz="1200" b="1">
              <a:solidFill>
                <a:srgbClr val="FF0000"/>
              </a:solidFill>
              <a:highlight>
                <a:srgbClr val="FFFF00"/>
              </a:highlight>
            </a:endParaRPr>
          </a:p>
          <a:p>
            <a:pPr marL="0" indent="0">
              <a:spcBef>
                <a:spcPts val="1019"/>
              </a:spcBef>
              <a:buNone/>
            </a:pPr>
            <a:r>
              <a:rPr lang="en" sz="1200" b="1">
                <a:solidFill>
                  <a:srgbClr val="FF0000"/>
                </a:solidFill>
              </a:rPr>
              <a:t>Sandinista: </a:t>
            </a:r>
            <a:r>
              <a:rPr lang="en" sz="1200"/>
              <a:t>Belonging to a leftist rebel group that overthrew the Nicaraguan government in 1979.</a:t>
            </a:r>
            <a:endParaRPr sz="1200" b="1">
              <a:solidFill>
                <a:srgbClr val="FF0000"/>
              </a:solidFill>
            </a:endParaRPr>
          </a:p>
          <a:p>
            <a:pPr marL="0" indent="0">
              <a:spcBef>
                <a:spcPts val="1019"/>
              </a:spcBef>
              <a:buNone/>
            </a:pPr>
            <a:r>
              <a:rPr lang="en" sz="1200" b="1">
                <a:solidFill>
                  <a:srgbClr val="FF0000"/>
                </a:solidFill>
              </a:rPr>
              <a:t>Santa Fe trail: </a:t>
            </a:r>
            <a:r>
              <a:rPr lang="en" sz="1200"/>
              <a:t>A route from Independence, Missouri, to Santa Fe, New Mexico, used by traders in the early and mid 1800s</a:t>
            </a:r>
            <a:endParaRPr sz="1200" b="1">
              <a:solidFill>
                <a:srgbClr val="FF0000"/>
              </a:solidFill>
            </a:endParaRPr>
          </a:p>
          <a:p>
            <a:pPr marL="0" indent="0">
              <a:spcBef>
                <a:spcPts val="1019"/>
              </a:spcBef>
              <a:buNone/>
            </a:pPr>
            <a:r>
              <a:rPr lang="en" sz="1200" b="1">
                <a:solidFill>
                  <a:srgbClr val="FF0000"/>
                </a:solidFill>
                <a:highlight>
                  <a:srgbClr val="FFFF00"/>
                </a:highlight>
              </a:rPr>
              <a:t>Satellite Nation: </a:t>
            </a:r>
            <a:r>
              <a:rPr lang="en" sz="1200">
                <a:highlight>
                  <a:srgbClr val="FFFF00"/>
                </a:highlight>
              </a:rPr>
              <a:t>A country that is dominated politically and economically by another nation</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Saturday Night Massacre: </a:t>
            </a:r>
            <a:r>
              <a:rPr lang="en" sz="1200">
                <a:highlight>
                  <a:srgbClr val="FFFF00"/>
                </a:highlight>
              </a:rPr>
              <a:t>A name given to the resignation of the U.S. attorney general and the firing of his deputy in October 1973, after they refused to carry out President Nixon’s order to fire the special prosecutor investigating the Watergate affair</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Scalawag: </a:t>
            </a:r>
            <a:r>
              <a:rPr lang="en" sz="1200">
                <a:highlight>
                  <a:srgbClr val="FFFF00"/>
                </a:highlight>
              </a:rPr>
              <a:t>A white Southerner who joined the Republican Party after the Civil War</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Scopes Trial: </a:t>
            </a:r>
            <a:r>
              <a:rPr lang="en" sz="1200">
                <a:highlight>
                  <a:srgbClr val="FFFF00"/>
                </a:highlight>
              </a:rPr>
              <a:t>A sensational 1925 court case in which the biology teacher John T. Scopes was tried for challenging a Tennessee law that outlawed the teaching of evolution.</a:t>
            </a:r>
            <a:endParaRPr sz="1200" b="1">
              <a:solidFill>
                <a:srgbClr val="FF0000"/>
              </a:solidFill>
              <a:highlight>
                <a:srgbClr val="FFFF00"/>
              </a:highlight>
            </a:endParaRPr>
          </a:p>
          <a:p>
            <a:pPr marL="0" indent="0">
              <a:spcBef>
                <a:spcPts val="1019"/>
              </a:spcBef>
              <a:buNone/>
            </a:pPr>
            <a:r>
              <a:rPr lang="en" sz="1200" b="1">
                <a:solidFill>
                  <a:srgbClr val="FF0000"/>
                </a:solidFill>
              </a:rPr>
              <a:t>Search and Destroy Mission: </a:t>
            </a:r>
            <a:r>
              <a:rPr lang="en" sz="1200"/>
              <a:t>A U.S. military raid on a South Vietnamese village, intended to root out villagers with ties to the Vietcong but often resulting in the destruction of the village and the displacement of its inhabitants. </a:t>
            </a:r>
            <a:endParaRPr sz="1200" b="1">
              <a:solidFill>
                <a:srgbClr val="FF0000"/>
              </a:solidFill>
            </a:endParaRPr>
          </a:p>
          <a:p>
            <a:pPr marL="0" indent="0">
              <a:spcBef>
                <a:spcPts val="1019"/>
              </a:spcBef>
              <a:buNone/>
            </a:pPr>
            <a:r>
              <a:rPr lang="en" sz="1200" b="1">
                <a:solidFill>
                  <a:srgbClr val="FF0000"/>
                </a:solidFill>
                <a:highlight>
                  <a:srgbClr val="FFFF00"/>
                </a:highlight>
              </a:rPr>
              <a:t>Secession: </a:t>
            </a:r>
            <a:r>
              <a:rPr lang="en" sz="1200">
                <a:highlight>
                  <a:srgbClr val="FFFF00"/>
                </a:highlight>
              </a:rPr>
              <a:t>The formal withdrawal of a state from the Union</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Securities and Exchange Commission: </a:t>
            </a:r>
            <a:r>
              <a:rPr lang="en" sz="1200">
                <a:highlight>
                  <a:srgbClr val="FFFF00"/>
                </a:highlight>
              </a:rPr>
              <a:t>An agency, created in 1934, that monitors the stock market and enforces laws regulating the sale of stocks and bonds.</a:t>
            </a:r>
            <a:endParaRPr sz="1200" b="1">
              <a:solidFill>
                <a:srgbClr val="FF0000"/>
              </a:solidFill>
              <a:highlight>
                <a:srgbClr val="FFFF00"/>
              </a:highlight>
            </a:endParaRPr>
          </a:p>
          <a:p>
            <a:pPr marL="0" indent="0">
              <a:spcBef>
                <a:spcPts val="1019"/>
              </a:spcBef>
              <a:buNone/>
            </a:pPr>
            <a:r>
              <a:rPr lang="en" sz="1200" b="1">
                <a:solidFill>
                  <a:srgbClr val="FF0000"/>
                </a:solidFill>
              </a:rPr>
              <a:t>Segregation: </a:t>
            </a:r>
            <a:r>
              <a:rPr lang="en" sz="1200"/>
              <a:t>A separation of people on the basis of race</a:t>
            </a:r>
            <a:endParaRPr sz="1200" b="1">
              <a:solidFill>
                <a:srgbClr val="FF0000"/>
              </a:solidFill>
            </a:endParaRPr>
          </a:p>
          <a:p>
            <a:pPr marL="0" indent="0">
              <a:spcBef>
                <a:spcPts val="1019"/>
              </a:spcBef>
              <a:spcAft>
                <a:spcPts val="1019"/>
              </a:spcAft>
              <a:buNone/>
            </a:pPr>
            <a:r>
              <a:rPr lang="en" sz="1200" b="1">
                <a:solidFill>
                  <a:srgbClr val="FF0000"/>
                </a:solidFill>
                <a:highlight>
                  <a:srgbClr val="FFFF00"/>
                </a:highlight>
              </a:rPr>
              <a:t>Seneca Falls Convention: </a:t>
            </a:r>
            <a:r>
              <a:rPr lang="en" sz="1200">
                <a:highlight>
                  <a:srgbClr val="FFFF00"/>
                </a:highlight>
              </a:rPr>
              <a:t>A women's rights convention held in Seneca Falls, New York in 1848 </a:t>
            </a:r>
            <a:endParaRPr sz="1000" b="1">
              <a:solidFill>
                <a:srgbClr val="FF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highlight>
                  <a:srgbClr val="FFFF00"/>
                </a:highlight>
              </a:rPr>
              <a:t>Settlement House: </a:t>
            </a:r>
            <a:r>
              <a:rPr lang="en" sz="1200">
                <a:highlight>
                  <a:srgbClr val="FFFF00"/>
                </a:highlight>
              </a:rPr>
              <a:t>A community center providing assistance to residents—particularly immigrants—in a slum neighborhood.</a:t>
            </a:r>
            <a:r>
              <a:rPr lang="en" sz="1200"/>
              <a:t> </a:t>
            </a:r>
            <a:endParaRPr sz="1200" b="1">
              <a:solidFill>
                <a:srgbClr val="FF0000"/>
              </a:solidFill>
            </a:endParaRPr>
          </a:p>
          <a:p>
            <a:pPr marL="0" indent="0">
              <a:spcBef>
                <a:spcPts val="1019"/>
              </a:spcBef>
              <a:buNone/>
            </a:pPr>
            <a:r>
              <a:rPr lang="en" sz="1200" b="1">
                <a:solidFill>
                  <a:srgbClr val="FF0000"/>
                </a:solidFill>
              </a:rPr>
              <a:t>Shantytown: </a:t>
            </a:r>
            <a:r>
              <a:rPr lang="en" sz="1200">
                <a:solidFill>
                  <a:srgbClr val="222222"/>
                </a:solidFill>
              </a:rPr>
              <a:t>A neighborhood in which people live in makeshift shacks.</a:t>
            </a:r>
            <a:endParaRPr sz="1200" b="1">
              <a:solidFill>
                <a:srgbClr val="FF0000"/>
              </a:solidFill>
            </a:endParaRPr>
          </a:p>
          <a:p>
            <a:pPr marL="0" indent="0">
              <a:spcBef>
                <a:spcPts val="1019"/>
              </a:spcBef>
              <a:buNone/>
            </a:pPr>
            <a:r>
              <a:rPr lang="en" sz="1200" b="1">
                <a:solidFill>
                  <a:srgbClr val="FF0000"/>
                </a:solidFill>
                <a:highlight>
                  <a:srgbClr val="FFFF00"/>
                </a:highlight>
              </a:rPr>
              <a:t>Shays rebellion: </a:t>
            </a:r>
            <a:r>
              <a:rPr lang="en" sz="1200">
                <a:highlight>
                  <a:srgbClr val="FFFF00"/>
                </a:highlight>
              </a:rPr>
              <a:t>An uprising of debt-ridden Massachusetts farmers protesting increased state taxes in 1787.</a:t>
            </a:r>
            <a:endParaRPr sz="1200" b="1">
              <a:solidFill>
                <a:srgbClr val="FF0000"/>
              </a:solidFill>
              <a:highlight>
                <a:srgbClr val="FFFF00"/>
              </a:highlight>
            </a:endParaRPr>
          </a:p>
          <a:p>
            <a:pPr marL="0" indent="0">
              <a:spcBef>
                <a:spcPts val="1019"/>
              </a:spcBef>
              <a:buNone/>
            </a:pPr>
            <a:r>
              <a:rPr lang="en" sz="1200" b="1">
                <a:solidFill>
                  <a:srgbClr val="FF0000"/>
                </a:solidFill>
              </a:rPr>
              <a:t>Sit Ins: </a:t>
            </a:r>
            <a:r>
              <a:rPr lang="en" sz="1200"/>
              <a:t>A form of demonstration used by African Americans to protest discrimination, in which the protesters sit down in a segregated business and refuse to leave until they are served.</a:t>
            </a:r>
            <a:endParaRPr sz="1200" b="1">
              <a:solidFill>
                <a:srgbClr val="FF0000"/>
              </a:solidFill>
            </a:endParaRPr>
          </a:p>
          <a:p>
            <a:pPr marL="0" indent="0">
              <a:spcBef>
                <a:spcPts val="1019"/>
              </a:spcBef>
              <a:buNone/>
            </a:pPr>
            <a:r>
              <a:rPr lang="en" sz="1200" b="1">
                <a:solidFill>
                  <a:srgbClr val="FF0000"/>
                </a:solidFill>
                <a:highlight>
                  <a:srgbClr val="FFFF00"/>
                </a:highlight>
              </a:rPr>
              <a:t>Social Darwinism: </a:t>
            </a:r>
            <a:r>
              <a:rPr lang="en" sz="1200">
                <a:highlight>
                  <a:srgbClr val="FFFF00"/>
                </a:highlight>
              </a:rPr>
              <a:t>An economic and social philosophy- supposedly based on the biologist Charles Darwin’s theory of evolution by natural selection- holding that a system of unrestrained competition will ensure the survival of the fittest.</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Social Gospel Movement: </a:t>
            </a:r>
            <a:r>
              <a:rPr lang="en" sz="1200">
                <a:highlight>
                  <a:srgbClr val="FFFF00"/>
                </a:highlight>
              </a:rPr>
              <a:t>A 19th-century reform movement based on the belief that Christians have a responsibility to help improve working conditions and alleviate poverty</a:t>
            </a:r>
            <a:endParaRPr sz="1200" b="1">
              <a:solidFill>
                <a:srgbClr val="FF0000"/>
              </a:solidFill>
              <a:highlight>
                <a:srgbClr val="FFFF00"/>
              </a:highlight>
            </a:endParaRPr>
          </a:p>
          <a:p>
            <a:pPr marL="0" indent="0">
              <a:spcBef>
                <a:spcPts val="1019"/>
              </a:spcBef>
              <a:buNone/>
            </a:pPr>
            <a:r>
              <a:rPr lang="en" sz="1200" b="1">
                <a:solidFill>
                  <a:srgbClr val="FF0000"/>
                </a:solidFill>
              </a:rPr>
              <a:t>Soddy: </a:t>
            </a:r>
            <a:r>
              <a:rPr lang="en" sz="1200"/>
              <a:t>A home built of blocks of turf</a:t>
            </a:r>
            <a:endParaRPr sz="1200"/>
          </a:p>
          <a:p>
            <a:pPr marL="0" indent="0">
              <a:spcBef>
                <a:spcPts val="1019"/>
              </a:spcBef>
              <a:buNone/>
            </a:pPr>
            <a:r>
              <a:rPr lang="en" sz="1200" b="1">
                <a:solidFill>
                  <a:srgbClr val="FF0000"/>
                </a:solidFill>
              </a:rPr>
              <a:t>Soup Kitchen: </a:t>
            </a:r>
            <a:r>
              <a:rPr lang="en" sz="1200"/>
              <a:t>A place where free or low cost food is served to the needy</a:t>
            </a:r>
            <a:endParaRPr sz="1200" b="1">
              <a:solidFill>
                <a:srgbClr val="FF0000"/>
              </a:solidFill>
            </a:endParaRPr>
          </a:p>
          <a:p>
            <a:pPr marL="0" indent="0">
              <a:spcBef>
                <a:spcPts val="1019"/>
              </a:spcBef>
              <a:buNone/>
            </a:pPr>
            <a:r>
              <a:rPr lang="en" sz="1200" b="1">
                <a:solidFill>
                  <a:srgbClr val="FF0000"/>
                </a:solidFill>
              </a:rPr>
              <a:t>SCLC: </a:t>
            </a:r>
            <a:r>
              <a:rPr lang="en" sz="1200"/>
              <a:t>An organization formed in 1957 by Dr. Martin Luther King, Jr., and other leaders to work for civil rights through nonviolent means. </a:t>
            </a:r>
            <a:endParaRPr sz="1200" b="1">
              <a:solidFill>
                <a:srgbClr val="FF0000"/>
              </a:solidFill>
            </a:endParaRPr>
          </a:p>
          <a:p>
            <a:pPr marL="0" indent="0">
              <a:spcBef>
                <a:spcPts val="1019"/>
              </a:spcBef>
              <a:buNone/>
            </a:pPr>
            <a:r>
              <a:rPr lang="en" sz="1200" b="1">
                <a:solidFill>
                  <a:srgbClr val="FF0000"/>
                </a:solidFill>
              </a:rPr>
              <a:t>Speakeasy:</a:t>
            </a:r>
            <a:r>
              <a:rPr lang="en" sz="1200">
                <a:highlight>
                  <a:srgbClr val="FFFFFF"/>
                </a:highlight>
              </a:rPr>
              <a:t>A place where alcoholic drinks were sold and consumed illegally during prohibition. </a:t>
            </a:r>
            <a:endParaRPr sz="1200" b="1">
              <a:solidFill>
                <a:srgbClr val="FF0000"/>
              </a:solidFill>
            </a:endParaRPr>
          </a:p>
          <a:p>
            <a:pPr marL="0" indent="0">
              <a:spcBef>
                <a:spcPts val="1019"/>
              </a:spcBef>
              <a:buNone/>
            </a:pPr>
            <a:r>
              <a:rPr lang="en" sz="1200" b="1">
                <a:solidFill>
                  <a:srgbClr val="FF0000"/>
                </a:solidFill>
              </a:rPr>
              <a:t>Speculation: </a:t>
            </a:r>
            <a:r>
              <a:rPr lang="en" sz="1200"/>
              <a:t>An involvement in risky business transactions in an effort to make a quick or large profit.</a:t>
            </a:r>
            <a:endParaRPr sz="1200"/>
          </a:p>
          <a:p>
            <a:pPr marL="0" indent="0">
              <a:spcBef>
                <a:spcPts val="1019"/>
              </a:spcBef>
              <a:buNone/>
            </a:pPr>
            <a:r>
              <a:rPr lang="en" sz="1200" b="1">
                <a:solidFill>
                  <a:srgbClr val="FF0000"/>
                </a:solidFill>
                <a:highlight>
                  <a:srgbClr val="FFFF00"/>
                </a:highlight>
              </a:rPr>
              <a:t>Square Deal: </a:t>
            </a:r>
            <a:r>
              <a:rPr lang="en" sz="1200">
                <a:highlight>
                  <a:srgbClr val="FFFF00"/>
                </a:highlight>
              </a:rPr>
              <a:t>President Theodore Roosevelt's program of progressive reforms designed to protect the common people against big businesses.</a:t>
            </a:r>
            <a:endParaRPr sz="1200" b="1">
              <a:solidFill>
                <a:srgbClr val="FF0000"/>
              </a:solidFill>
              <a:highlight>
                <a:srgbClr val="FFFF00"/>
              </a:highlight>
            </a:endParaRPr>
          </a:p>
          <a:p>
            <a:pPr marL="0" indent="0">
              <a:spcBef>
                <a:spcPts val="1019"/>
              </a:spcBef>
              <a:buNone/>
            </a:pPr>
            <a:r>
              <a:rPr lang="en" sz="1200" b="1">
                <a:solidFill>
                  <a:srgbClr val="FF0000"/>
                </a:solidFill>
              </a:rPr>
              <a:t>Strike: </a:t>
            </a:r>
            <a:r>
              <a:rPr lang="en" sz="1200"/>
              <a:t>A work stoppage intended to force an employer to respond to demands</a:t>
            </a:r>
            <a:endParaRPr sz="1200" b="1">
              <a:solidFill>
                <a:srgbClr val="FF0000"/>
              </a:solidFill>
            </a:endParaRPr>
          </a:p>
          <a:p>
            <a:pPr marL="0" indent="0">
              <a:spcBef>
                <a:spcPts val="1019"/>
              </a:spcBef>
              <a:buNone/>
            </a:pPr>
            <a:r>
              <a:rPr lang="en" sz="1200" b="1">
                <a:solidFill>
                  <a:srgbClr val="FF0000"/>
                </a:solidFill>
              </a:rPr>
              <a:t>Suburb: </a:t>
            </a:r>
            <a:r>
              <a:rPr lang="en" sz="1200"/>
              <a:t>A residential town or community near a city</a:t>
            </a:r>
            <a:endParaRPr sz="1200"/>
          </a:p>
          <a:p>
            <a:pPr marL="0" indent="0">
              <a:spcBef>
                <a:spcPts val="1019"/>
              </a:spcBef>
              <a:buNone/>
            </a:pPr>
            <a:r>
              <a:rPr lang="en" sz="1200" b="1">
                <a:solidFill>
                  <a:srgbClr val="FF0000"/>
                </a:solidFill>
                <a:highlight>
                  <a:srgbClr val="FFFF00"/>
                </a:highlight>
              </a:rPr>
              <a:t>Suffrage: </a:t>
            </a:r>
            <a:r>
              <a:rPr lang="en" sz="1200">
                <a:highlight>
                  <a:srgbClr val="FFFF00"/>
                </a:highlight>
              </a:rPr>
              <a:t>A work stoppage intended to force an employer to respond to demands.</a:t>
            </a:r>
            <a:endParaRPr sz="1200">
              <a:highlight>
                <a:srgbClr val="FFFF00"/>
              </a:highlight>
            </a:endParaRPr>
          </a:p>
          <a:p>
            <a:pPr marL="0" indent="0">
              <a:spcBef>
                <a:spcPts val="1019"/>
              </a:spcBef>
              <a:buNone/>
            </a:pPr>
            <a:r>
              <a:rPr lang="en" sz="1200" b="1">
                <a:solidFill>
                  <a:srgbClr val="FF0000"/>
                </a:solidFill>
                <a:highlight>
                  <a:srgbClr val="FFFF00"/>
                </a:highlight>
              </a:rPr>
              <a:t>Supply Side Economics: </a:t>
            </a:r>
            <a:r>
              <a:rPr lang="en" sz="1200">
                <a:highlight>
                  <a:srgbClr val="FFFF00"/>
                </a:highlight>
              </a:rPr>
              <a:t>The idea that a reduction of tax rates will lead to increases in jobs, savings, and investments, and therefore to an increase in government revenue</a:t>
            </a:r>
            <a:endParaRPr sz="1200" b="1">
              <a:solidFill>
                <a:srgbClr val="FF0000"/>
              </a:solidFill>
              <a:highlight>
                <a:srgbClr val="FFFF00"/>
              </a:highlight>
            </a:endParaRPr>
          </a:p>
          <a:p>
            <a:pPr marL="0" indent="0">
              <a:spcBef>
                <a:spcPts val="1019"/>
              </a:spcBef>
              <a:buNone/>
            </a:pPr>
            <a:r>
              <a:rPr lang="en" sz="1200" b="1">
                <a:solidFill>
                  <a:srgbClr val="FF0000"/>
                </a:solidFill>
              </a:rPr>
              <a:t>Taino: </a:t>
            </a:r>
            <a:r>
              <a:rPr lang="en" sz="1200"/>
              <a:t>A Native American people of the Caribbean islands -- the first group encountered by Columbus and his men when they reached the Americas.</a:t>
            </a:r>
            <a:endParaRPr sz="1200" b="1">
              <a:solidFill>
                <a:srgbClr val="FF0000"/>
              </a:solidFill>
            </a:endParaRPr>
          </a:p>
          <a:p>
            <a:pPr marL="0" indent="0">
              <a:spcBef>
                <a:spcPts val="1019"/>
              </a:spcBef>
              <a:buNone/>
            </a:pPr>
            <a:r>
              <a:rPr lang="en" sz="1200" b="1">
                <a:solidFill>
                  <a:srgbClr val="FF0000"/>
                </a:solidFill>
                <a:highlight>
                  <a:srgbClr val="FFFF00"/>
                </a:highlight>
              </a:rPr>
              <a:t>Teapot Dome Scandal: </a:t>
            </a:r>
            <a:r>
              <a:rPr lang="en" sz="1200">
                <a:highlight>
                  <a:srgbClr val="FFFF00"/>
                </a:highlight>
              </a:rPr>
              <a:t>Secretary of the Interior Albert B. Fall’s secret leasing of oil-rich public land to private companies in return for money and land</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Tenement:</a:t>
            </a:r>
            <a:r>
              <a:rPr lang="en" sz="1200">
                <a:highlight>
                  <a:srgbClr val="FFFF00"/>
                </a:highlight>
              </a:rPr>
              <a:t> A multifamily urban dwelling, usually overcrowded and unsanitary. </a:t>
            </a:r>
            <a:endParaRPr sz="1200" b="1">
              <a:solidFill>
                <a:srgbClr val="FF0000"/>
              </a:solidFill>
              <a:highlight>
                <a:srgbClr val="FFFF00"/>
              </a:highlight>
            </a:endParaRPr>
          </a:p>
          <a:p>
            <a:pPr marL="0" indent="0">
              <a:spcBef>
                <a:spcPts val="1019"/>
              </a:spcBef>
              <a:buNone/>
            </a:pPr>
            <a:r>
              <a:rPr lang="en" sz="1200" b="1">
                <a:solidFill>
                  <a:srgbClr val="FF0000"/>
                </a:solidFill>
              </a:rPr>
              <a:t>TVA: </a:t>
            </a:r>
            <a:r>
              <a:rPr lang="en" sz="1200"/>
              <a:t>A federal corporation established in 1933 to construct dams and power plants in the Tennessee Valley region to generate electricity as well as to prevent floods</a:t>
            </a:r>
            <a:endParaRPr sz="1200" b="1">
              <a:solidFill>
                <a:srgbClr val="FF0000"/>
              </a:solidFill>
            </a:endParaRPr>
          </a:p>
          <a:p>
            <a:pPr marL="0" indent="0">
              <a:spcBef>
                <a:spcPts val="1019"/>
              </a:spcBef>
              <a:buNone/>
            </a:pPr>
            <a:r>
              <a:rPr lang="en" sz="1200" b="1">
                <a:solidFill>
                  <a:srgbClr val="FF0000"/>
                </a:solidFill>
                <a:highlight>
                  <a:srgbClr val="FFFF00"/>
                </a:highlight>
              </a:rPr>
              <a:t>TET Offensive: </a:t>
            </a:r>
            <a:r>
              <a:rPr lang="en" sz="1200">
                <a:highlight>
                  <a:srgbClr val="FFFF00"/>
                </a:highlight>
              </a:rPr>
              <a:t>A massive surprise attack by the Vietcong on South Vietnamese towns and cities early in 1968</a:t>
            </a:r>
            <a:endParaRPr sz="1200">
              <a:highlight>
                <a:srgbClr val="FFFF00"/>
              </a:highlight>
            </a:endParaRPr>
          </a:p>
          <a:p>
            <a:pPr marL="0" indent="0">
              <a:spcBef>
                <a:spcPts val="1019"/>
              </a:spcBef>
              <a:buNone/>
            </a:pPr>
            <a:r>
              <a:rPr lang="en" sz="1200" b="1">
                <a:solidFill>
                  <a:srgbClr val="FF0000"/>
                </a:solidFill>
              </a:rPr>
              <a:t>Texas Revolution: </a:t>
            </a:r>
            <a:r>
              <a:rPr lang="en" sz="1200"/>
              <a:t>The 1836 rebellion in which Texas gained its independence from Mexico.</a:t>
            </a:r>
            <a:endParaRPr sz="1200" b="1">
              <a:solidFill>
                <a:srgbClr val="FF0000"/>
              </a:solidFill>
            </a:endParaRPr>
          </a:p>
          <a:p>
            <a:pPr marL="0" indent="0">
              <a:spcBef>
                <a:spcPts val="1019"/>
              </a:spcBef>
              <a:buNone/>
            </a:pPr>
            <a:r>
              <a:rPr lang="en" sz="1200" b="1">
                <a:solidFill>
                  <a:srgbClr val="FF0000"/>
                </a:solidFill>
                <a:highlight>
                  <a:srgbClr val="FFFF00"/>
                </a:highlight>
              </a:rPr>
              <a:t>Tiananmen Square: </a:t>
            </a:r>
            <a:r>
              <a:rPr lang="en" sz="1200">
                <a:highlight>
                  <a:srgbClr val="FFFF00"/>
                </a:highlight>
              </a:rPr>
              <a:t>The site of 1989 demonstrations in Beijing, China in which Chinese students demanded freedom of speech and a greater voice in government.</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Tonkin Gulf Resolution:  </a:t>
            </a:r>
            <a:r>
              <a:rPr lang="en" sz="1200">
                <a:highlight>
                  <a:srgbClr val="FFFF00"/>
                </a:highlight>
              </a:rPr>
              <a:t>A resolution adopted by Congress in 1964, giving the president broad powers to wage war in Vietnam</a:t>
            </a:r>
            <a:endParaRPr sz="1200" b="1">
              <a:solidFill>
                <a:srgbClr val="FF0000"/>
              </a:solidFill>
              <a:highlight>
                <a:srgbClr val="FFFF00"/>
              </a:highlight>
            </a:endParaRPr>
          </a:p>
          <a:p>
            <a:pPr marL="0" indent="0">
              <a:spcBef>
                <a:spcPts val="1019"/>
              </a:spcBef>
              <a:buNone/>
            </a:pPr>
            <a:r>
              <a:rPr lang="en" sz="1200" b="1">
                <a:solidFill>
                  <a:srgbClr val="FF0000"/>
                </a:solidFill>
              </a:rPr>
              <a:t>Totalitarian: </a:t>
            </a:r>
            <a:r>
              <a:rPr lang="en" sz="1200">
                <a:highlight>
                  <a:srgbClr val="FFFFFF"/>
                </a:highlight>
              </a:rPr>
              <a:t>Characteristic of a political system in which the government exercises complete control over its citizens’ lives.</a:t>
            </a:r>
            <a:endParaRPr sz="1200" b="1">
              <a:solidFill>
                <a:srgbClr val="FF0000"/>
              </a:solidFill>
            </a:endParaRPr>
          </a:p>
          <a:p>
            <a:pPr marL="0" indent="0">
              <a:spcBef>
                <a:spcPts val="1019"/>
              </a:spcBef>
              <a:buNone/>
            </a:pPr>
            <a:r>
              <a:rPr lang="en" sz="1200" b="1">
                <a:solidFill>
                  <a:srgbClr val="FF0000"/>
                </a:solidFill>
                <a:highlight>
                  <a:srgbClr val="FFFF00"/>
                </a:highlight>
              </a:rPr>
              <a:t>Trail of Tears: </a:t>
            </a:r>
            <a:r>
              <a:rPr lang="en" sz="1200">
                <a:highlight>
                  <a:srgbClr val="FFFF00"/>
                </a:highlight>
              </a:rPr>
              <a:t>The marches in which the cherokee people were forcibly removed from Georgia to the Indian Territory in 1838-1840, with thousands of Cherokee dying on the way </a:t>
            </a:r>
            <a:endParaRPr sz="1200" b="1">
              <a:solidFill>
                <a:srgbClr val="FF0000"/>
              </a:solidFill>
              <a:highlight>
                <a:srgbClr val="FFFF00"/>
              </a:highlight>
            </a:endParaRPr>
          </a:p>
          <a:p>
            <a:pPr marL="0" indent="0">
              <a:spcBef>
                <a:spcPts val="1019"/>
              </a:spcBef>
              <a:buNone/>
            </a:pPr>
            <a:r>
              <a:rPr lang="en" sz="1200" b="1">
                <a:solidFill>
                  <a:srgbClr val="FF0000"/>
                </a:solidFill>
              </a:rPr>
              <a:t>Transcendentalism: </a:t>
            </a:r>
            <a:r>
              <a:rPr lang="en" sz="1200"/>
              <a:t>A philosophical and literary movement of the 1800s that emphasized living a simple life and celebrated the truth found in nature and in personal emotion and imagination</a:t>
            </a:r>
            <a:endParaRPr sz="1200"/>
          </a:p>
          <a:p>
            <a:pPr marL="0" indent="0">
              <a:spcBef>
                <a:spcPts val="1019"/>
              </a:spcBef>
              <a:buNone/>
            </a:pPr>
            <a:r>
              <a:rPr lang="en" sz="1200" b="1">
                <a:solidFill>
                  <a:srgbClr val="FF0000"/>
                </a:solidFill>
                <a:highlight>
                  <a:srgbClr val="FFFF00"/>
                </a:highlight>
              </a:rPr>
              <a:t>Transcontinental Railroad: </a:t>
            </a:r>
            <a:r>
              <a:rPr lang="en" sz="1200">
                <a:highlight>
                  <a:srgbClr val="FFFF00"/>
                </a:highlight>
              </a:rPr>
              <a:t> A railroad line linking the Atlantic and Pacific coasts of the United States, completed in 1869.</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Trench Warfare: </a:t>
            </a:r>
            <a:r>
              <a:rPr lang="en" sz="1200">
                <a:solidFill>
                  <a:srgbClr val="222222"/>
                </a:solidFill>
                <a:highlight>
                  <a:srgbClr val="FFFF00"/>
                </a:highlight>
              </a:rPr>
              <a:t>Military operations in which the opposing forces attack and counterattack from systems of fortified ditches rather than on an open battlefield.</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Triangular Trade:</a:t>
            </a:r>
            <a:r>
              <a:rPr lang="en" sz="1200">
                <a:highlight>
                  <a:srgbClr val="FFFF00"/>
                </a:highlight>
              </a:rPr>
              <a:t> The transatlantic system of trade in which goods and people, including slaves, were exchanged between Africa, England, Europe, the West Indies, and the colonies in North America.</a:t>
            </a:r>
            <a:endParaRPr sz="1200" b="1">
              <a:solidFill>
                <a:srgbClr val="FF0000"/>
              </a:solidFill>
              <a:highlight>
                <a:srgbClr val="FFFF00"/>
              </a:highlight>
            </a:endParaRPr>
          </a:p>
          <a:p>
            <a:pPr marL="0" indent="0">
              <a:lnSpc>
                <a:spcPct val="115000"/>
              </a:lnSpc>
              <a:spcBef>
                <a:spcPts val="1019"/>
              </a:spcBef>
              <a:spcAft>
                <a:spcPts val="1019"/>
              </a:spcAft>
              <a:buNone/>
            </a:pPr>
            <a:endParaRPr sz="1000" b="1">
              <a:solidFill>
                <a:srgbClr val="FF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6" name="Shape 506"/>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 sz="1200" b="1">
                <a:solidFill>
                  <a:srgbClr val="FF0000"/>
                </a:solidFill>
                <a:highlight>
                  <a:srgbClr val="FFFF00"/>
                </a:highlight>
              </a:rPr>
              <a:t>Tuskegee Institute: </a:t>
            </a:r>
            <a:r>
              <a:rPr lang="en" sz="1200">
                <a:highlight>
                  <a:srgbClr val="FFFF00"/>
                </a:highlight>
              </a:rPr>
              <a:t>Founded in 1881, and led by Booker T. Washington, to equip African Americans with teaching diplomas and useful skills in the trades and agriculture.</a:t>
            </a:r>
            <a:endParaRPr sz="1200" b="1">
              <a:solidFill>
                <a:srgbClr val="FF0000"/>
              </a:solidFill>
              <a:highlight>
                <a:srgbClr val="FFFF00"/>
              </a:highlight>
            </a:endParaRPr>
          </a:p>
          <a:p>
            <a:pPr marL="0" indent="0">
              <a:spcBef>
                <a:spcPts val="1019"/>
              </a:spcBef>
              <a:buNone/>
            </a:pPr>
            <a:r>
              <a:rPr lang="en" sz="1200" b="1">
                <a:solidFill>
                  <a:srgbClr val="FF0000"/>
                </a:solidFill>
              </a:rPr>
              <a:t>Two-Party System: </a:t>
            </a:r>
            <a:r>
              <a:rPr lang="en" sz="1200"/>
              <a:t>A political system dominated by two major parties</a:t>
            </a:r>
            <a:endParaRPr sz="1200" b="1">
              <a:solidFill>
                <a:srgbClr val="FF0000"/>
              </a:solidFill>
            </a:endParaRPr>
          </a:p>
          <a:p>
            <a:pPr marL="0" indent="0">
              <a:spcBef>
                <a:spcPts val="1019"/>
              </a:spcBef>
              <a:buNone/>
            </a:pPr>
            <a:r>
              <a:rPr lang="en" sz="1200" b="1">
                <a:solidFill>
                  <a:srgbClr val="FF0000"/>
                </a:solidFill>
                <a:highlight>
                  <a:srgbClr val="FFFF00"/>
                </a:highlight>
              </a:rPr>
              <a:t>Underground Railroad: </a:t>
            </a:r>
            <a:r>
              <a:rPr lang="en" sz="1200">
                <a:highlight>
                  <a:srgbClr val="FFFF00"/>
                </a:highlight>
              </a:rPr>
              <a:t>A system of routes along which runaway slaves were helped to escape to Canada or to safe areas in the free states</a:t>
            </a:r>
            <a:endParaRPr sz="1200" b="1">
              <a:solidFill>
                <a:srgbClr val="FF0000"/>
              </a:solidFill>
              <a:highlight>
                <a:srgbClr val="FFFF00"/>
              </a:highlight>
            </a:endParaRPr>
          </a:p>
          <a:p>
            <a:pPr marL="0" indent="0">
              <a:spcBef>
                <a:spcPts val="1019"/>
              </a:spcBef>
              <a:buNone/>
            </a:pPr>
            <a:r>
              <a:rPr lang="en" sz="1200" b="1">
                <a:solidFill>
                  <a:srgbClr val="FF0000"/>
                </a:solidFill>
              </a:rPr>
              <a:t>Unitarian: </a:t>
            </a:r>
            <a:r>
              <a:rPr lang="en" sz="1200"/>
              <a:t>Member of a religious group that emphasizes reason and faith in the individual</a:t>
            </a:r>
            <a:endParaRPr sz="1200"/>
          </a:p>
          <a:p>
            <a:pPr marL="0" indent="0">
              <a:spcBef>
                <a:spcPts val="1019"/>
              </a:spcBef>
              <a:buNone/>
            </a:pPr>
            <a:r>
              <a:rPr lang="en" sz="1200" b="1">
                <a:solidFill>
                  <a:srgbClr val="FF0000"/>
                </a:solidFill>
                <a:highlight>
                  <a:srgbClr val="FFFF00"/>
                </a:highlight>
              </a:rPr>
              <a:t>UFWOC: </a:t>
            </a:r>
            <a:r>
              <a:rPr lang="en" sz="1200">
                <a:highlight>
                  <a:srgbClr val="FFFF00"/>
                </a:highlight>
              </a:rPr>
              <a:t>A labor union formed in 1966 to seek higher wages and better working conditions for Mexican-American farm workers in California</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United Nations: </a:t>
            </a:r>
            <a:r>
              <a:rPr lang="en" sz="1200">
                <a:highlight>
                  <a:srgbClr val="FFFF00"/>
                </a:highlight>
              </a:rPr>
              <a:t>An international peacekeeping organization to which most nations in the world belong, founded in 1945 to promote world peace, security, and economic development. </a:t>
            </a:r>
            <a:endParaRPr sz="1200" b="1">
              <a:solidFill>
                <a:srgbClr val="FF0000"/>
              </a:solidFill>
              <a:highlight>
                <a:srgbClr val="FFFF00"/>
              </a:highlight>
            </a:endParaRPr>
          </a:p>
          <a:p>
            <a:pPr marL="0" indent="0">
              <a:spcBef>
                <a:spcPts val="1019"/>
              </a:spcBef>
              <a:buNone/>
            </a:pPr>
            <a:r>
              <a:rPr lang="en" sz="1200" b="1">
                <a:solidFill>
                  <a:srgbClr val="FF0000"/>
                </a:solidFill>
              </a:rPr>
              <a:t>Urban Flight: </a:t>
            </a:r>
            <a:r>
              <a:rPr lang="en" sz="1200">
                <a:highlight>
                  <a:srgbClr val="FFFFFF"/>
                </a:highlight>
              </a:rPr>
              <a:t>A migration of people from cities to the surrounding suburbs.</a:t>
            </a:r>
            <a:endParaRPr sz="1200" b="1">
              <a:solidFill>
                <a:srgbClr val="FF0000"/>
              </a:solidFill>
            </a:endParaRPr>
          </a:p>
          <a:p>
            <a:pPr marL="0" indent="0">
              <a:spcBef>
                <a:spcPts val="1019"/>
              </a:spcBef>
              <a:buNone/>
            </a:pPr>
            <a:r>
              <a:rPr lang="en" sz="1200" b="1">
                <a:solidFill>
                  <a:srgbClr val="FF0000"/>
                </a:solidFill>
              </a:rPr>
              <a:t>Urbanization: </a:t>
            </a:r>
            <a:r>
              <a:rPr lang="en" sz="1200"/>
              <a:t>The growth of cities.</a:t>
            </a:r>
            <a:endParaRPr sz="1200"/>
          </a:p>
          <a:p>
            <a:pPr marL="0" indent="0">
              <a:spcBef>
                <a:spcPts val="1019"/>
              </a:spcBef>
              <a:buNone/>
            </a:pPr>
            <a:r>
              <a:rPr lang="en" sz="1200" b="1">
                <a:solidFill>
                  <a:srgbClr val="FF0000"/>
                </a:solidFill>
              </a:rPr>
              <a:t>Urban Sprawl:</a:t>
            </a:r>
            <a:r>
              <a:rPr lang="en" sz="1200"/>
              <a:t> The unplanned and uncontrolled spreading of cities into surrounding regions.</a:t>
            </a:r>
            <a:endParaRPr sz="1200" b="1">
              <a:solidFill>
                <a:srgbClr val="FF0000"/>
              </a:solidFill>
            </a:endParaRPr>
          </a:p>
          <a:p>
            <a:pPr marL="0" indent="0">
              <a:spcBef>
                <a:spcPts val="1019"/>
              </a:spcBef>
              <a:buNone/>
            </a:pPr>
            <a:r>
              <a:rPr lang="en" sz="1200" b="1">
                <a:solidFill>
                  <a:srgbClr val="FF0000"/>
                </a:solidFill>
                <a:highlight>
                  <a:srgbClr val="FFFF00"/>
                </a:highlight>
              </a:rPr>
              <a:t>USS Maine: </a:t>
            </a:r>
            <a:r>
              <a:rPr lang="en" sz="1200">
                <a:highlight>
                  <a:srgbClr val="FFFF00"/>
                </a:highlight>
              </a:rPr>
              <a:t>A U.S. warship that mysteriously exploded and sank in the harbor of Havana, Cuba, on February 15, 1898.</a:t>
            </a:r>
            <a:endParaRPr sz="1200">
              <a:highlight>
                <a:srgbClr val="FFFF00"/>
              </a:highlight>
            </a:endParaRPr>
          </a:p>
          <a:p>
            <a:pPr marL="0" indent="0">
              <a:spcBef>
                <a:spcPts val="1019"/>
              </a:spcBef>
              <a:buNone/>
            </a:pPr>
            <a:r>
              <a:rPr lang="en" sz="1200" b="1">
                <a:solidFill>
                  <a:srgbClr val="FF0000"/>
                </a:solidFill>
                <a:highlight>
                  <a:srgbClr val="FFFF00"/>
                </a:highlight>
              </a:rPr>
              <a:t>U-2 Incident: </a:t>
            </a:r>
            <a:r>
              <a:rPr lang="en" sz="1200">
                <a:highlight>
                  <a:srgbClr val="FFFF00"/>
                </a:highlight>
              </a:rPr>
              <a:t>downing of a U.S. spy plane and capture of its pilot by the Soviet Union in 1960 </a:t>
            </a:r>
            <a:endParaRPr sz="1200">
              <a:highlight>
                <a:srgbClr val="FFFF00"/>
              </a:highlight>
            </a:endParaRPr>
          </a:p>
          <a:p>
            <a:pPr marL="0" indent="0">
              <a:spcBef>
                <a:spcPts val="1019"/>
              </a:spcBef>
              <a:buNone/>
            </a:pPr>
            <a:r>
              <a:rPr lang="en" sz="1200" b="1">
                <a:solidFill>
                  <a:srgbClr val="FF0000"/>
                </a:solidFill>
              </a:rPr>
              <a:t>V-E Day: </a:t>
            </a:r>
            <a:r>
              <a:rPr lang="en" sz="1200"/>
              <a:t>A name given to May 8, 1945, “Victory in Europe Day” on which General Eisenhower’s acceptance of the unconditional surrender of Nazi Germany marked the end of World War II in Europe </a:t>
            </a:r>
            <a:endParaRPr sz="1200" b="1">
              <a:solidFill>
                <a:srgbClr val="FF0000"/>
              </a:solidFill>
            </a:endParaRPr>
          </a:p>
          <a:p>
            <a:pPr marL="0" indent="0">
              <a:spcBef>
                <a:spcPts val="1019"/>
              </a:spcBef>
              <a:buNone/>
            </a:pPr>
            <a:r>
              <a:rPr lang="en" sz="1200" b="1">
                <a:solidFill>
                  <a:srgbClr val="FF0000"/>
                </a:solidFill>
                <a:highlight>
                  <a:srgbClr val="FFFF00"/>
                </a:highlight>
              </a:rPr>
              <a:t>Vertical Integration:</a:t>
            </a:r>
            <a:r>
              <a:rPr lang="en" sz="1200">
                <a:highlight>
                  <a:srgbClr val="FFFF00"/>
                </a:highlight>
              </a:rPr>
              <a:t> A company’s taking over its suppliers and distributors and transportation systems to gain total control over the quality and cost of its product</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Vietcong: </a:t>
            </a:r>
            <a:r>
              <a:rPr lang="en" sz="1200">
                <a:highlight>
                  <a:srgbClr val="FFFF00"/>
                </a:highlight>
              </a:rPr>
              <a:t>the South Vietnamese Communists who, with North Vietnamese support, fought against the government of South Vietnam in the Vietnam War.</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Vietminh: </a:t>
            </a:r>
            <a:r>
              <a:rPr lang="en" sz="1200">
                <a:highlight>
                  <a:srgbClr val="FFFF00"/>
                </a:highlight>
              </a:rPr>
              <a:t>An organization of Vietnamese Communists and other nationalist groups that between 1946 and 1954 fought for Vietnamese independence from the French.</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Vietnamization: </a:t>
            </a:r>
            <a:r>
              <a:rPr lang="en" sz="1200">
                <a:highlight>
                  <a:srgbClr val="FFFF00"/>
                </a:highlight>
              </a:rPr>
              <a:t>President Nixon’s strategy for ending U.S. involvement in the Vietnam War, involving the gradual withdrawal of U.S. troops and their replacement with South Vietnamese forces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Warren Commission: </a:t>
            </a:r>
            <a:r>
              <a:rPr lang="en" sz="1200">
                <a:highlight>
                  <a:srgbClr val="FFFF00"/>
                </a:highlight>
              </a:rPr>
              <a:t>A group, headed by Chief Justice Earl Warren, that investigated the assassination of President Kennedy and concluded that Lee Harvey Oswald was alone responsible for it.</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Warren Court: </a:t>
            </a:r>
            <a:r>
              <a:rPr lang="en" sz="1200">
                <a:highlight>
                  <a:srgbClr val="FFFF00"/>
                </a:highlight>
              </a:rPr>
              <a:t>The Supreme Court during the period when Earl Warren was chief justice, noted for its activism in the areas of civil rights and free speech</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Watergate: </a:t>
            </a:r>
            <a:r>
              <a:rPr lang="en" sz="1200">
                <a:highlight>
                  <a:srgbClr val="FFFF00"/>
                </a:highlight>
              </a:rPr>
              <a:t>A scandal arising from the Nixon administration’s attempt to cover up its involvement in the 1972 break-in at the Democratic National Committee headquarters in the Watergate apartment complex.</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WAAC: </a:t>
            </a:r>
            <a:r>
              <a:rPr lang="en" sz="1200">
                <a:highlight>
                  <a:srgbClr val="FFFF00"/>
                </a:highlight>
              </a:rPr>
              <a:t>The Women’s Auxiliary Army Corps was a US army unit created during World War II to enable women to serve in noncombat positions.</a:t>
            </a:r>
            <a:endParaRPr sz="1200" b="1">
              <a:solidFill>
                <a:srgbClr val="FF0000"/>
              </a:solidFill>
              <a:highlight>
                <a:srgbClr val="FFFF00"/>
              </a:highlight>
            </a:endParaRPr>
          </a:p>
          <a:p>
            <a:pPr marL="0" indent="0">
              <a:spcBef>
                <a:spcPts val="1019"/>
              </a:spcBef>
              <a:buNone/>
            </a:pPr>
            <a:r>
              <a:rPr lang="en" sz="1200" b="1">
                <a:solidFill>
                  <a:srgbClr val="FF0000"/>
                </a:solidFill>
              </a:rPr>
              <a:t>Woodstock: </a:t>
            </a:r>
            <a:r>
              <a:rPr lang="en" sz="1200"/>
              <a:t>A free music festival that attracted more than 400,000 young people to a farm in upstate New York in August 1969</a:t>
            </a:r>
            <a:endParaRPr sz="1200" b="1">
              <a:solidFill>
                <a:srgbClr val="FF0000"/>
              </a:solidFill>
            </a:endParaRPr>
          </a:p>
          <a:p>
            <a:pPr marL="0" indent="0">
              <a:spcBef>
                <a:spcPts val="1019"/>
              </a:spcBef>
              <a:buNone/>
            </a:pPr>
            <a:r>
              <a:rPr lang="en" sz="1200" b="1">
                <a:solidFill>
                  <a:srgbClr val="FF0000"/>
                </a:solidFill>
                <a:highlight>
                  <a:srgbClr val="FFFF00"/>
                </a:highlight>
              </a:rPr>
              <a:t>WPA: </a:t>
            </a:r>
            <a:r>
              <a:rPr lang="en" sz="1200">
                <a:highlight>
                  <a:srgbClr val="FFFF00"/>
                </a:highlight>
              </a:rPr>
              <a:t>A law enacted in 1973, limiting a president’s right to send troops into battle without consulting Congress.</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XYZ Affair: </a:t>
            </a:r>
            <a:r>
              <a:rPr lang="en" sz="1200">
                <a:highlight>
                  <a:srgbClr val="FFFF00"/>
                </a:highlight>
              </a:rPr>
              <a:t>A 1797 incident in which French officials demanded a bribe from US diplomats </a:t>
            </a:r>
            <a:endParaRPr sz="1200" b="1">
              <a:solidFill>
                <a:srgbClr val="FF0000"/>
              </a:solidFill>
              <a:highlight>
                <a:srgbClr val="FFFF00"/>
              </a:highlight>
            </a:endParaRPr>
          </a:p>
          <a:p>
            <a:pPr marL="0" indent="0">
              <a:spcBef>
                <a:spcPts val="1019"/>
              </a:spcBef>
              <a:buNone/>
            </a:pPr>
            <a:r>
              <a:rPr lang="en" sz="1200" b="1">
                <a:solidFill>
                  <a:srgbClr val="FF0000"/>
                </a:solidFill>
                <a:highlight>
                  <a:srgbClr val="FFFF00"/>
                </a:highlight>
              </a:rPr>
              <a:t>Yellow Journalism: </a:t>
            </a:r>
            <a:r>
              <a:rPr lang="en" sz="1200">
                <a:highlight>
                  <a:srgbClr val="FFFF00"/>
                </a:highlight>
              </a:rPr>
              <a:t>The use of sensationalized and exaggerated reporting by newspapers or magazines to attract readers</a:t>
            </a:r>
            <a:endParaRPr sz="1200">
              <a:highlight>
                <a:srgbClr val="FFFF00"/>
              </a:highlight>
            </a:endParaRPr>
          </a:p>
          <a:p>
            <a:pPr marL="0" indent="0">
              <a:spcBef>
                <a:spcPts val="1019"/>
              </a:spcBef>
              <a:spcAft>
                <a:spcPts val="1019"/>
              </a:spcAft>
              <a:buNone/>
            </a:pPr>
            <a:r>
              <a:rPr lang="en" sz="1200" b="1">
                <a:solidFill>
                  <a:srgbClr val="FF0000"/>
                </a:solidFill>
                <a:highlight>
                  <a:srgbClr val="FFFF00"/>
                </a:highlight>
              </a:rPr>
              <a:t>Zimmerman Note: </a:t>
            </a:r>
            <a:r>
              <a:rPr lang="en" sz="1200">
                <a:highlight>
                  <a:srgbClr val="FFFF00"/>
                </a:highlight>
              </a:rPr>
              <a:t>A message sent in 1917 by the German foreign minister to the German ambassador in Mexico, proposing a German-Mexican alliance and promising to help Mexico regain Texas, New Mexico, and Arizona is the United States entered world War I. </a:t>
            </a:r>
            <a:endParaRPr sz="1000" b="1">
              <a:solidFill>
                <a:srgbClr val="FF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2" name="Shape 512"/>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7" name="Shape 517"/>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b="1">
              <a:solidFill>
                <a:srgbClr val="FF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3" name="Shape 523"/>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b="1">
              <a:solidFill>
                <a:srgbClr val="FF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b="1">
              <a:solidFill>
                <a:srgbClr val="FF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9" name="Shape 53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b="1">
              <a:solidFill>
                <a:srgbClr val="FF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4" name="Shape 544"/>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b="1">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9" name="Shape 54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b="1">
              <a:solidFill>
                <a:srgbClr val="FF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b="1">
              <a:solidFill>
                <a:srgbClr val="FF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b="1">
              <a:solidFill>
                <a:srgbClr val="FF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4" name="Shape 564"/>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5" name="Shape 575"/>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1" name="Shape 58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7" name="Shape 587"/>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7" name="Shape 597"/>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3" name="Shape 603"/>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8" name="Shape 608"/>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4" name="Shape 614"/>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9" name="Shape 61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5" name="Shape 625"/>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1" name="Shape 63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6" name="Shape 636"/>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1" name="Shape 64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6" name="Shape 646"/>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2" name="Shape 652"/>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7" name="Shape 657"/>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2" name="Shape 662"/>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8" name="Shape 668"/>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2" name="Shape 682"/>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0" name="Shape 700"/>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5" name="Shape 705"/>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0" name="Shape 710"/>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7" name="Shape 727"/>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0" name="Shape 750"/>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spcAft>
                <a:spcPts val="1019"/>
              </a:spcAft>
              <a:buNone/>
            </a:pP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lnSpc>
                <a:spcPct val="115000"/>
              </a:lnSpc>
              <a:buSzPts val="1100"/>
              <a:buNone/>
            </a:pPr>
            <a:r>
              <a:rPr lang="en" sz="1200" b="1"/>
              <a:t>Key Concept 1.1</a:t>
            </a:r>
            <a:br>
              <a:rPr lang="en" sz="1200" b="1"/>
            </a:br>
            <a:r>
              <a:rPr lang="en" sz="1200">
                <a:solidFill>
                  <a:srgbClr val="FF0000"/>
                </a:solidFill>
              </a:rPr>
              <a:t>As native populations migrated and settled across the vast expanse of North America over time, they developed distinct and increasingly complex societies by adapting to and transforming their diverse environments.</a:t>
            </a:r>
            <a:endParaRPr sz="1200">
              <a:solidFill>
                <a:srgbClr val="FF0000"/>
              </a:solidFill>
            </a:endParaRPr>
          </a:p>
          <a:p>
            <a:pPr marL="0" indent="0">
              <a:lnSpc>
                <a:spcPct val="115000"/>
              </a:lnSpc>
              <a:buSzPts val="1100"/>
              <a:buNone/>
            </a:pPr>
            <a:endParaRPr sz="1200" b="1">
              <a:solidFill>
                <a:srgbClr val="FF0000"/>
              </a:solidFill>
            </a:endParaRPr>
          </a:p>
          <a:p>
            <a:pPr marL="0" indent="0">
              <a:lnSpc>
                <a:spcPct val="115000"/>
              </a:lnSpc>
              <a:buSzPts val="1100"/>
              <a:buNone/>
            </a:pPr>
            <a:r>
              <a:rPr lang="en" sz="900" b="1">
                <a:solidFill>
                  <a:srgbClr val="FF0000"/>
                </a:solidFill>
              </a:rPr>
              <a:t>I. Different native societies adapted to and transformed their environments through innovations in agriculture, resource use, and social structure.</a:t>
            </a:r>
            <a:endParaRPr sz="900" b="1">
              <a:solidFill>
                <a:srgbClr val="FF0000"/>
              </a:solidFill>
            </a:endParaRPr>
          </a:p>
          <a:p>
            <a:pPr marL="0" indent="0">
              <a:lnSpc>
                <a:spcPct val="115000"/>
              </a:lnSpc>
              <a:buSzPts val="1100"/>
              <a:buNone/>
            </a:pPr>
            <a:r>
              <a:rPr lang="en" sz="900" b="1">
                <a:solidFill>
                  <a:srgbClr val="FF0000"/>
                </a:solidFill>
              </a:rPr>
              <a:t>Concept Outline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The spread of maize cultivation from present-day Mexico northward into the present-day American Southwest and beyond supported economic development, settlement, advanced irrigation, and social diversi cation among societies.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Societies responded to the aridity of the Great Basin and the grasslands of the western Great Plains by developing largely mobile lifestyles.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In the Northeast, the Mississippi River Valley, and along the Atlantic seaboard some societies developed mixed agricultural and hunter-gatherer economies that favored the development of permanent villages.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Societies in the Northwest and present-day California supported themselves by hunting and gathering, and in some areas developed settled communities supported by the vast resources of the ocean.</a:t>
            </a:r>
            <a:r>
              <a:rPr lang="en" sz="1200" b="1">
                <a:solidFill>
                  <a:srgbClr val="FF0000"/>
                </a:solidFill>
              </a:rPr>
              <a:t>	</a:t>
            </a:r>
            <a:endParaRPr sz="1200" b="1">
              <a:solidFill>
                <a:srgbClr val="FF0000"/>
              </a:solidFill>
            </a:endParaRPr>
          </a:p>
          <a:p>
            <a:pPr marL="0" indent="0">
              <a:lnSpc>
                <a:spcPct val="115000"/>
              </a:lnSpc>
              <a:buSzPts val="1100"/>
              <a:buNone/>
            </a:pPr>
            <a:r>
              <a:rPr lang="en" sz="1200" b="1">
                <a:solidFill>
                  <a:srgbClr val="FF0000"/>
                </a:solidFill>
              </a:rPr>
              <a:t>				</a:t>
            </a:r>
            <a:endParaRPr sz="1200" b="1"/>
          </a:p>
          <a:p>
            <a:pPr marL="0" indent="0">
              <a:lnSpc>
                <a:spcPct val="115000"/>
              </a:lnSpc>
              <a:buSzPts val="1100"/>
              <a:buNone/>
            </a:pPr>
            <a:r>
              <a:rPr lang="en" sz="1200" b="1"/>
              <a:t>Key Concept 1.2</a:t>
            </a:r>
            <a:br>
              <a:rPr lang="en" sz="1200" b="1"/>
            </a:br>
            <a:r>
              <a:rPr lang="en" sz="1200">
                <a:solidFill>
                  <a:srgbClr val="FF0000"/>
                </a:solidFill>
              </a:rPr>
              <a:t>Contact among Europeans, Native Americans, and Africans resulted in the Columbian Exchange and significant social, cultural, and political changes on both sides of the</a:t>
            </a:r>
            <a:endParaRPr sz="1200">
              <a:solidFill>
                <a:srgbClr val="FF0000"/>
              </a:solidFill>
            </a:endParaRPr>
          </a:p>
          <a:p>
            <a:pPr marL="0" indent="0">
              <a:lnSpc>
                <a:spcPct val="115000"/>
              </a:lnSpc>
              <a:buSzPts val="1100"/>
              <a:buNone/>
            </a:pPr>
            <a:r>
              <a:rPr lang="en" sz="1200">
                <a:solidFill>
                  <a:srgbClr val="FF0000"/>
                </a:solidFill>
              </a:rPr>
              <a:t>Atlantic Ocean. </a:t>
            </a:r>
            <a:endParaRPr sz="1200">
              <a:solidFill>
                <a:srgbClr val="FF0000"/>
              </a:solidFill>
            </a:endParaRPr>
          </a:p>
          <a:p>
            <a:pPr marL="0" indent="0">
              <a:lnSpc>
                <a:spcPct val="115000"/>
              </a:lnSpc>
              <a:buSzPts val="1100"/>
              <a:buNone/>
            </a:pPr>
            <a:endParaRPr sz="1200">
              <a:solidFill>
                <a:srgbClr val="FF0000"/>
              </a:solidFill>
            </a:endParaRPr>
          </a:p>
          <a:p>
            <a:pPr marL="0" indent="0">
              <a:lnSpc>
                <a:spcPct val="115000"/>
              </a:lnSpc>
              <a:buSzPts val="1100"/>
              <a:buNone/>
            </a:pPr>
            <a:r>
              <a:rPr lang="en" sz="900" b="1">
                <a:solidFill>
                  <a:srgbClr val="FF0000"/>
                </a:solidFill>
              </a:rPr>
              <a:t>I. </a:t>
            </a:r>
            <a:r>
              <a:rPr lang="en" sz="900">
                <a:solidFill>
                  <a:srgbClr val="FF0000"/>
                </a:solidFill>
              </a:rPr>
              <a:t>European expansion into the Western Hemisphere generated intense social, religious, political, and economic competition and changes within European societies.</a:t>
            </a:r>
            <a:endParaRPr sz="900">
              <a:solidFill>
                <a:srgbClr val="FF0000"/>
              </a:solidFill>
            </a:endParaRPr>
          </a:p>
          <a:p>
            <a:pPr marL="465887" indent="-291179">
              <a:lnSpc>
                <a:spcPct val="115000"/>
              </a:lnSpc>
              <a:buClr>
                <a:srgbClr val="FF0000"/>
              </a:buClr>
              <a:buSzPts val="900"/>
              <a:buAutoNum type="alphaUcPeriod"/>
            </a:pPr>
            <a:r>
              <a:rPr lang="en" sz="900" b="1">
                <a:solidFill>
                  <a:srgbClr val="FF0000"/>
                </a:solidFill>
              </a:rPr>
              <a:t>European nations’ efforts to explore and conquer the New World stemmed from a search for new sources of wealth, economic and military competition, and a desire to spread Christianity.</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The Columbian Exchange brought new crops to Europe from the Americas, stimulating European population growth, and new sources of mineral wealth, which facilitated the European shift from feudalism to capitalism.</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Improvements in maritime technology and more organized methods for conducting international trade, such as joint-stock companies, helped drive changes to economies in Europe and the Americas.</a:t>
            </a:r>
            <a:endParaRPr sz="900" b="1">
              <a:solidFill>
                <a:srgbClr val="FF0000"/>
              </a:solidFill>
            </a:endParaRPr>
          </a:p>
          <a:p>
            <a:pPr marL="0" indent="0">
              <a:lnSpc>
                <a:spcPct val="115000"/>
              </a:lnSpc>
              <a:buSzPts val="1100"/>
              <a:buNone/>
            </a:pPr>
            <a:endParaRPr sz="900" b="1">
              <a:solidFill>
                <a:srgbClr val="FF0000"/>
              </a:solidFill>
            </a:endParaRPr>
          </a:p>
          <a:p>
            <a:pPr marL="0" indent="0">
              <a:lnSpc>
                <a:spcPct val="115000"/>
              </a:lnSpc>
              <a:buSzPts val="1100"/>
              <a:buNone/>
            </a:pPr>
            <a:r>
              <a:rPr lang="en" sz="900" b="1">
                <a:solidFill>
                  <a:srgbClr val="FF0000"/>
                </a:solidFill>
              </a:rPr>
              <a:t>II. The Columbian Exchange and development of the Spanish Empire in the Western Hemisphere resulted in extensive demographic, economic, and social changes.</a:t>
            </a:r>
            <a:endParaRPr sz="900" b="1">
              <a:solidFill>
                <a:srgbClr val="FF0000"/>
              </a:solidFill>
            </a:endParaRPr>
          </a:p>
          <a:p>
            <a:pPr marL="0" indent="0">
              <a:lnSpc>
                <a:spcPct val="115000"/>
              </a:lnSpc>
              <a:buSzPts val="1100"/>
              <a:buNone/>
            </a:pPr>
            <a:r>
              <a:rPr lang="en" sz="900" b="1">
                <a:solidFill>
                  <a:srgbClr val="FF0000"/>
                </a:solidFill>
              </a:rPr>
              <a:t>Concept Outline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Spanish exploration and conquest of the Americas were accompanied and furthered by widespread deadly epidemics that devastated native populations and by the introduction of crops and animals not found in the Americas.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In the </a:t>
            </a:r>
            <a:r>
              <a:rPr lang="en" sz="900" b="1" i="1">
                <a:solidFill>
                  <a:srgbClr val="FF0000"/>
                </a:solidFill>
              </a:rPr>
              <a:t>encomienda </a:t>
            </a:r>
            <a:r>
              <a:rPr lang="en" sz="900" b="1">
                <a:solidFill>
                  <a:srgbClr val="FF0000"/>
                </a:solidFill>
              </a:rPr>
              <a:t>system, Spanish colonial economies marshaled Native American labor to support plantation- based agriculture and extract precious metals and other resources.</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European traders partnered with some West African groups who practiced slavery to forcibly extract slave labor for the Americas. The Spanish imported enslaved Africans to labor in plantation agriculture and mining.</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The Spanish developed a caste system that incorporated, and carefully de ned the status of, the diverse population of Europeans, Africans, and Native Americans in their empire.</a:t>
            </a:r>
            <a:endParaRPr sz="900" b="1">
              <a:solidFill>
                <a:srgbClr val="FF0000"/>
              </a:solidFill>
            </a:endParaRPr>
          </a:p>
          <a:p>
            <a:pPr marL="0" indent="0">
              <a:lnSpc>
                <a:spcPct val="115000"/>
              </a:lnSpc>
              <a:buSzPts val="1100"/>
              <a:buNone/>
            </a:pPr>
            <a:endParaRPr sz="900" b="1">
              <a:solidFill>
                <a:srgbClr val="FF0000"/>
              </a:solidFill>
            </a:endParaRPr>
          </a:p>
          <a:p>
            <a:pPr marL="0" indent="0">
              <a:lnSpc>
                <a:spcPct val="115000"/>
              </a:lnSpc>
              <a:buSzPts val="1100"/>
              <a:buNone/>
            </a:pPr>
            <a:endParaRPr sz="900" b="1">
              <a:solidFill>
                <a:srgbClr val="FF0000"/>
              </a:solidFill>
            </a:endParaRPr>
          </a:p>
          <a:p>
            <a:pPr marL="0" indent="0">
              <a:lnSpc>
                <a:spcPct val="115000"/>
              </a:lnSpc>
              <a:buSzPts val="1100"/>
              <a:buNone/>
            </a:pPr>
            <a:r>
              <a:rPr lang="en" sz="900" b="1">
                <a:solidFill>
                  <a:srgbClr val="FF0000"/>
                </a:solidFill>
              </a:rPr>
              <a:t>III. In their interactions, Europeans and Native Americans asserted divergent worldviews regarding issues such as religion, gender roles, family, land use, and power.</a:t>
            </a:r>
            <a:endParaRPr sz="900" b="1">
              <a:solidFill>
                <a:srgbClr val="FF0000"/>
              </a:solidFill>
            </a:endParaRPr>
          </a:p>
          <a:p>
            <a:pPr marL="0" indent="0">
              <a:lnSpc>
                <a:spcPct val="115000"/>
              </a:lnSpc>
              <a:buSzPts val="1100"/>
              <a:buNone/>
            </a:pPr>
            <a:r>
              <a:rPr lang="en" sz="900" b="1">
                <a:solidFill>
                  <a:srgbClr val="FF0000"/>
                </a:solidFill>
              </a:rPr>
              <a:t>Concept Outline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Mutual misunderstandings between Europeans and Native Americans often de ned the early years of interaction and trade as each group sought to make sense of the other. Over time, Europeans and Native Americans adopted some useful aspects of each other’s culture.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As European encroachments on Native Americans’ lands and demands on their labor increased, native peoples sought to defend and maintain their political sovereignty, economic prosperity, religious beliefs, and concepts of gender relations through diplomatic negotiations and military resistance.</a:t>
            </a:r>
            <a:endParaRPr sz="900" b="1">
              <a:solidFill>
                <a:srgbClr val="FF0000"/>
              </a:solidFill>
            </a:endParaRPr>
          </a:p>
          <a:p>
            <a:pPr marL="465887" indent="-291179">
              <a:lnSpc>
                <a:spcPct val="115000"/>
              </a:lnSpc>
              <a:buClr>
                <a:srgbClr val="FF0000"/>
              </a:buClr>
              <a:buSzPts val="900"/>
              <a:buAutoNum type="alphaUcPeriod"/>
            </a:pPr>
            <a:r>
              <a:rPr lang="en" sz="900" b="1">
                <a:solidFill>
                  <a:srgbClr val="FF0000"/>
                </a:solidFill>
              </a:rPr>
              <a:t>Extended contact with Native Americans and Africans fostered a debate among European religious and political leaders about how non-Europeans should be treated, as well as evolving religious, cultural, and racial justi cations for the subjugation of Africans and Native Americans.</a:t>
            </a:r>
            <a:endParaRPr sz="900" b="1">
              <a:solidFill>
                <a:srgbClr val="FF0000"/>
              </a:solidFill>
            </a:endParaRPr>
          </a:p>
          <a:p>
            <a:pPr marL="0" indent="0">
              <a:lnSpc>
                <a:spcPct val="115000"/>
              </a:lnSpc>
              <a:buSzPts val="1100"/>
              <a:buNone/>
            </a:pPr>
            <a:endParaRPr sz="900" b="1">
              <a:solidFill>
                <a:srgbClr val="FF0000"/>
              </a:solidFill>
            </a:endParaRPr>
          </a:p>
          <a:p>
            <a:pPr marL="698830" indent="-310591">
              <a:lnSpc>
                <a:spcPct val="115000"/>
              </a:lnSpc>
              <a:buClr>
                <a:schemeClr val="dk1"/>
              </a:buClr>
              <a:buSzPts val="1200"/>
              <a:buAutoNum type="alphaUcPeriod"/>
            </a:pPr>
            <a:endParaRPr sz="1200" b="1">
              <a:solidFill>
                <a:schemeClr val="dk1"/>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1" name="Shape 76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6" name="Shape 766"/>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1" name="Shape 77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7" name="Shape 777"/>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3" name="Shape 783"/>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9" name="Shape 789"/>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5" name="Shape 795"/>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1" name="Shape 80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6" name="Shape 806"/>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1" name="Shape 811"/>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rtl="0">
              <a:spcBef>
                <a:spcPts val="0"/>
              </a:spcBef>
              <a:spcAft>
                <a:spcPts val="0"/>
              </a:spcAft>
              <a:buSzPts val="13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0" name="Shape 13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1" name="Shape 1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4" name="Shape 1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7" name="Shape 1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Shape 1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 name="Shape 1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2" name="Shape 14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3" name="Shape 1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 name="Shape 1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9" name="Shape 14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0" name="Shape 1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3" name="Shape 1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Shape 15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7" name="Shape 15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8" name="Shape 15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9" name="Shape 1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62" name="Shape 1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3"/>
        <p:cNvGrpSpPr/>
        <p:nvPr/>
      </p:nvGrpSpPr>
      <p:grpSpPr>
        <a:xfrm>
          <a:off x="0" y="0"/>
          <a:ext cx="0" cy="0"/>
          <a:chOff x="0" y="0"/>
          <a:chExt cx="0" cy="0"/>
        </a:xfrm>
      </p:grpSpPr>
      <p:sp>
        <p:nvSpPr>
          <p:cNvPr id="164" name="Shape 16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5" name="Shape 16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66" name="Shape 1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
        <p:cNvGrpSpPr/>
        <p:nvPr/>
      </p:nvGrpSpPr>
      <p:grpSpPr>
        <a:xfrm>
          <a:off x="0" y="0"/>
          <a:ext cx="0" cy="0"/>
          <a:chOff x="0" y="0"/>
          <a:chExt cx="0" cy="0"/>
        </a:xfrm>
      </p:grpSpPr>
      <p:sp>
        <p:nvSpPr>
          <p:cNvPr id="168" name="Shape 1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rtl="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26" name="Shape 1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7" name="Shape 1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ESyyTXJdNesyYaWiGA9rZA4dsYxMZcasH3r6sRaSbqk/edi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6E9WU9TGrec&amp;list=PL8dPuuaLjXtMwmepBjTSG593eG7ObzO7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hyperlink" Target="http://www.youtube.com/watch?v=RNftCCwAol0" TargetMode="External"/><Relationship Id="rId3" Type="http://schemas.openxmlformats.org/officeDocument/2006/relationships/hyperlink" Target="http://www.youtube.com/watch?v=fPBi_rNhh30" TargetMode="External"/><Relationship Id="rId7" Type="http://schemas.openxmlformats.org/officeDocument/2006/relationships/hyperlink" Target="http://www.youtube.com/watch?v=5vKGU3aEGss" TargetMode="External"/><Relationship Id="rId12" Type="http://schemas.openxmlformats.org/officeDocument/2006/relationships/image" Target="../media/image5.jpg"/><Relationship Id="rId2" Type="http://schemas.openxmlformats.org/officeDocument/2006/relationships/notesSlide" Target="../notesSlides/notesSlide24.xml"/><Relationship Id="rId16" Type="http://schemas.openxmlformats.org/officeDocument/2006/relationships/image" Target="../media/image7.jpg"/><Relationship Id="rId1" Type="http://schemas.openxmlformats.org/officeDocument/2006/relationships/slideLayout" Target="../slideLayouts/slideLayout22.xml"/><Relationship Id="rId6" Type="http://schemas.openxmlformats.org/officeDocument/2006/relationships/image" Target="../media/image2.jpg"/><Relationship Id="rId11" Type="http://schemas.openxmlformats.org/officeDocument/2006/relationships/hyperlink" Target="http://www.youtube.com/watch?v=_3Ox6vGteek" TargetMode="External"/><Relationship Id="rId5" Type="http://schemas.openxmlformats.org/officeDocument/2006/relationships/hyperlink" Target="http://www.youtube.com/watch?v=o69TvQqyGdg" TargetMode="External"/><Relationship Id="rId15" Type="http://schemas.openxmlformats.org/officeDocument/2006/relationships/hyperlink" Target="http://www.youtube.com/watch?v=qMXqg2PKJZU" TargetMode="External"/><Relationship Id="rId10" Type="http://schemas.openxmlformats.org/officeDocument/2006/relationships/image" Target="../media/image4.jpg"/><Relationship Id="rId4" Type="http://schemas.openxmlformats.org/officeDocument/2006/relationships/image" Target="../media/image1.jpg"/><Relationship Id="rId9" Type="http://schemas.openxmlformats.org/officeDocument/2006/relationships/hyperlink" Target="http://www.youtube.com/watch?v=bO7FQsCcbD8" TargetMode="External"/><Relationship Id="rId14" Type="http://schemas.openxmlformats.org/officeDocument/2006/relationships/image" Target="../media/image6.jpg"/></Relationships>
</file>

<file path=ppt/slides/_rels/slide2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hyperlink" Target="http://www.youtube.com/watch?v=tkdF8pOFUfI" TargetMode="External"/><Relationship Id="rId3" Type="http://schemas.openxmlformats.org/officeDocument/2006/relationships/hyperlink" Target="http://www.youtube.com/watch?v=TJo_C5acEJg" TargetMode="External"/><Relationship Id="rId7" Type="http://schemas.openxmlformats.org/officeDocument/2006/relationships/hyperlink" Target="http://www.youtube.com/watch?v=Ajn9g5Gsv98" TargetMode="External"/><Relationship Id="rId12" Type="http://schemas.openxmlformats.org/officeDocument/2006/relationships/image" Target="../media/image12.jpg"/><Relationship Id="rId2" Type="http://schemas.openxmlformats.org/officeDocument/2006/relationships/notesSlide" Target="../notesSlides/notesSlide25.xml"/><Relationship Id="rId16" Type="http://schemas.openxmlformats.org/officeDocument/2006/relationships/image" Target="../media/image14.jpg"/><Relationship Id="rId1" Type="http://schemas.openxmlformats.org/officeDocument/2006/relationships/slideLayout" Target="../slideLayouts/slideLayout22.xml"/><Relationship Id="rId6" Type="http://schemas.openxmlformats.org/officeDocument/2006/relationships/image" Target="../media/image9.jpg"/><Relationship Id="rId11" Type="http://schemas.openxmlformats.org/officeDocument/2006/relationships/hyperlink" Target="http://www.youtube.com/watch?v=fM1czS_VYDI" TargetMode="External"/><Relationship Id="rId5" Type="http://schemas.openxmlformats.org/officeDocument/2006/relationships/hyperlink" Target="http://www.youtube.com/watch?v=t62fUZJvjOs" TargetMode="External"/><Relationship Id="rId15" Type="http://schemas.openxmlformats.org/officeDocument/2006/relationships/hyperlink" Target="http://www.youtube.com/watch?v=roNmeOOJCDY" TargetMode="External"/><Relationship Id="rId10" Type="http://schemas.openxmlformats.org/officeDocument/2006/relationships/image" Target="../media/image11.jpg"/><Relationship Id="rId4" Type="http://schemas.openxmlformats.org/officeDocument/2006/relationships/image" Target="../media/image8.jpg"/><Relationship Id="rId9" Type="http://schemas.openxmlformats.org/officeDocument/2006/relationships/hyperlink" Target="http://www.youtube.com/watch?v=beN4qE-e5O8" TargetMode="External"/><Relationship Id="rId14" Type="http://schemas.openxmlformats.org/officeDocument/2006/relationships/image" Target="../media/image13.jpg"/></Relationships>
</file>

<file path=ppt/slides/_rels/slide26.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hyperlink" Target="http://www.youtube.com/watch?v=Q16OZkgSXfM" TargetMode="External"/><Relationship Id="rId3" Type="http://schemas.openxmlformats.org/officeDocument/2006/relationships/hyperlink" Target="http://www.youtube.com/watch?v=25HHVDOaGeE" TargetMode="External"/><Relationship Id="rId7" Type="http://schemas.openxmlformats.org/officeDocument/2006/relationships/hyperlink" Target="http://www.youtube.com/watch?v=GzTrKccmj_I" TargetMode="External"/><Relationship Id="rId12"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16.jpg"/><Relationship Id="rId11" Type="http://schemas.openxmlformats.org/officeDocument/2006/relationships/hyperlink" Target="http://www.youtube.com/watch?v=r6tRp-zRUJs" TargetMode="External"/><Relationship Id="rId5" Type="http://schemas.openxmlformats.org/officeDocument/2006/relationships/hyperlink" Target="http://www.youtube.com/watch?v=rY9zHNOjGrs" TargetMode="External"/><Relationship Id="rId10" Type="http://schemas.openxmlformats.org/officeDocument/2006/relationships/image" Target="../media/image18.jpg"/><Relationship Id="rId4" Type="http://schemas.openxmlformats.org/officeDocument/2006/relationships/image" Target="../media/image15.jpg"/><Relationship Id="rId9" Type="http://schemas.openxmlformats.org/officeDocument/2006/relationships/hyperlink" Target="http://www.youtube.com/watch?v=nowsS7pMApI" TargetMode="External"/><Relationship Id="rId14" Type="http://schemas.openxmlformats.org/officeDocument/2006/relationships/image" Target="../media/image20.jpg"/></Relationships>
</file>

<file path=ppt/slides/_rels/slide27.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hyperlink" Target="http://www.youtube.com/watch?v=y59wErqg4Xg" TargetMode="External"/><Relationship Id="rId3" Type="http://schemas.openxmlformats.org/officeDocument/2006/relationships/hyperlink" Target="http://www.youtube.com/watch?v=RRhjqqe750A" TargetMode="External"/><Relationship Id="rId7" Type="http://schemas.openxmlformats.org/officeDocument/2006/relationships/hyperlink" Target="http://www.youtube.com/watch?v=i0Q4zPR4G7M" TargetMode="External"/><Relationship Id="rId12"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22.jpg"/><Relationship Id="rId11" Type="http://schemas.openxmlformats.org/officeDocument/2006/relationships/hyperlink" Target="http://www.youtube.com/watch?v=F7flSW1PGsA" TargetMode="External"/><Relationship Id="rId5" Type="http://schemas.openxmlformats.org/officeDocument/2006/relationships/hyperlink" Target="http://www.youtube.com/watch?v=Spgdy3HkcSs" TargetMode="External"/><Relationship Id="rId10" Type="http://schemas.openxmlformats.org/officeDocument/2006/relationships/image" Target="../media/image24.jpg"/><Relationship Id="rId4" Type="http://schemas.openxmlformats.org/officeDocument/2006/relationships/image" Target="../media/image21.jpg"/><Relationship Id="rId9" Type="http://schemas.openxmlformats.org/officeDocument/2006/relationships/hyperlink" Target="http://www.youtube.com/watch?v=QfsfoFqsFk4" TargetMode="External"/><Relationship Id="rId14" Type="http://schemas.openxmlformats.org/officeDocument/2006/relationships/image" Target="../media/image26.jpg"/></Relationships>
</file>

<file path=ppt/slides/_rels/slide28.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hyperlink" Target="http://www.youtube.com/watch?v=HofnGQwPgqs" TargetMode="External"/><Relationship Id="rId3" Type="http://schemas.openxmlformats.org/officeDocument/2006/relationships/hyperlink" Target="http://www.youtube.com/watch?v=HGEMscZE5dY" TargetMode="External"/><Relationship Id="rId7" Type="http://schemas.openxmlformats.org/officeDocument/2006/relationships/hyperlink" Target="http://www.youtube.com/watch?v=GCQfMWAikyU" TargetMode="External"/><Relationship Id="rId12"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28.jpg"/><Relationship Id="rId11" Type="http://schemas.openxmlformats.org/officeDocument/2006/relationships/hyperlink" Target="http://www.youtube.com/watch?v=Objoad6rG6U" TargetMode="External"/><Relationship Id="rId5" Type="http://schemas.openxmlformats.org/officeDocument/2006/relationships/hyperlink" Target="http://www.youtube.com/watch?v=VfOR1XCMf7A" TargetMode="External"/><Relationship Id="rId10" Type="http://schemas.openxmlformats.org/officeDocument/2006/relationships/image" Target="../media/image30.jpg"/><Relationship Id="rId4" Type="http://schemas.openxmlformats.org/officeDocument/2006/relationships/image" Target="../media/image27.jpg"/><Relationship Id="rId9" Type="http://schemas.openxmlformats.org/officeDocument/2006/relationships/hyperlink" Target="http://www.youtube.com/watch?v=6bMq9Ek6jnA" TargetMode="External"/><Relationship Id="rId14" Type="http://schemas.openxmlformats.org/officeDocument/2006/relationships/image" Target="../media/image32.jpg"/></Relationships>
</file>

<file path=ppt/slides/_rels/slide29.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hyperlink" Target="http://www.youtube.com/watch?v=pyN5LPHEQ_0" TargetMode="External"/><Relationship Id="rId3" Type="http://schemas.openxmlformats.org/officeDocument/2006/relationships/hyperlink" Target="http://www.youtube.com/watch?v=9C72ISMF_D0" TargetMode="External"/><Relationship Id="rId7" Type="http://schemas.openxmlformats.org/officeDocument/2006/relationships/hyperlink" Target="http://www.youtube.com/watch?v=S64zRnnn4Po" TargetMode="External"/><Relationship Id="rId12"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image" Target="../media/image34.jpg"/><Relationship Id="rId11" Type="http://schemas.openxmlformats.org/officeDocument/2006/relationships/hyperlink" Target="http://www.youtube.com/watch?v=OCrxD19DHA8" TargetMode="External"/><Relationship Id="rId5" Type="http://schemas.openxmlformats.org/officeDocument/2006/relationships/hyperlink" Target="http://www.youtube.com/watch?v=Y2IcmLkuhG0" TargetMode="External"/><Relationship Id="rId10" Type="http://schemas.openxmlformats.org/officeDocument/2006/relationships/image" Target="../media/image36.jpg"/><Relationship Id="rId4" Type="http://schemas.openxmlformats.org/officeDocument/2006/relationships/image" Target="../media/image33.jpg"/><Relationship Id="rId9" Type="http://schemas.openxmlformats.org/officeDocument/2006/relationships/hyperlink" Target="http://www.youtube.com/watch?v=lkXFb1sMa38" TargetMode="External"/><Relationship Id="rId1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HUt3GkvIJQgTFCW0kJc3xsX5QCYMzfqLSdRzVj12WY/ed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hyperlink" Target="http://www.youtube.com/watch?v=2h4DkpFP_aw" TargetMode="External"/><Relationship Id="rId7" Type="http://schemas.openxmlformats.org/officeDocument/2006/relationships/hyperlink" Target="http://www.youtube.com/watch?v=-rboN6F2g-k" TargetMode="External"/><Relationship Id="rId12" Type="http://schemas.openxmlformats.org/officeDocument/2006/relationships/image" Target="../media/image43.jpg"/><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40.jpg"/><Relationship Id="rId11" Type="http://schemas.openxmlformats.org/officeDocument/2006/relationships/hyperlink" Target="http://www.youtube.com/watch?v=lUfh2ebjLOg" TargetMode="External"/><Relationship Id="rId5" Type="http://schemas.openxmlformats.org/officeDocument/2006/relationships/hyperlink" Target="http://www.youtube.com/watch?v=L-K19rVDxoM" TargetMode="External"/><Relationship Id="rId10" Type="http://schemas.openxmlformats.org/officeDocument/2006/relationships/image" Target="../media/image42.jpg"/><Relationship Id="rId4" Type="http://schemas.openxmlformats.org/officeDocument/2006/relationships/image" Target="../media/image39.jpg"/><Relationship Id="rId9" Type="http://schemas.openxmlformats.org/officeDocument/2006/relationships/hyperlink" Target="http://www.youtube.com/watch?v=nlsnnhn3VW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1yCgGFlB2KXd56Saj42jX84T9CKbsmC-DzmhoCr1p1k/edi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2e0NzlUJ7hp9xxKASdRgselwyyqy_Gd5zPrR0ixYA3A/edi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document/d/1gExS3hBvcarXkuy1lP-vzSOxJrZV4IV-umDmIVoJmrU/edi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British_colonization_of_the_America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document/d/1AOdsw4E4HFqt_jl3c75qO-ZCJ2FxzkioTSp0YavRd4M/edi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docs.google.com/document/d/1xzwkfv68AEjSV9w1pNXXEmYN59H0KirXAGISD3hSyGQ/edi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docs.google.com/document/d/1_FEXcvH9q306XWBHvkeJ9wgokeaH1viw7kxyOBfe7So/edit"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ed.ted.com/lessons/history-vs-christopher-columbus-alex-gendler"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hyperlink" Target="http://www.crf-usa.org/bill-of-rights-in-action/bria-25-1-the-columbian-exchange"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crf-usa.org/foundations-of-our-constitution/mayflower-compact.html" TargetMode="External"/><Relationship Id="rId7" Type="http://schemas.openxmlformats.org/officeDocument/2006/relationships/hyperlink" Target="http://www.crf-usa.org/bill-of-rights-in-action/bria-26-1-the-virginia-statute-for-religious-freedom.html"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hyperlink" Target="http://www.crf-usa.org/bill-of-rights-in-action/bria-20-4-a-jonathan-edwards-and-the-great-awakening-in-colonial-america" TargetMode="External"/><Relationship Id="rId5" Type="http://schemas.openxmlformats.org/officeDocument/2006/relationships/hyperlink" Target="http://www.crf-usa.org/bill-of-rights-in-action/bria-14-1b-witch-hunt" TargetMode="External"/><Relationship Id="rId4" Type="http://schemas.openxmlformats.org/officeDocument/2006/relationships/hyperlink" Target="http://www.crf-usa.org/images/pdf/members/bria_29_1_lr.pdf"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crf-usa.org/bill-of-rights-in-action/bria-17-4-a-clash-of-empires-the-fight-for-north-america" TargetMode="External"/><Relationship Id="rId7" Type="http://schemas.openxmlformats.org/officeDocument/2006/relationships/hyperlink" Target="https://ed.ted.com/lessons/the-story-behind-the-boston-tea-party-ben-labaree"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hyperlink" Target="http://www.crf-usa.org/bill-of-rights-in-action/bria-16-1-a-john-adams-and-the-boston-massacre-trials" TargetMode="External"/><Relationship Id="rId5" Type="http://schemas.openxmlformats.org/officeDocument/2006/relationships/hyperlink" Target="https://ed.ted.com/lessons/the-atlantic-slave-trade-what-your-textbook-never-told-you-anthony-hazard" TargetMode="External"/><Relationship Id="rId4" Type="http://schemas.openxmlformats.org/officeDocument/2006/relationships/hyperlink" Target="http://www.crf-usa.org/images/pdf/members/bria_27_1wb.pdf"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crf-usa.org/images/pdf/gates/First-States-Constitution.pdf" TargetMode="External"/><Relationship Id="rId3" Type="http://schemas.openxmlformats.org/officeDocument/2006/relationships/hyperlink" Target="http://www.crf-usa.org/bill-of-rights-in-action/bria-16-4-b-the-declaration-of-independence-and-natural-rights" TargetMode="External"/><Relationship Id="rId7" Type="http://schemas.openxmlformats.org/officeDocument/2006/relationships/hyperlink" Target="http://www.crf-usa.org/bill-of-rights-in-action/bria-13-4-a-separating-church-and-state"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hyperlink" Target="http://www.crf-usa.org/bill-of-rights-in-action/bria-25-2-the-major-debates-at-the-constitutional-convention.html" TargetMode="External"/><Relationship Id="rId5" Type="http://schemas.openxmlformats.org/officeDocument/2006/relationships/hyperlink" Target="http://www.crf-usa.org/images/pdf/gates/NorthwestOrdinance.pdf" TargetMode="External"/><Relationship Id="rId4" Type="http://schemas.openxmlformats.org/officeDocument/2006/relationships/hyperlink" Target="http://www.crf-usa.org/bill-of-rights-in-action/bria-21-4-b-the-articles-of-confederation" TargetMode="External"/><Relationship Id="rId9" Type="http://schemas.openxmlformats.org/officeDocument/2006/relationships/hyperlink" Target="http://www.crf-usa.org/bill-of-rights-in-action/bria-24-2-a-how-political-parties-began"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crf-usa.org/bill-of-rights-in-action/bria-20-2-c-hobbes-locke-montesquieu-and-rousseau-on-government.html" TargetMode="External"/><Relationship Id="rId7" Type="http://schemas.openxmlformats.org/officeDocument/2006/relationships/hyperlink" Target="http://www.crf-usa.org/images/pdf/ThetroubledElectionsof1796and1800.pdf"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hyperlink" Target="http://www.crf-usa.org/bill-of-rights-in-action/bria-19-4-b-the-alien-and-sedition-acts-defining-american-freedom.html" TargetMode="External"/><Relationship Id="rId5" Type="http://schemas.openxmlformats.org/officeDocument/2006/relationships/hyperlink" Target="http://www.crf-usa.org/bill-of-rights-in-action/bria-23-3-a-the-whiskey-rebellion-and-the-new-american-republic.html" TargetMode="External"/><Relationship Id="rId4" Type="http://schemas.openxmlformats.org/officeDocument/2006/relationships/hyperlink" Target="http://www.crf-usa.org/images/pdf/members/bria_28_2wb.pdf"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www.crf-usa.org/images/pdf/gates/The-War-of-1812.pdf" TargetMode="External"/><Relationship Id="rId3" Type="http://schemas.openxmlformats.org/officeDocument/2006/relationships/hyperlink" Target="http://www.crf-usa.org/images/pdf/ThetroubledElectionsof1796and1800.pdf" TargetMode="External"/><Relationship Id="rId7" Type="http://schemas.openxmlformats.org/officeDocument/2006/relationships/hyperlink" Target="http://www.crf-usa.org/bill-of-rights-in-action/bria-21-1-c-indian-removal-the-cherokees-jackson-and-the-trail-of-tears.html"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hyperlink" Target="http://www.crf-usa.org/images/pdf/members/bria_32_2wb.pdf" TargetMode="External"/><Relationship Id="rId5" Type="http://schemas.openxmlformats.org/officeDocument/2006/relationships/hyperlink" Target="http://www.crf-usa.org/bill-of-rights-in-action/bria-18-1-a-the-united-states-and-the-barbary-pirates.html" TargetMode="External"/><Relationship Id="rId4" Type="http://schemas.openxmlformats.org/officeDocument/2006/relationships/hyperlink" Target="https://ed.ted.com/lessons/the-audacity-behind-the-louisiana-purchase-judy-walt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www.crf-usa.org/bill-of-rights-in-action/bria-8-4-a-the-election-of-1824-25-when-the-house-chose-the-president"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5" Type="http://schemas.openxmlformats.org/officeDocument/2006/relationships/hyperlink" Target="http://www.crf-usa.org/bill-of-rights-in-action/bria-22-1-a-the-transcendentalists-in-action" TargetMode="External"/><Relationship Id="rId4" Type="http://schemas.openxmlformats.org/officeDocument/2006/relationships/hyperlink" Target="http://www.crf-usa.org/bill-of-rights-in-action/bria-18-1-a-the-united-states-and-the-barbary-pirates.html"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www.crf-usa.org/images/pdf/gates/Sam_Houston.pdf" TargetMode="External"/><Relationship Id="rId3" Type="http://schemas.openxmlformats.org/officeDocument/2006/relationships/hyperlink" Target="http://www.crf-usa.org/bill-of-rights-in-action/bria-26-2-the-potato-famine-and-irish-immigration-to-america.html" TargetMode="External"/><Relationship Id="rId7" Type="http://schemas.openxmlformats.org/officeDocument/2006/relationships/hyperlink" Target="http://www.crf-usa.org/bill-of-rights-in-action/bria-19-3-a-three-visions-for-african-americans"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hyperlink" Target="http://www.crf-usa.org/bill-of-rights-in-action/bria-9-1-b-we-came-to-free-the-slaves-john-brown-on-trial" TargetMode="External"/><Relationship Id="rId5" Type="http://schemas.openxmlformats.org/officeDocument/2006/relationships/hyperlink" Target="http://www.crf-usa.org/images/pdf/members/bria_31_2wb.pdf" TargetMode="External"/><Relationship Id="rId4" Type="http://schemas.openxmlformats.org/officeDocument/2006/relationships/hyperlink" Target="https://ed.ted.com/lessons/the-legislation-that-birthed-the-republican-party-ben-labaree-jr"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www.crf-usa.org/brown-v-board-50th-anniversary/southern-black-codes.html" TargetMode="External"/><Relationship Id="rId13" Type="http://schemas.openxmlformats.org/officeDocument/2006/relationships/hyperlink" Target="http://www.crf-usa.org/bill-of-rights-in-action/bria-12-2-b-race-and-voting-in-the-segregated-south" TargetMode="External"/><Relationship Id="rId3" Type="http://schemas.openxmlformats.org/officeDocument/2006/relationships/hyperlink" Target="http://www.crf-usa.org/images/pdf/gates/lincoln-douglas-debates.pdf" TargetMode="External"/><Relationship Id="rId7" Type="http://schemas.openxmlformats.org/officeDocument/2006/relationships/hyperlink" Target="http://www.crf-usa.org/bill-of-rights-in-action/bria-22-4-b-slavery-civil-war-and-democracy-what-did-lincoln-believe.html" TargetMode="External"/><Relationship Id="rId12" Type="http://schemas.openxmlformats.org/officeDocument/2006/relationships/hyperlink" Target="https://ed.ted.com/lessons/history-vs-andrew-jackson-james-fester"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hyperlink" Target="http://www.crf-usa.org/bill-of-rights-in-action/bria-24-3-c-henry-clay-compromise-and-union" TargetMode="External"/><Relationship Id="rId11" Type="http://schemas.openxmlformats.org/officeDocument/2006/relationships/hyperlink" Target="http://www.crf-usa.org/impeachment/impeachment-of-andrew-johnson.html" TargetMode="External"/><Relationship Id="rId5" Type="http://schemas.openxmlformats.org/officeDocument/2006/relationships/hyperlink" Target="http://www.crf-usa.org/images/pdf/bria_27_2webster.pdf" TargetMode="External"/><Relationship Id="rId10" Type="http://schemas.openxmlformats.org/officeDocument/2006/relationships/hyperlink" Target="http://www.crf-usa.org/bill-of-rights-in-action/bria-9-2-c-a-hero-betrayed-the-presidency-of-ulysses-s-grant.html" TargetMode="External"/><Relationship Id="rId4" Type="http://schemas.openxmlformats.org/officeDocument/2006/relationships/hyperlink" Target="http://www.crf-usa.org/images/pdf/gates/Harriet-Tubman-End-of-Slavey.pdf" TargetMode="External"/><Relationship Id="rId9" Type="http://schemas.openxmlformats.org/officeDocument/2006/relationships/hyperlink" Target="http://www.crf-usa.org/black-history-month/black-troops-in-union-blue"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crf-usa.org/images/pdf/members/bria_33_2.pdf" TargetMode="External"/><Relationship Id="rId7" Type="http://schemas.openxmlformats.org/officeDocument/2006/relationships/hyperlink" Target="http://www.crf-usa.org/images/pdf/members/bria_28_3web.pdf"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hyperlink" Target="http://www.crf-usa.org/bill-of-rights-in-action/bria-19-2-b-social-darwinism-and-american-laissez-faire-capitalism.html" TargetMode="External"/><Relationship Id="rId5" Type="http://schemas.openxmlformats.org/officeDocument/2006/relationships/hyperlink" Target="http://www.crf-usa.org/bill-of-rights-in-action/bria-17-4-c-puerto-rico-commonwealth-statehood-or-independence" TargetMode="External"/><Relationship Id="rId4" Type="http://schemas.openxmlformats.org/officeDocument/2006/relationships/hyperlink" Target="http://www.crf-usa.org/bill-of-rights-in-action/bria-18-2-c-the-debate-over-hawaii-and-an-american-overseas-empire"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www.crf-usa.org/bill-of-rights-in-action/bria-24-1-b-upton-sinclairs-the-jungle-muckraking-the-meat-packing-industry.html" TargetMode="External"/><Relationship Id="rId3" Type="http://schemas.openxmlformats.org/officeDocument/2006/relationships/hyperlink" Target="http://crf-usa.org/images/pdf/members/bria33-3WX.pdf" TargetMode="External"/><Relationship Id="rId7" Type="http://schemas.openxmlformats.org/officeDocument/2006/relationships/hyperlink" Target="http://www.crf-usa.org/bill-of-rights-in-action/bria-11-3-b-the-income-tax-amendment-most-thought-it-was-a-great-idea-in-1913.html"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hyperlink" Target="http://www.crf-usa.org/images/pdf/jpmorgan.pdf" TargetMode="External"/><Relationship Id="rId5" Type="http://schemas.openxmlformats.org/officeDocument/2006/relationships/hyperlink" Target="http://www.crf-usa.org/bill-of-rights-in-action/bria-17-2-a-one-big-union-one-big-strike-the-story-of-the-wobblies" TargetMode="External"/><Relationship Id="rId4" Type="http://schemas.openxmlformats.org/officeDocument/2006/relationships/hyperlink" Target="http://www.crf-usa.org/bill-of-rights-in-action/bria-24-1-c-john-dewey-and-the-reconstruction-of-american-democracy"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www.crf-usa.org/bill-of-rights-in-action/bria-20-2-a-how-women-won-the-right-to-vote" TargetMode="External"/><Relationship Id="rId13" Type="http://schemas.openxmlformats.org/officeDocument/2006/relationships/hyperlink" Target="http://www.crf-usa.org/images/pdf/gates/leopold_loeb.pdf" TargetMode="External"/><Relationship Id="rId3" Type="http://schemas.openxmlformats.org/officeDocument/2006/relationships/hyperlink" Target="http://www.crf-usa.org/images/pdf/gates/election_1912.pdf" TargetMode="External"/><Relationship Id="rId7" Type="http://schemas.openxmlformats.org/officeDocument/2006/relationships/hyperlink" Target="http://www.crf-usa.org/bill-of-rights-in-action/bria-16-2-b-rockefeller-and-the-standard-oil-monopoly.html" TargetMode="External"/><Relationship Id="rId12" Type="http://schemas.openxmlformats.org/officeDocument/2006/relationships/hyperlink" Target="http://www.crf-usa.org/bill-of-rights-in-action/bria-23-2-a-sacco-and-vanzetti-were-two-innocent-men-executed"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hyperlink" Target="http://www.crf-usa.org/bill-of-rights-in-action/bria-23-1-b-progressives-and-the-era-of-trustbusting.html" TargetMode="External"/><Relationship Id="rId11" Type="http://schemas.openxmlformats.org/officeDocument/2006/relationships/hyperlink" Target="http://www.crf-usa.org/bill-of-rights-in-action/bria-24-4-woodrow-wilson-quest-to-change-the-world.html" TargetMode="External"/><Relationship Id="rId5" Type="http://schemas.openxmlformats.org/officeDocument/2006/relationships/hyperlink" Target="http://www.crf-usa.org/images/pdf/members/bria_28_4_wb.pdf" TargetMode="External"/><Relationship Id="rId10" Type="http://schemas.openxmlformats.org/officeDocument/2006/relationships/hyperlink" Target="http://www.crf-usa.org/america-responds-to-terrorism/a-clear-and-present-danger.html" TargetMode="External"/><Relationship Id="rId4" Type="http://schemas.openxmlformats.org/officeDocument/2006/relationships/hyperlink" Target="http://www.crf-usa.org/bill-of-rights-in-action/bria-21-2-b-this-great-enterprise-theodore-roosevelt-and-the-panama-canal.html" TargetMode="External"/><Relationship Id="rId9" Type="http://schemas.openxmlformats.org/officeDocument/2006/relationships/hyperlink" Target="http://www.crf-usa.org/resources/a-fire-waiting-to-be-lit-the-origins-of-world-war-i"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www.crf-usa.org/bill-of-rights-in-action/bria-21-3-a-dust-bowl-exodus-how-drought-and-the-depression-took-their-toll.html" TargetMode="External"/><Relationship Id="rId3" Type="http://schemas.openxmlformats.org/officeDocument/2006/relationships/hyperlink" Target="http://www.crf-usa.org/america-responds-to-terrorism/the-palmer-red-raids.html" TargetMode="External"/><Relationship Id="rId7" Type="http://schemas.openxmlformats.org/officeDocument/2006/relationships/hyperlink" Target="http://www.crf-usa.org/bill-of-rights-in-action/bria-10-3-b-at-the-hands-of-persons-unkown-lynching-in-america"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hyperlink" Target="http://www.crf-usa.org/bill-of-rights-in-action/bria-24-4-the-teapot-dome-scandal.html" TargetMode="External"/><Relationship Id="rId5" Type="http://schemas.openxmlformats.org/officeDocument/2006/relationships/hyperlink" Target="http://www.crf-usa.org/bill-of-rights-in-action/bria-25-3-william-jennings-bryan-the-great-commoner.html" TargetMode="External"/><Relationship Id="rId10" Type="http://schemas.openxmlformats.org/officeDocument/2006/relationships/hyperlink" Target="http://www.crf-usa.org/bill-of-rights-in-action/bria-14-3-a-how-welfare-began-in-the-united-states.html" TargetMode="External"/><Relationship Id="rId4" Type="http://schemas.openxmlformats.org/officeDocument/2006/relationships/hyperlink" Target="http://www.crf-usa.org/bill-of-rights-in-action/bria-22-2-a-the-scopes-trial-who-decides-what-gets-taught-in-the-classroom" TargetMode="External"/><Relationship Id="rId9" Type="http://schemas.openxmlformats.org/officeDocument/2006/relationships/hyperlink" Target="http://www.crf-usa.org/bill-of-rights-in-action/bria-25-3-john-maynard-keynes-and-the-revolution-in-economic-thought.html"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www.crf-usa.org/bill-of-rights-in-action/bria-15-3-a-firestorms-the-bombing-of-civilians-in-world-war-ii" TargetMode="External"/><Relationship Id="rId3" Type="http://schemas.openxmlformats.org/officeDocument/2006/relationships/hyperlink" Target="http://www.crf-usa.org/bill-of-rights-in-action/bria-10-4-a-fdr-tries-to-pack-the-supreme-court.html" TargetMode="External"/><Relationship Id="rId7" Type="http://schemas.openxmlformats.org/officeDocument/2006/relationships/hyperlink" Target="http://www.crf-usa.org/bill-of-rights-in-action/bria-18-3-a-wartime-and-the-bill-of-rights-the-korematsu-case"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hyperlink" Target="http://www.crf-usa.org/images/pdf/members/bria_27_4wb.pdf" TargetMode="External"/><Relationship Id="rId5" Type="http://schemas.openxmlformats.org/officeDocument/2006/relationships/hyperlink" Target="http://www.crf-usa.org/bill-of-rights-in-action/bria-10-2-a-united-states-immigration-policy-and-hitler-s-holocaust" TargetMode="External"/><Relationship Id="rId4" Type="http://schemas.openxmlformats.org/officeDocument/2006/relationships/hyperlink" Target="http://www.crf-usa.org/bill-of-rights-in-action/bria-25-4-mussolini-and-the-rise-of-fascism.html" TargetMode="External"/><Relationship Id="rId9" Type="http://schemas.openxmlformats.org/officeDocument/2006/relationships/hyperlink" Target="http://www.crf-usa.org/bill-of-rights-in-action/bria-15-3-b-choices-truman-hirohito-and-the-atomic-bomb.html"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ed.ted.com/featured/FtDrQ8xK" TargetMode="External"/><Relationship Id="rId7" Type="http://schemas.openxmlformats.org/officeDocument/2006/relationships/hyperlink" Target="http://www.crf-usa.org/images/pdf/members/bria_29_4_wb.pdf"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hyperlink" Target="http://www.crf-usa.org/bill-of-rights-in-action/bria-12-3-a-the-united-nations-fifty-years-of-keeping-the-peace" TargetMode="External"/><Relationship Id="rId5" Type="http://schemas.openxmlformats.org/officeDocument/2006/relationships/hyperlink" Target="http://www.crf-usa.org/images/pdf/HarryTrumanandtheElectionof1948.pdf" TargetMode="External"/><Relationship Id="rId4" Type="http://schemas.openxmlformats.org/officeDocument/2006/relationships/hyperlink" Target="http://www.crf-usa.org/bill-of-rights-in-action/bria-20-3-a-the-marshall-plan-for-rebuilding-western-europe.html"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crf-usa.org/bill-of-rights-in-action/bria-17-3-b-truman-macarthur-and-the-korean-war.html" TargetMode="External"/><Relationship Id="rId7" Type="http://schemas.openxmlformats.org/officeDocument/2006/relationships/hyperlink" Target="http://www.crf-usa.org/bill-of-rights-in-action/bria-23-2-c-mendez-v-westminster-paving-the-way-to-school-desegregation"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hyperlink" Target="http://www.crf-usa.org/images/pdf/members/bria_32_4wbb.pdf" TargetMode="External"/><Relationship Id="rId5" Type="http://schemas.openxmlformats.org/officeDocument/2006/relationships/hyperlink" Target="https://ed.ted.com/lessons/what-was-the-point-of-the-space-race-jeff-steers" TargetMode="External"/><Relationship Id="rId4" Type="http://schemas.openxmlformats.org/officeDocument/2006/relationships/hyperlink" Target="https://ed.ted.com/lessons/the-history-of-the-cuban-missile-crisis-matthew-a-jorda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NQrxsPqGXtH8ZrwJYwueNKTraPKHhjSoN9cLzBClsH8/ed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crf-usa.org/bill-of-rights-in-action/bria-16-3-a-the-berkeley-free-speech-movement-civil-disobedience-on-campus" TargetMode="External"/><Relationship Id="rId7" Type="http://schemas.openxmlformats.org/officeDocument/2006/relationships/hyperlink" Target="http://www.crf-usa.org/images/pdf/members/bria_28_4_wb.pdf"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hyperlink" Target="http://www.crf-usa.org/bill-of-rights-in-action/bria-20-3-b-different-visions-for-vietnam" TargetMode="External"/><Relationship Id="rId5" Type="http://schemas.openxmlformats.org/officeDocument/2006/relationships/hyperlink" Target="http://www.crf-usa.org/bill-of-rights-in-action/bria-25-4-the-watergate-scandal.html" TargetMode="External"/><Relationship Id="rId4" Type="http://schemas.openxmlformats.org/officeDocument/2006/relationships/hyperlink" Target="http://www.crf-usa.org/bill-of-rights-in-action/bria-12-3-b-the-future-of-nato"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crf-usa.org/bill-of-rights-in-action/bria-12-1-b-the-adarand-case-affirmative-action-and-equal-protection" TargetMode="External"/><Relationship Id="rId7" Type="http://schemas.openxmlformats.org/officeDocument/2006/relationships/hyperlink" Target="http://crf-usa.org/images/pdf/members/bria_33_2.pdf"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hyperlink" Target="http://www.crf-usa.org/images/pdf/members/bria_28_3web.pdf" TargetMode="External"/><Relationship Id="rId5" Type="http://schemas.openxmlformats.org/officeDocument/2006/relationships/hyperlink" Target="http://www.crf-usa.org/bill-of-rights-in-action/bria-14-1c-the-battle-over-proposition-187" TargetMode="External"/><Relationship Id="rId4" Type="http://schemas.openxmlformats.org/officeDocument/2006/relationships/hyperlink" Target="http://www.crf-usa.org/images/pdf/members/bria_29_2_web.pdf"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www.youtube.com/watch?v=A9fQPzZ1-hg" TargetMode="External"/><Relationship Id="rId13" Type="http://schemas.openxmlformats.org/officeDocument/2006/relationships/image" Target="../media/image50.jpg"/><Relationship Id="rId3" Type="http://schemas.openxmlformats.org/officeDocument/2006/relationships/hyperlink" Target="https://www.youtube.com/watch?v=jxiF-C1_tME&amp;t=306s" TargetMode="External"/><Relationship Id="rId7" Type="http://schemas.openxmlformats.org/officeDocument/2006/relationships/image" Target="../media/image47.jpg"/><Relationship Id="rId12" Type="http://schemas.openxmlformats.org/officeDocument/2006/relationships/hyperlink" Target="http://www.youtube.com/watch?v=uihNc_tdGbk" TargetMode="External"/><Relationship Id="rId17" Type="http://schemas.openxmlformats.org/officeDocument/2006/relationships/image" Target="../media/image52.jpg"/><Relationship Id="rId2" Type="http://schemas.openxmlformats.org/officeDocument/2006/relationships/notesSlide" Target="../notesSlides/notesSlide82.xml"/><Relationship Id="rId16" Type="http://schemas.openxmlformats.org/officeDocument/2006/relationships/hyperlink" Target="http://www.youtube.com/watch?v=aMCDikASE4o" TargetMode="External"/><Relationship Id="rId1" Type="http://schemas.openxmlformats.org/officeDocument/2006/relationships/slideLayout" Target="../slideLayouts/slideLayout22.xml"/><Relationship Id="rId6" Type="http://schemas.openxmlformats.org/officeDocument/2006/relationships/hyperlink" Target="http://www.youtube.com/watch?v=1cT_Z0KGhP8" TargetMode="External"/><Relationship Id="rId11" Type="http://schemas.openxmlformats.org/officeDocument/2006/relationships/image" Target="../media/image49.jpg"/><Relationship Id="rId5" Type="http://schemas.openxmlformats.org/officeDocument/2006/relationships/image" Target="../media/image46.png"/><Relationship Id="rId15" Type="http://schemas.openxmlformats.org/officeDocument/2006/relationships/image" Target="../media/image51.jpg"/><Relationship Id="rId10" Type="http://schemas.openxmlformats.org/officeDocument/2006/relationships/hyperlink" Target="http://www.youtube.com/watch?v=qZrIDeVqymY" TargetMode="External"/><Relationship Id="rId4" Type="http://schemas.openxmlformats.org/officeDocument/2006/relationships/image" Target="../media/image45.png"/><Relationship Id="rId9" Type="http://schemas.openxmlformats.org/officeDocument/2006/relationships/image" Target="../media/image48.jpg"/><Relationship Id="rId14" Type="http://schemas.openxmlformats.org/officeDocument/2006/relationships/hyperlink" Target="http://www.youtube.com/watch?v=LKJMWHCUoiw" TargetMode="External"/></Relationships>
</file>

<file path=ppt/slides/_rels/slide83.xml.rels><?xml version="1.0" encoding="UTF-8" standalone="yes"?>
<Relationships xmlns="http://schemas.openxmlformats.org/package/2006/relationships"><Relationship Id="rId8" Type="http://schemas.openxmlformats.org/officeDocument/2006/relationships/image" Target="../media/image48.jpg"/><Relationship Id="rId13" Type="http://schemas.openxmlformats.org/officeDocument/2006/relationships/hyperlink" Target="http://www.youtube.com/watch?v=aMCDikASE4o" TargetMode="External"/><Relationship Id="rId18" Type="http://schemas.openxmlformats.org/officeDocument/2006/relationships/image" Target="../media/image54.jpg"/><Relationship Id="rId26" Type="http://schemas.openxmlformats.org/officeDocument/2006/relationships/image" Target="../media/image58.jpg"/><Relationship Id="rId3" Type="http://schemas.openxmlformats.org/officeDocument/2006/relationships/hyperlink" Target="https://www.youtube.com/watch?v=jxiF-C1_tME&amp;t=306s" TargetMode="External"/><Relationship Id="rId21" Type="http://schemas.openxmlformats.org/officeDocument/2006/relationships/hyperlink" Target="http://www.youtube.com/watch?v=oWww0YIf-JE" TargetMode="External"/><Relationship Id="rId7" Type="http://schemas.openxmlformats.org/officeDocument/2006/relationships/hyperlink" Target="http://www.youtube.com/watch?v=A9fQPzZ1-hg" TargetMode="External"/><Relationship Id="rId12" Type="http://schemas.openxmlformats.org/officeDocument/2006/relationships/image" Target="../media/image51.jpg"/><Relationship Id="rId17" Type="http://schemas.openxmlformats.org/officeDocument/2006/relationships/hyperlink" Target="http://www.youtube.com/watch?v=GD3dgiDreGc" TargetMode="External"/><Relationship Id="rId25" Type="http://schemas.openxmlformats.org/officeDocument/2006/relationships/hyperlink" Target="http://www.youtube.com/watch?v=VOqBA78Zems" TargetMode="External"/><Relationship Id="rId2" Type="http://schemas.openxmlformats.org/officeDocument/2006/relationships/notesSlide" Target="../notesSlides/notesSlide83.xml"/><Relationship Id="rId16" Type="http://schemas.openxmlformats.org/officeDocument/2006/relationships/image" Target="../media/image53.jpg"/><Relationship Id="rId20" Type="http://schemas.openxmlformats.org/officeDocument/2006/relationships/image" Target="../media/image55.jpg"/><Relationship Id="rId1" Type="http://schemas.openxmlformats.org/officeDocument/2006/relationships/slideLayout" Target="../slideLayouts/slideLayout22.xml"/><Relationship Id="rId6" Type="http://schemas.openxmlformats.org/officeDocument/2006/relationships/image" Target="../media/image47.jpg"/><Relationship Id="rId11" Type="http://schemas.openxmlformats.org/officeDocument/2006/relationships/hyperlink" Target="http://www.youtube.com/watch?v=LKJMWHCUoiw" TargetMode="External"/><Relationship Id="rId24" Type="http://schemas.openxmlformats.org/officeDocument/2006/relationships/image" Target="../media/image57.jpg"/><Relationship Id="rId5" Type="http://schemas.openxmlformats.org/officeDocument/2006/relationships/hyperlink" Target="http://www.youtube.com/watch?v=1cT_Z0KGhP8" TargetMode="External"/><Relationship Id="rId15" Type="http://schemas.openxmlformats.org/officeDocument/2006/relationships/hyperlink" Target="http://www.youtube.com/watch?v=poE_nNW9-yk" TargetMode="External"/><Relationship Id="rId23" Type="http://schemas.openxmlformats.org/officeDocument/2006/relationships/hyperlink" Target="http://www.youtube.com/watch?v=MX_HYL6-0Co" TargetMode="External"/><Relationship Id="rId10" Type="http://schemas.openxmlformats.org/officeDocument/2006/relationships/image" Target="../media/image50.jpg"/><Relationship Id="rId19" Type="http://schemas.openxmlformats.org/officeDocument/2006/relationships/hyperlink" Target="http://www.youtube.com/watch?v=P9VdyPbbzlI" TargetMode="External"/><Relationship Id="rId4" Type="http://schemas.openxmlformats.org/officeDocument/2006/relationships/image" Target="../media/image45.png"/><Relationship Id="rId9" Type="http://schemas.openxmlformats.org/officeDocument/2006/relationships/hyperlink" Target="http://www.youtube.com/watch?v=uihNc_tdGbk" TargetMode="External"/><Relationship Id="rId14" Type="http://schemas.openxmlformats.org/officeDocument/2006/relationships/image" Target="../media/image52.jpg"/><Relationship Id="rId22" Type="http://schemas.openxmlformats.org/officeDocument/2006/relationships/image" Target="../media/image56.jp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48.jpg"/><Relationship Id="rId13" Type="http://schemas.openxmlformats.org/officeDocument/2006/relationships/hyperlink" Target="http://www.youtube.com/watch?v=M2OFCN7gQJ4" TargetMode="External"/><Relationship Id="rId18" Type="http://schemas.openxmlformats.org/officeDocument/2006/relationships/image" Target="../media/image61.jpg"/><Relationship Id="rId3" Type="http://schemas.openxmlformats.org/officeDocument/2006/relationships/hyperlink" Target="https://www.youtube.com/watch?v=jxiF-C1_tME&amp;t=306s" TargetMode="External"/><Relationship Id="rId21" Type="http://schemas.openxmlformats.org/officeDocument/2006/relationships/hyperlink" Target="http://www.youtube.com/watch?v=tzTb3auoye8" TargetMode="External"/><Relationship Id="rId7" Type="http://schemas.openxmlformats.org/officeDocument/2006/relationships/hyperlink" Target="http://www.youtube.com/watch?v=A9fQPzZ1-hg" TargetMode="External"/><Relationship Id="rId12" Type="http://schemas.openxmlformats.org/officeDocument/2006/relationships/image" Target="../media/image52.jpg"/><Relationship Id="rId17" Type="http://schemas.openxmlformats.org/officeDocument/2006/relationships/hyperlink" Target="http://www.youtube.com/watch?v=efvPQjeu34c" TargetMode="External"/><Relationship Id="rId2" Type="http://schemas.openxmlformats.org/officeDocument/2006/relationships/notesSlide" Target="../notesSlides/notesSlide86.xml"/><Relationship Id="rId16" Type="http://schemas.openxmlformats.org/officeDocument/2006/relationships/image" Target="../media/image60.jpg"/><Relationship Id="rId20" Type="http://schemas.openxmlformats.org/officeDocument/2006/relationships/image" Target="../media/image62.jpg"/><Relationship Id="rId1" Type="http://schemas.openxmlformats.org/officeDocument/2006/relationships/slideLayout" Target="../slideLayouts/slideLayout22.xml"/><Relationship Id="rId6" Type="http://schemas.openxmlformats.org/officeDocument/2006/relationships/image" Target="../media/image47.jpg"/><Relationship Id="rId11" Type="http://schemas.openxmlformats.org/officeDocument/2006/relationships/hyperlink" Target="http://www.youtube.com/watch?v=aMCDikASE4o" TargetMode="External"/><Relationship Id="rId24" Type="http://schemas.openxmlformats.org/officeDocument/2006/relationships/image" Target="../media/image64.jpg"/><Relationship Id="rId5" Type="http://schemas.openxmlformats.org/officeDocument/2006/relationships/hyperlink" Target="http://www.youtube.com/watch?v=1cT_Z0KGhP8" TargetMode="External"/><Relationship Id="rId15" Type="http://schemas.openxmlformats.org/officeDocument/2006/relationships/hyperlink" Target="http://www.youtube.com/watch?v=S5EYLmyzLrQ" TargetMode="External"/><Relationship Id="rId23" Type="http://schemas.openxmlformats.org/officeDocument/2006/relationships/hyperlink" Target="http://www.youtube.com/watch?v=EthSRi-VxaQ" TargetMode="External"/><Relationship Id="rId10" Type="http://schemas.openxmlformats.org/officeDocument/2006/relationships/image" Target="../media/image51.jpg"/><Relationship Id="rId19" Type="http://schemas.openxmlformats.org/officeDocument/2006/relationships/hyperlink" Target="http://www.youtube.com/watch?v=epB-mEy-344" TargetMode="External"/><Relationship Id="rId4" Type="http://schemas.openxmlformats.org/officeDocument/2006/relationships/image" Target="../media/image45.png"/><Relationship Id="rId9" Type="http://schemas.openxmlformats.org/officeDocument/2006/relationships/hyperlink" Target="http://www.youtube.com/watch?v=LKJMWHCUoiw" TargetMode="External"/><Relationship Id="rId14" Type="http://schemas.openxmlformats.org/officeDocument/2006/relationships/image" Target="../media/image59.jpg"/><Relationship Id="rId22" Type="http://schemas.openxmlformats.org/officeDocument/2006/relationships/image" Target="../media/image63.jpg"/></Relationships>
</file>

<file path=ppt/slides/_rels/slide87.xml.rels><?xml version="1.0" encoding="UTF-8" standalone="yes"?>
<Relationships xmlns="http://schemas.openxmlformats.org/package/2006/relationships"><Relationship Id="rId8" Type="http://schemas.openxmlformats.org/officeDocument/2006/relationships/image" Target="../media/image67.jpg"/><Relationship Id="rId13" Type="http://schemas.openxmlformats.org/officeDocument/2006/relationships/hyperlink" Target="http://www.youtube.com/watch?v=_9qzvanna1U" TargetMode="External"/><Relationship Id="rId3" Type="http://schemas.openxmlformats.org/officeDocument/2006/relationships/hyperlink" Target="http://www.youtube.com/watch?v=cIS-acV14Oc" TargetMode="External"/><Relationship Id="rId7" Type="http://schemas.openxmlformats.org/officeDocument/2006/relationships/hyperlink" Target="http://www.youtube.com/watch?v=mplQsOOCK1w" TargetMode="External"/><Relationship Id="rId12" Type="http://schemas.openxmlformats.org/officeDocument/2006/relationships/image" Target="../media/image69.jpg"/><Relationship Id="rId2" Type="http://schemas.openxmlformats.org/officeDocument/2006/relationships/notesSlide" Target="../notesSlides/notesSlide87.xml"/><Relationship Id="rId1" Type="http://schemas.openxmlformats.org/officeDocument/2006/relationships/slideLayout" Target="../slideLayouts/slideLayout22.xml"/><Relationship Id="rId6" Type="http://schemas.openxmlformats.org/officeDocument/2006/relationships/image" Target="../media/image66.jpg"/><Relationship Id="rId11" Type="http://schemas.openxmlformats.org/officeDocument/2006/relationships/hyperlink" Target="http://www.youtube.com/watch?v=O5yigFw8MoI" TargetMode="External"/><Relationship Id="rId5" Type="http://schemas.openxmlformats.org/officeDocument/2006/relationships/hyperlink" Target="http://www.youtube.com/watch?v=vKmG5Fisu20" TargetMode="External"/><Relationship Id="rId10" Type="http://schemas.openxmlformats.org/officeDocument/2006/relationships/image" Target="../media/image68.jpg"/><Relationship Id="rId4" Type="http://schemas.openxmlformats.org/officeDocument/2006/relationships/image" Target="../media/image65.jpg"/><Relationship Id="rId9" Type="http://schemas.openxmlformats.org/officeDocument/2006/relationships/hyperlink" Target="http://www.youtube.com/watch?v=xzvF7DELtDY" TargetMode="External"/><Relationship Id="rId14" Type="http://schemas.openxmlformats.org/officeDocument/2006/relationships/image" Target="../media/image70.jpg"/></Relationships>
</file>

<file path=ppt/slides/_rels/slide88.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hyperlink" Target="http://www.youtube.com/watch?v=mplQsOOCK1w" TargetMode="External"/><Relationship Id="rId7" Type="http://schemas.openxmlformats.org/officeDocument/2006/relationships/hyperlink" Target="http://www.youtube.com/watch?v=Uc7O-SLoICw" TargetMode="External"/><Relationship Id="rId12" Type="http://schemas.openxmlformats.org/officeDocument/2006/relationships/image" Target="../media/image74.jpg"/><Relationship Id="rId2" Type="http://schemas.openxmlformats.org/officeDocument/2006/relationships/notesSlide" Target="../notesSlides/notesSlide88.xml"/><Relationship Id="rId1" Type="http://schemas.openxmlformats.org/officeDocument/2006/relationships/slideLayout" Target="../slideLayouts/slideLayout22.xml"/><Relationship Id="rId6" Type="http://schemas.openxmlformats.org/officeDocument/2006/relationships/image" Target="../media/image71.jpg"/><Relationship Id="rId11" Type="http://schemas.openxmlformats.org/officeDocument/2006/relationships/hyperlink" Target="http://www.youtube.com/watch?v=jxiF-C1_tME" TargetMode="External"/><Relationship Id="rId5" Type="http://schemas.openxmlformats.org/officeDocument/2006/relationships/hyperlink" Target="http://www.youtube.com/watch?v=d8MlJRfeTCk" TargetMode="External"/><Relationship Id="rId10" Type="http://schemas.openxmlformats.org/officeDocument/2006/relationships/image" Target="../media/image73.jpg"/><Relationship Id="rId4" Type="http://schemas.openxmlformats.org/officeDocument/2006/relationships/image" Target="../media/image67.jpg"/><Relationship Id="rId9" Type="http://schemas.openxmlformats.org/officeDocument/2006/relationships/hyperlink" Target="http://www.youtube.com/watch?v=Bw9UhBlFUDA" TargetMode="External"/></Relationships>
</file>

<file path=ppt/slides/_rels/slide89.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hyperlink" Target="http://www.youtube.com/watch?v=mplQsOOCK1w" TargetMode="External"/><Relationship Id="rId7" Type="http://schemas.openxmlformats.org/officeDocument/2006/relationships/hyperlink" Target="http://www.youtube.com/watch?v=Uc7O-SLoICw" TargetMode="External"/><Relationship Id="rId12" Type="http://schemas.openxmlformats.org/officeDocument/2006/relationships/image" Target="../media/image74.jpg"/><Relationship Id="rId2" Type="http://schemas.openxmlformats.org/officeDocument/2006/relationships/notesSlide" Target="../notesSlides/notesSlide89.xml"/><Relationship Id="rId1" Type="http://schemas.openxmlformats.org/officeDocument/2006/relationships/slideLayout" Target="../slideLayouts/slideLayout22.xml"/><Relationship Id="rId6" Type="http://schemas.openxmlformats.org/officeDocument/2006/relationships/image" Target="../media/image71.jpg"/><Relationship Id="rId11" Type="http://schemas.openxmlformats.org/officeDocument/2006/relationships/hyperlink" Target="http://www.youtube.com/watch?v=jxiF-C1_tME" TargetMode="External"/><Relationship Id="rId5" Type="http://schemas.openxmlformats.org/officeDocument/2006/relationships/hyperlink" Target="http://www.youtube.com/watch?v=d8MlJRfeTCk" TargetMode="External"/><Relationship Id="rId10" Type="http://schemas.openxmlformats.org/officeDocument/2006/relationships/image" Target="../media/image73.jpg"/><Relationship Id="rId4" Type="http://schemas.openxmlformats.org/officeDocument/2006/relationships/image" Target="../media/image67.jpg"/><Relationship Id="rId9" Type="http://schemas.openxmlformats.org/officeDocument/2006/relationships/hyperlink" Target="http://www.youtube.com/watch?v=Bw9UhBlFUD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s://docs.google.com/document/d/1A59OjFAUW03zjlMmxHbyd-w9VfxN70-vO9cQmxjpdBE/edit"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s://docs.google.com/presentation/d/1WyheVdcuCF6K6SgWm6Qns6jAnp1sDpJUwA2ZV3nkOEs/edit#slide=id.g390a7c6b17_4_181"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hyperlink" Target="https://apcentral.collegeboard.org/pdf/rubrics-ap-histories.pdf?course=ap-united-states-history" TargetMode="External"/><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s://apstudent.collegeboard.org/apcourse/ap-united-states-history/exam-tips" TargetMode="External"/><Relationship Id="rId3" Type="http://schemas.openxmlformats.org/officeDocument/2006/relationships/hyperlink" Target="https://ww2.kqed.org/education/2018/01/23/using-flipgrid-in-the-high-school-u-s-history-class/" TargetMode="External"/><Relationship Id="rId7" Type="http://schemas.openxmlformats.org/officeDocument/2006/relationships/hyperlink" Target="https://secure-media.collegeboard.org/digitalServices/pdf/ap/ap-united-states-history-ced-practice-exam.pdf" TargetMode="External"/><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hyperlink" Target="http://ap.gilderlehrman.org/" TargetMode="External"/><Relationship Id="rId5" Type="http://schemas.openxmlformats.org/officeDocument/2006/relationships/hyperlink" Target="https://ca.pbslearningmedia.org/collection/teaching-the-vietnam-war/#.WuCYGC-ZOqA" TargetMode="External"/><Relationship Id="rId4" Type="http://schemas.openxmlformats.org/officeDocument/2006/relationships/hyperlink" Target="https://ww2.kqed.org/education/2018/02/27/the-student-produced-kahoot-and-learning-how-to-ask-good-questions/" TargetMode="External"/><Relationship Id="rId9" Type="http://schemas.openxmlformats.org/officeDocument/2006/relationships/hyperlink" Target="https://docs.google.com/presentation/d/1cswbGaDPj_Lvcn5aSmF6V1SJk-7914k7gg4NwlH-m84/edit#slide=id.g379276e6bf_7_0"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rgbClr val="0000FF"/>
                </a:solidFill>
              </a:rPr>
              <a:t>AP US History</a:t>
            </a:r>
            <a:endParaRPr>
              <a:solidFill>
                <a:srgbClr val="0000FF"/>
              </a:solidFill>
            </a:endParaRPr>
          </a:p>
        </p:txBody>
      </p:sp>
      <p:sp>
        <p:nvSpPr>
          <p:cNvPr id="174" name="Shape 174"/>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FF"/>
                </a:solidFill>
              </a:rPr>
              <a:t>Exam Review Materials</a:t>
            </a:r>
            <a:endParaRPr>
              <a:solidFill>
                <a:srgbClr val="0000FF"/>
              </a:solidFill>
            </a:endParaRPr>
          </a:p>
          <a:p>
            <a:pPr marL="0" lvl="0" indent="0" rtl="0">
              <a:spcBef>
                <a:spcPts val="0"/>
              </a:spcBef>
              <a:spcAft>
                <a:spcPts val="0"/>
              </a:spcAft>
              <a:buNone/>
            </a:pPr>
            <a:r>
              <a:rPr lang="en">
                <a:solidFill>
                  <a:srgbClr val="0000FF"/>
                </a:solidFill>
              </a:rPr>
              <a:t>Version 2.0</a:t>
            </a:r>
            <a:endParaRPr>
              <a:solidFill>
                <a:srgbClr val="0000FF"/>
              </a:solidFill>
            </a:endParaRPr>
          </a:p>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19150" y="617000"/>
            <a:ext cx="75057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1200"/>
              <a:t>Period 2</a:t>
            </a:r>
            <a:endParaRPr/>
          </a:p>
          <a:p>
            <a:pPr marL="0" lvl="0" indent="0" algn="ctr" rtl="0">
              <a:spcBef>
                <a:spcPts val="0"/>
              </a:spcBef>
              <a:spcAft>
                <a:spcPts val="0"/>
              </a:spcAft>
              <a:buNone/>
            </a:pPr>
            <a:r>
              <a:rPr lang="en"/>
              <a:t>1607-1754 </a:t>
            </a:r>
            <a:endParaRPr/>
          </a:p>
        </p:txBody>
      </p:sp>
      <p:sp>
        <p:nvSpPr>
          <p:cNvPr id="223" name="Shape 223"/>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2.1</a:t>
            </a:r>
            <a:br>
              <a:rPr lang="en" sz="1800" b="1">
                <a:solidFill>
                  <a:srgbClr val="000000"/>
                </a:solidFill>
                <a:latin typeface="Arial"/>
                <a:ea typeface="Arial"/>
                <a:cs typeface="Arial"/>
                <a:sym typeface="Arial"/>
              </a:rPr>
            </a:br>
            <a:r>
              <a:rPr lang="en" sz="1800">
                <a:solidFill>
                  <a:srgbClr val="0000FF"/>
                </a:solidFill>
                <a:latin typeface="Arial"/>
                <a:ea typeface="Arial"/>
                <a:cs typeface="Arial"/>
                <a:sym typeface="Arial"/>
              </a:rPr>
              <a:t>Europeans developed a variety of colonization and migration patterns, influenced by different imperial goals, cultures, and the varied North American environments where they settled, and they competed with each other and American Indians for resources. </a:t>
            </a:r>
            <a:endParaRPr sz="1800">
              <a:solidFill>
                <a:srgbClr val="FF0000"/>
              </a:solidFill>
              <a:latin typeface="Arial"/>
              <a:ea typeface="Arial"/>
              <a:cs typeface="Arial"/>
              <a:sym typeface="Arial"/>
            </a:endParaRPr>
          </a:p>
          <a:p>
            <a:pPr marL="0" lvl="0" indent="0" rtl="0">
              <a:spcBef>
                <a:spcPts val="0"/>
              </a:spcBef>
              <a:spcAft>
                <a:spcPts val="0"/>
              </a:spcAft>
              <a:buClr>
                <a:srgbClr val="000000"/>
              </a:buClr>
              <a:buSzPts val="1100"/>
              <a:buFont typeface="Arial"/>
              <a:buNone/>
            </a:pPr>
            <a:r>
              <a:rPr lang="en" sz="1800">
                <a:solidFill>
                  <a:srgbClr val="FF0000"/>
                </a:solidFill>
                <a:latin typeface="Arial"/>
                <a:ea typeface="Arial"/>
                <a:cs typeface="Arial"/>
                <a:sym typeface="Arial"/>
              </a:rPr>
              <a:t>				</a:t>
            </a:r>
            <a:endParaRPr sz="1800">
              <a:solidFill>
                <a:srgbClr val="FF0000"/>
              </a:solidFill>
              <a:latin typeface="Arial"/>
              <a:ea typeface="Arial"/>
              <a:cs typeface="Arial"/>
              <a:sym typeface="Arial"/>
            </a:endParaRPr>
          </a:p>
          <a:p>
            <a:pPr marL="0" lvl="0" indent="0" rtl="0">
              <a:spcBef>
                <a:spcPts val="0"/>
              </a:spcBef>
              <a:spcAft>
                <a:spcPts val="0"/>
              </a:spcAft>
              <a:buClr>
                <a:srgbClr val="000000"/>
              </a:buClr>
              <a:buSzPts val="1100"/>
              <a:buFont typeface="Arial"/>
              <a:buNone/>
            </a:pPr>
            <a:r>
              <a:rPr lang="en" sz="1800" b="1">
                <a:solidFill>
                  <a:srgbClr val="000000"/>
                </a:solidFill>
                <a:latin typeface="Arial"/>
                <a:ea typeface="Arial"/>
                <a:cs typeface="Arial"/>
                <a:sym typeface="Arial"/>
              </a:rPr>
              <a:t>Key Concept 2.2</a:t>
            </a:r>
            <a:br>
              <a:rPr lang="en" sz="1800" b="1">
                <a:solidFill>
                  <a:srgbClr val="000000"/>
                </a:solidFill>
                <a:latin typeface="Arial"/>
                <a:ea typeface="Arial"/>
                <a:cs typeface="Arial"/>
                <a:sym typeface="Arial"/>
              </a:rPr>
            </a:br>
            <a:r>
              <a:rPr lang="en" sz="1800">
                <a:solidFill>
                  <a:srgbClr val="0000FF"/>
                </a:solidFill>
                <a:latin typeface="Arial"/>
                <a:ea typeface="Arial"/>
                <a:cs typeface="Arial"/>
                <a:sym typeface="Arial"/>
              </a:rPr>
              <a:t>The British colonies participated in political, social, cultural, and economic exchanges with Great Britain that encouraged both stronger bonds with Britain and resistance to Britain’s control. </a:t>
            </a:r>
            <a:endParaRPr sz="1800">
              <a:solidFill>
                <a:srgbClr val="0000FF"/>
              </a:solidFill>
              <a:latin typeface="Arial"/>
              <a:ea typeface="Arial"/>
              <a:cs typeface="Arial"/>
              <a:sym typeface="Arial"/>
            </a:endParaRPr>
          </a:p>
          <a:p>
            <a:pPr marL="0" lvl="0" indent="0" algn="l" rtl="0">
              <a:spcBef>
                <a:spcPts val="0"/>
              </a:spcBef>
              <a:spcAft>
                <a:spcPts val="0"/>
              </a:spcAft>
              <a:buNone/>
            </a:pPr>
            <a:endParaRPr sz="180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819150" y="6170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Period 3</a:t>
            </a:r>
            <a:endParaRPr/>
          </a:p>
          <a:p>
            <a:pPr marL="0" lvl="0" indent="0" algn="ctr" rtl="0">
              <a:spcBef>
                <a:spcPts val="0"/>
              </a:spcBef>
              <a:spcAft>
                <a:spcPts val="0"/>
              </a:spcAft>
              <a:buNone/>
            </a:pPr>
            <a:r>
              <a:rPr lang="en"/>
              <a:t>1754-1800 </a:t>
            </a:r>
            <a:endParaRPr/>
          </a:p>
        </p:txBody>
      </p:sp>
      <p:sp>
        <p:nvSpPr>
          <p:cNvPr id="229" name="Shape 229"/>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3.1</a:t>
            </a:r>
            <a:br>
              <a:rPr lang="en" sz="1800" b="1">
                <a:solidFill>
                  <a:srgbClr val="000000"/>
                </a:solidFill>
                <a:latin typeface="Arial"/>
                <a:ea typeface="Arial"/>
                <a:cs typeface="Arial"/>
                <a:sym typeface="Arial"/>
              </a:rPr>
            </a:br>
            <a:r>
              <a:rPr lang="en" sz="1800">
                <a:solidFill>
                  <a:srgbClr val="0000FF"/>
                </a:solidFill>
                <a:latin typeface="Arial"/>
                <a:ea typeface="Arial"/>
                <a:cs typeface="Arial"/>
                <a:sym typeface="Arial"/>
              </a:rPr>
              <a:t>British attempts to assert tighter control over its North American colonies and the colonial resolve to pursue self-government led to a colonial independence movement and the Revolutionary War. </a:t>
            </a:r>
            <a:r>
              <a:rPr lang="en" sz="1800" b="1">
                <a:solidFill>
                  <a:srgbClr val="000000"/>
                </a:solidFill>
                <a:latin typeface="Arial"/>
                <a:ea typeface="Arial"/>
                <a:cs typeface="Arial"/>
                <a:sym typeface="Arial"/>
              </a:rPr>
              <a:t>			</a:t>
            </a:r>
            <a:endParaRPr sz="18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					</a:t>
            </a:r>
            <a:endParaRPr sz="18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3.2</a:t>
            </a:r>
            <a:br>
              <a:rPr lang="en" sz="1800" b="1">
                <a:solidFill>
                  <a:srgbClr val="000000"/>
                </a:solidFill>
                <a:latin typeface="Arial"/>
                <a:ea typeface="Arial"/>
                <a:cs typeface="Arial"/>
                <a:sym typeface="Arial"/>
              </a:rPr>
            </a:br>
            <a:r>
              <a:rPr lang="en" sz="1800">
                <a:solidFill>
                  <a:srgbClr val="0000FF"/>
                </a:solidFill>
                <a:latin typeface="Arial"/>
                <a:ea typeface="Arial"/>
                <a:cs typeface="Arial"/>
                <a:sym typeface="Arial"/>
              </a:rPr>
              <a:t>The American Revolution’s democratic and republican ideals inspired new experiments with different forms of government. </a:t>
            </a:r>
            <a:r>
              <a:rPr lang="en" sz="1800" b="1">
                <a:solidFill>
                  <a:srgbClr val="000000"/>
                </a:solidFill>
                <a:latin typeface="Arial"/>
                <a:ea typeface="Arial"/>
                <a:cs typeface="Arial"/>
                <a:sym typeface="Arial"/>
              </a:rPr>
              <a:t>			</a:t>
            </a:r>
            <a:endParaRPr sz="18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					</a:t>
            </a:r>
            <a:endParaRPr sz="1800" b="1">
              <a:solidFill>
                <a:srgbClr val="000000"/>
              </a:solidFill>
              <a:latin typeface="Arial"/>
              <a:ea typeface="Arial"/>
              <a:cs typeface="Arial"/>
              <a:sym typeface="Arial"/>
            </a:endParaRPr>
          </a:p>
          <a:p>
            <a:pPr marL="0" lvl="0" indent="0" algn="l" rtl="0">
              <a:spcBef>
                <a:spcPts val="0"/>
              </a:spcBef>
              <a:spcAft>
                <a:spcPts val="0"/>
              </a:spcAft>
              <a:buNone/>
            </a:pPr>
            <a:endParaRPr sz="1800">
              <a:solidFill>
                <a:srgbClr val="0000FF"/>
              </a:solidFill>
            </a:endParaRPr>
          </a:p>
        </p:txBody>
      </p:sp>
      <p:sp>
        <p:nvSpPr>
          <p:cNvPr id="230" name="Shape 230"/>
          <p:cNvSpPr txBox="1"/>
          <p:nvPr/>
        </p:nvSpPr>
        <p:spPr>
          <a:xfrm>
            <a:off x="5905200" y="280700"/>
            <a:ext cx="2917500" cy="260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900" u="sng">
                <a:solidFill>
                  <a:schemeClr val="hlink"/>
                </a:solidFill>
                <a:latin typeface="Nunito"/>
                <a:ea typeface="Nunito"/>
                <a:cs typeface="Nunito"/>
                <a:sym typeface="Nunito"/>
                <a:hlinkClick r:id="rId3"/>
              </a:rPr>
              <a:t>Click Here for P3 Relevant and Specific Content</a:t>
            </a:r>
            <a:endParaRPr sz="900">
              <a:solidFill>
                <a:schemeClr val="lt1"/>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000000"/>
                </a:solidFill>
                <a:latin typeface="Arial"/>
                <a:ea typeface="Arial"/>
                <a:cs typeface="Arial"/>
                <a:sym typeface="Arial"/>
              </a:rPr>
              <a:t>Key Concept 3.3</a:t>
            </a:r>
            <a:br>
              <a:rPr lang="en" sz="1800" b="1">
                <a:solidFill>
                  <a:srgbClr val="000000"/>
                </a:solidFill>
                <a:latin typeface="Arial"/>
                <a:ea typeface="Arial"/>
                <a:cs typeface="Arial"/>
                <a:sym typeface="Arial"/>
              </a:rPr>
            </a:br>
            <a:r>
              <a:rPr lang="en" sz="1800">
                <a:solidFill>
                  <a:srgbClr val="0000FF"/>
                </a:solidFill>
                <a:latin typeface="Arial"/>
                <a:ea typeface="Arial"/>
                <a:cs typeface="Arial"/>
                <a:sym typeface="Arial"/>
              </a:rPr>
              <a:t>Migration within North America and competition over resources, boundaries, and trade intensified conflicts among peoples and nations. </a:t>
            </a:r>
            <a:endParaRPr sz="1800">
              <a:solidFill>
                <a:srgbClr val="0000FF"/>
              </a:solidFill>
              <a:latin typeface="Arial"/>
              <a:ea typeface="Arial"/>
              <a:cs typeface="Arial"/>
              <a:sym typeface="Arial"/>
            </a:endParaRPr>
          </a:p>
          <a:p>
            <a:pPr marL="0" lvl="0" indent="0" rtl="0">
              <a:spcBef>
                <a:spcPts val="0"/>
              </a:spcBef>
              <a:spcAft>
                <a:spcPts val="0"/>
              </a:spcAft>
              <a:buNone/>
            </a:pP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b="1">
              <a:solidFill>
                <a:srgbClr val="000000"/>
              </a:solidFill>
              <a:latin typeface="Arial"/>
              <a:ea typeface="Arial"/>
              <a:cs typeface="Arial"/>
              <a:sym typeface="Arial"/>
            </a:endParaRPr>
          </a:p>
          <a:p>
            <a:pPr marL="0" lvl="0" indent="0" algn="l" rtl="0">
              <a:spcBef>
                <a:spcPts val="0"/>
              </a:spcBef>
              <a:spcAft>
                <a:spcPts val="0"/>
              </a:spcAft>
              <a:buNone/>
            </a:pPr>
            <a:endParaRPr sz="180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819150" y="6170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Period 4</a:t>
            </a:r>
            <a:endParaRPr/>
          </a:p>
          <a:p>
            <a:pPr marL="0" lvl="0" indent="0" algn="ctr" rtl="0">
              <a:spcBef>
                <a:spcPts val="0"/>
              </a:spcBef>
              <a:spcAft>
                <a:spcPts val="0"/>
              </a:spcAft>
              <a:buNone/>
            </a:pPr>
            <a:r>
              <a:rPr lang="en"/>
              <a:t>1800-1854 </a:t>
            </a:r>
            <a:endParaRPr/>
          </a:p>
        </p:txBody>
      </p:sp>
      <p:sp>
        <p:nvSpPr>
          <p:cNvPr id="241" name="Shape 241"/>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4.1</a:t>
            </a:r>
            <a:br>
              <a:rPr lang="en" sz="1200" b="1">
                <a:solidFill>
                  <a:srgbClr val="000000"/>
                </a:solidFill>
                <a:latin typeface="Arial"/>
                <a:ea typeface="Arial"/>
                <a:cs typeface="Arial"/>
                <a:sym typeface="Arial"/>
              </a:rPr>
            </a:br>
            <a:r>
              <a:rPr lang="en" sz="1800">
                <a:solidFill>
                  <a:srgbClr val="0000FF"/>
                </a:solidFill>
                <a:latin typeface="Arial"/>
                <a:ea typeface="Arial"/>
                <a:cs typeface="Arial"/>
                <a:sym typeface="Arial"/>
              </a:rPr>
              <a:t>The United States began to develop a modern democracy and celebrated a new national culture, while Americans sought to de ne the nation’s democratic ideals and change their society and institutions to match them.</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a:p>
            <a:pPr marL="0" lvl="0" indent="0" rtl="0">
              <a:spcBef>
                <a:spcPts val="0"/>
              </a:spcBef>
              <a:spcAft>
                <a:spcPts val="0"/>
              </a:spcAft>
              <a:buNone/>
            </a:pPr>
            <a:r>
              <a:rPr lang="en" sz="1800" b="1">
                <a:solidFill>
                  <a:srgbClr val="000000"/>
                </a:solidFill>
                <a:latin typeface="Arial"/>
                <a:ea typeface="Arial"/>
                <a:cs typeface="Arial"/>
                <a:sym typeface="Arial"/>
              </a:rPr>
              <a:t>Key Concept 4.2</a:t>
            </a: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Innovations in technology, agriculture, and commerce powerfully accelerated the American economy,precipitating profound changes to U.S. society and to national and regional identities.</a:t>
            </a:r>
            <a:endParaRPr sz="1800">
              <a:solidFill>
                <a:srgbClr val="0000FF"/>
              </a:solidFill>
              <a:latin typeface="Arial"/>
              <a:ea typeface="Arial"/>
              <a:cs typeface="Arial"/>
              <a:sym typeface="Arial"/>
            </a:endParaRPr>
          </a:p>
          <a:p>
            <a:pPr marL="0" lvl="0" indent="0" algn="l" rtl="0">
              <a:spcBef>
                <a:spcPts val="0"/>
              </a:spcBef>
              <a:spcAft>
                <a:spcPts val="0"/>
              </a:spcAft>
              <a:buNone/>
            </a:pPr>
            <a:endParaRPr sz="180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4.3 </a:t>
            </a: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The U.S. interest in increasing foreign trade and expanding its national borders shaped the nation’s foreign policy and spurred government and private initiatives.</a:t>
            </a:r>
            <a:br>
              <a:rPr lang="en" sz="1800">
                <a:solidFill>
                  <a:srgbClr val="0000FF"/>
                </a:solidFill>
                <a:latin typeface="Arial"/>
                <a:ea typeface="Arial"/>
                <a:cs typeface="Arial"/>
                <a:sym typeface="Arial"/>
              </a:rPr>
            </a:br>
            <a:endParaRPr sz="180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819150" y="6170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Period 5</a:t>
            </a:r>
            <a:endParaRPr/>
          </a:p>
          <a:p>
            <a:pPr marL="0" lvl="0" indent="0" algn="ctr" rtl="0">
              <a:spcBef>
                <a:spcPts val="0"/>
              </a:spcBef>
              <a:spcAft>
                <a:spcPts val="0"/>
              </a:spcAft>
              <a:buNone/>
            </a:pPr>
            <a:r>
              <a:rPr lang="en"/>
              <a:t>1844-1800 </a:t>
            </a:r>
            <a:endParaRPr/>
          </a:p>
        </p:txBody>
      </p:sp>
      <p:sp>
        <p:nvSpPr>
          <p:cNvPr id="252" name="Shape 252"/>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5.1 </a:t>
            </a: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The United States became more connected with the world, pursued an expansionist foreign policy in the Western Hemisphere, and emerged as the destination for many migrants from other countries.</a:t>
            </a:r>
            <a:endParaRPr sz="1800">
              <a:solidFill>
                <a:srgbClr val="0000FF"/>
              </a:solidFill>
              <a:latin typeface="Arial"/>
              <a:ea typeface="Arial"/>
              <a:cs typeface="Arial"/>
              <a:sym typeface="Arial"/>
            </a:endParaRPr>
          </a:p>
          <a:p>
            <a:pPr marL="0" lvl="0" indent="0" rtl="0">
              <a:spcBef>
                <a:spcPts val="0"/>
              </a:spcBef>
              <a:spcAft>
                <a:spcPts val="0"/>
              </a:spcAft>
              <a:buNone/>
            </a:pPr>
            <a:endParaRPr sz="1200">
              <a:solidFill>
                <a:srgbClr val="FF0000"/>
              </a:solidFill>
              <a:latin typeface="Arial"/>
              <a:ea typeface="Arial"/>
              <a:cs typeface="Arial"/>
              <a:sym typeface="Arial"/>
            </a:endParaRPr>
          </a:p>
          <a:p>
            <a:pPr marL="0" lvl="0" indent="0" rtl="0">
              <a:spcBef>
                <a:spcPts val="0"/>
              </a:spcBef>
              <a:spcAft>
                <a:spcPts val="0"/>
              </a:spcAft>
              <a:buNone/>
            </a:pPr>
            <a:r>
              <a:rPr lang="en" sz="1800" b="1">
                <a:solidFill>
                  <a:srgbClr val="000000"/>
                </a:solidFill>
                <a:latin typeface="Arial"/>
                <a:ea typeface="Arial"/>
                <a:cs typeface="Arial"/>
                <a:sym typeface="Arial"/>
              </a:rPr>
              <a:t>Key Concept 5.2 </a:t>
            </a: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Intensi ed by expansion and deepening regional divisions, debates over slavery and other economic, cultural, and political issues led the nation into civil war.</a:t>
            </a:r>
            <a:endParaRPr sz="1800">
              <a:solidFill>
                <a:srgbClr val="0000FF"/>
              </a:solidFill>
              <a:latin typeface="Arial"/>
              <a:ea typeface="Arial"/>
              <a:cs typeface="Arial"/>
              <a:sym typeface="Arial"/>
            </a:endParaRPr>
          </a:p>
          <a:p>
            <a:pPr marL="0" lvl="0" indent="0" rtl="0">
              <a:spcBef>
                <a:spcPts val="0"/>
              </a:spcBef>
              <a:spcAft>
                <a:spcPts val="0"/>
              </a:spcAft>
              <a:buNone/>
            </a:pP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000000"/>
                </a:solidFill>
                <a:latin typeface="Arial"/>
                <a:ea typeface="Arial"/>
                <a:cs typeface="Arial"/>
                <a:sym typeface="Arial"/>
              </a:rPr>
              <a:t>Key Concept 5.3</a:t>
            </a:r>
            <a:r>
              <a:rPr lang="en" sz="1200" b="1">
                <a:solidFill>
                  <a:srgbClr val="000000"/>
                </a:solidFill>
                <a:latin typeface="Arial"/>
                <a:ea typeface="Arial"/>
                <a:cs typeface="Arial"/>
                <a:sym typeface="Arial"/>
              </a:rPr>
              <a:t> </a:t>
            </a:r>
            <a:endParaRPr sz="1800">
              <a:solidFill>
                <a:srgbClr val="0000FF"/>
              </a:solidFill>
              <a:latin typeface="Arial"/>
              <a:ea typeface="Arial"/>
              <a:cs typeface="Arial"/>
              <a:sym typeface="Arial"/>
            </a:endParaRPr>
          </a:p>
          <a:p>
            <a:pPr marL="0" lvl="0" indent="0" rtl="0">
              <a:spcBef>
                <a:spcPts val="0"/>
              </a:spcBef>
              <a:spcAft>
                <a:spcPts val="0"/>
              </a:spcAft>
              <a:buNone/>
            </a:pPr>
            <a:r>
              <a:rPr lang="en" sz="1800">
                <a:solidFill>
                  <a:srgbClr val="0000FF"/>
                </a:solidFill>
                <a:latin typeface="Arial"/>
                <a:ea typeface="Arial"/>
                <a:cs typeface="Arial"/>
                <a:sym typeface="Arial"/>
              </a:rPr>
              <a:t>The Union victory in the Civil War and the contested reconstruction of the South settled the issues of slavery and secession, but left unresolved many questions about the power of the federal government and citizenship rights.</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819150" y="6170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Period 6</a:t>
            </a:r>
            <a:endParaRPr sz="1200"/>
          </a:p>
          <a:p>
            <a:pPr marL="0" lvl="0" indent="0" algn="ctr" rtl="0">
              <a:spcBef>
                <a:spcPts val="0"/>
              </a:spcBef>
              <a:spcAft>
                <a:spcPts val="0"/>
              </a:spcAft>
              <a:buNone/>
            </a:pPr>
            <a:r>
              <a:rPr lang="en"/>
              <a:t>1865-1898 </a:t>
            </a:r>
            <a:endParaRPr/>
          </a:p>
        </p:txBody>
      </p:sp>
      <p:sp>
        <p:nvSpPr>
          <p:cNvPr id="263" name="Shape 263"/>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6.1 </a:t>
            </a: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Technological advances, large-scale production methods, and the opening of new markets encouraged the rise of industrial capitalism in the United States.</a:t>
            </a:r>
            <a:endParaRPr sz="1800">
              <a:solidFill>
                <a:srgbClr val="0000FF"/>
              </a:solidFill>
              <a:latin typeface="Arial"/>
              <a:ea typeface="Arial"/>
              <a:cs typeface="Arial"/>
              <a:sym typeface="Arial"/>
            </a:endParaRPr>
          </a:p>
          <a:p>
            <a:pPr marL="0" lvl="0" indent="0" rtl="0">
              <a:spcBef>
                <a:spcPts val="0"/>
              </a:spcBef>
              <a:spcAft>
                <a:spcPts val="0"/>
              </a:spcAft>
              <a:buNone/>
            </a:pPr>
            <a:endParaRPr sz="1200" b="1">
              <a:solidFill>
                <a:srgbClr val="000000"/>
              </a:solidFill>
              <a:latin typeface="Arial"/>
              <a:ea typeface="Arial"/>
              <a:cs typeface="Arial"/>
              <a:sym typeface="Arial"/>
            </a:endParaRPr>
          </a:p>
          <a:p>
            <a:pPr marL="0" lvl="0" indent="0" rtl="0">
              <a:spcBef>
                <a:spcPts val="0"/>
              </a:spcBef>
              <a:spcAft>
                <a:spcPts val="0"/>
              </a:spcAft>
              <a:buNone/>
            </a:pPr>
            <a:r>
              <a:rPr lang="en" sz="1800" b="1">
                <a:solidFill>
                  <a:srgbClr val="000000"/>
                </a:solidFill>
                <a:latin typeface="Arial"/>
                <a:ea typeface="Arial"/>
                <a:cs typeface="Arial"/>
                <a:sym typeface="Arial"/>
              </a:rPr>
              <a:t>Key Concept 6.2</a:t>
            </a: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The migrations that accompanied industrialization transformed both urban and rural areas of the United States and caused dramatic social and cultural change.</a:t>
            </a:r>
            <a:endParaRPr sz="1800">
              <a:solidFill>
                <a:srgbClr val="0000FF"/>
              </a:solidFill>
              <a:latin typeface="Arial"/>
              <a:ea typeface="Arial"/>
              <a:cs typeface="Arial"/>
              <a:sym typeface="Arial"/>
            </a:endParaRPr>
          </a:p>
          <a:p>
            <a:pPr marL="0" lvl="0" indent="0" rtl="0">
              <a:spcBef>
                <a:spcPts val="0"/>
              </a:spcBef>
              <a:spcAft>
                <a:spcPts val="0"/>
              </a:spcAft>
              <a:buNone/>
            </a:pP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6.3</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The Gilded Age produced new cultural and intellectual movements, public reform efforts, and political debates over economic and social policies.</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819150" y="6170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Period 7</a:t>
            </a:r>
            <a:endParaRPr/>
          </a:p>
          <a:p>
            <a:pPr marL="0" lvl="0" indent="0" algn="ctr" rtl="0">
              <a:spcBef>
                <a:spcPts val="0"/>
              </a:spcBef>
              <a:spcAft>
                <a:spcPts val="0"/>
              </a:spcAft>
              <a:buNone/>
            </a:pPr>
            <a:r>
              <a:rPr lang="en"/>
              <a:t>1890-1945 </a:t>
            </a:r>
            <a:endParaRPr/>
          </a:p>
        </p:txBody>
      </p:sp>
      <p:sp>
        <p:nvSpPr>
          <p:cNvPr id="274" name="Shape 274"/>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7.1</a:t>
            </a:r>
            <a:endParaRPr sz="18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Growth expanded opportunity, while economic instability led to new efforts to reform U.S. society and its economic system.</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a:p>
            <a:pPr marL="0" lvl="0" indent="0" rtl="0">
              <a:spcBef>
                <a:spcPts val="0"/>
              </a:spcBef>
              <a:spcAft>
                <a:spcPts val="0"/>
              </a:spcAft>
              <a:buNone/>
            </a:pPr>
            <a:r>
              <a:rPr lang="en" sz="1800" b="1">
                <a:solidFill>
                  <a:srgbClr val="000000"/>
                </a:solidFill>
                <a:latin typeface="Arial"/>
                <a:ea typeface="Arial"/>
                <a:cs typeface="Arial"/>
                <a:sym typeface="Arial"/>
              </a:rPr>
              <a:t>Key Concept 7.2</a:t>
            </a: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Innovations in communications and technology contributed to the growth of mass culture, while significant changes occurred in internal and international migration patterns.</a:t>
            </a:r>
            <a:endParaRPr sz="1800">
              <a:solidFill>
                <a:srgbClr val="0000FF"/>
              </a:solidFill>
              <a:latin typeface="Arial"/>
              <a:ea typeface="Arial"/>
              <a:cs typeface="Arial"/>
              <a:sym typeface="Arial"/>
            </a:endParaRPr>
          </a:p>
          <a:p>
            <a:pPr marL="0" lvl="0" indent="0" rtl="0">
              <a:spcBef>
                <a:spcPts val="0"/>
              </a:spcBef>
              <a:spcAft>
                <a:spcPts val="0"/>
              </a:spcAft>
              <a:buNone/>
            </a:pP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19150" y="464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Table of Contents</a:t>
            </a:r>
            <a:endParaRPr/>
          </a:p>
        </p:txBody>
      </p:sp>
      <p:sp>
        <p:nvSpPr>
          <p:cNvPr id="180" name="Shape 180"/>
          <p:cNvSpPr txBox="1">
            <a:spLocks noGrp="1"/>
          </p:cNvSpPr>
          <p:nvPr>
            <p:ph type="body" idx="1"/>
          </p:nvPr>
        </p:nvSpPr>
        <p:spPr>
          <a:xfrm>
            <a:off x="297712" y="1000125"/>
            <a:ext cx="8652338" cy="2448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3-7	</a:t>
            </a:r>
            <a:r>
              <a:rPr lang="en" sz="1800" dirty="0">
                <a:solidFill>
                  <a:srgbClr val="0000FF"/>
                </a:solidFill>
                <a:latin typeface="Arial"/>
                <a:ea typeface="Arial"/>
                <a:cs typeface="Arial"/>
                <a:sym typeface="Arial"/>
              </a:rPr>
              <a:t>APUSH Time Periods</a:t>
            </a:r>
            <a:endParaRPr sz="1800" dirty="0">
              <a:solidFill>
                <a:srgbClr val="0000FF"/>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8-22	</a:t>
            </a:r>
            <a:r>
              <a:rPr lang="en" sz="1800" dirty="0">
                <a:solidFill>
                  <a:srgbClr val="0000FF"/>
                </a:solidFill>
                <a:latin typeface="Arial"/>
                <a:ea typeface="Arial"/>
                <a:cs typeface="Arial"/>
                <a:sym typeface="Arial"/>
              </a:rPr>
              <a:t>APUSH Key Concepts and Content</a:t>
            </a:r>
            <a:endParaRPr sz="1800" dirty="0">
              <a:solidFill>
                <a:srgbClr val="0000FF"/>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23-30	</a:t>
            </a:r>
            <a:r>
              <a:rPr lang="en" sz="1800" dirty="0">
                <a:solidFill>
                  <a:srgbClr val="0000FF"/>
                </a:solidFill>
                <a:latin typeface="Arial"/>
                <a:ea typeface="Arial"/>
                <a:cs typeface="Arial"/>
                <a:sym typeface="Arial"/>
              </a:rPr>
              <a:t>Relevant Crash Course US History Videos</a:t>
            </a:r>
            <a:endParaRPr sz="1800" dirty="0">
              <a:solidFill>
                <a:srgbClr val="000000"/>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32-33	</a:t>
            </a:r>
            <a:r>
              <a:rPr lang="en" sz="1800" dirty="0">
                <a:solidFill>
                  <a:srgbClr val="0000FF"/>
                </a:solidFill>
                <a:latin typeface="Arial"/>
                <a:ea typeface="Arial"/>
                <a:cs typeface="Arial"/>
                <a:sym typeface="Arial"/>
              </a:rPr>
              <a:t>Precedent Setting United States Supreme Court Cases</a:t>
            </a:r>
            <a:endParaRPr sz="1800" dirty="0">
              <a:solidFill>
                <a:srgbClr val="0000FF"/>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34-36	</a:t>
            </a:r>
            <a:r>
              <a:rPr lang="en" sz="1800" dirty="0">
                <a:solidFill>
                  <a:srgbClr val="0000FF"/>
                </a:solidFill>
                <a:latin typeface="Arial"/>
                <a:ea typeface="Arial"/>
                <a:cs typeface="Arial"/>
                <a:sym typeface="Arial"/>
              </a:rPr>
              <a:t>Acts of Parliament and Acts of Congress</a:t>
            </a:r>
            <a:endParaRPr sz="1800" dirty="0">
              <a:solidFill>
                <a:srgbClr val="0000FF"/>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37-41	</a:t>
            </a:r>
            <a:r>
              <a:rPr lang="en" sz="1800" dirty="0">
                <a:solidFill>
                  <a:srgbClr val="0000FF"/>
                </a:solidFill>
                <a:latin typeface="Arial"/>
                <a:ea typeface="Arial"/>
                <a:cs typeface="Arial"/>
                <a:sym typeface="Arial"/>
              </a:rPr>
              <a:t>Amendments, Treaties, and Other Important Written Works</a:t>
            </a:r>
            <a:endParaRPr sz="1800" dirty="0">
              <a:solidFill>
                <a:srgbClr val="0000FF"/>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42-52	</a:t>
            </a:r>
            <a:r>
              <a:rPr lang="en" sz="1800" dirty="0">
                <a:solidFill>
                  <a:srgbClr val="0000FF"/>
                </a:solidFill>
                <a:latin typeface="Arial"/>
                <a:ea typeface="Arial"/>
                <a:cs typeface="Arial"/>
                <a:sym typeface="Arial"/>
              </a:rPr>
              <a:t>Important Terms and Phrases</a:t>
            </a:r>
            <a:endParaRPr sz="1800" dirty="0">
              <a:solidFill>
                <a:srgbClr val="0000FF"/>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53-56	</a:t>
            </a:r>
            <a:r>
              <a:rPr lang="en" sz="1800" dirty="0">
                <a:solidFill>
                  <a:srgbClr val="0000FF"/>
                </a:solidFill>
                <a:latin typeface="Arial"/>
                <a:ea typeface="Arial"/>
                <a:cs typeface="Arial"/>
                <a:sym typeface="Arial"/>
              </a:rPr>
              <a:t>Important Figures</a:t>
            </a:r>
            <a:endParaRPr sz="1800" dirty="0">
              <a:solidFill>
                <a:srgbClr val="0000FF"/>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57-62	</a:t>
            </a:r>
            <a:r>
              <a:rPr lang="en" sz="1800" dirty="0">
                <a:solidFill>
                  <a:srgbClr val="0000FF"/>
                </a:solidFill>
                <a:latin typeface="Arial"/>
                <a:ea typeface="Arial"/>
                <a:cs typeface="Arial"/>
                <a:sym typeface="Arial"/>
              </a:rPr>
              <a:t>Sample DBQ and LAQ Questions</a:t>
            </a:r>
            <a:endParaRPr sz="1800" dirty="0">
              <a:solidFill>
                <a:srgbClr val="0000FF"/>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63-83	</a:t>
            </a:r>
            <a:r>
              <a:rPr lang="en" sz="1800" dirty="0">
                <a:solidFill>
                  <a:srgbClr val="0000FF"/>
                </a:solidFill>
                <a:latin typeface="Arial"/>
                <a:ea typeface="Arial"/>
                <a:cs typeface="Arial"/>
                <a:sym typeface="Arial"/>
              </a:rPr>
              <a:t>Relevant BRIA’s and TED-Ed Lesson</a:t>
            </a:r>
            <a:endParaRPr sz="1800" dirty="0">
              <a:solidFill>
                <a:srgbClr val="0000FF"/>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84-84	</a:t>
            </a:r>
            <a:r>
              <a:rPr lang="en" sz="1800" dirty="0">
                <a:solidFill>
                  <a:srgbClr val="0000FF"/>
                </a:solidFill>
                <a:latin typeface="Arial"/>
                <a:ea typeface="Arial"/>
                <a:cs typeface="Arial"/>
                <a:sym typeface="Arial"/>
              </a:rPr>
              <a:t>A Website of Images that Speak to U.S. History </a:t>
            </a:r>
            <a:r>
              <a:rPr lang="en" sz="900" dirty="0">
                <a:solidFill>
                  <a:srgbClr val="0000FF"/>
                </a:solidFill>
                <a:latin typeface="Arial"/>
                <a:ea typeface="Arial"/>
                <a:cs typeface="Arial"/>
                <a:sym typeface="Arial"/>
              </a:rPr>
              <a:t>(under construction)</a:t>
            </a:r>
            <a:endParaRPr sz="900" dirty="0">
              <a:solidFill>
                <a:srgbClr val="000000"/>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85-88	</a:t>
            </a:r>
            <a:r>
              <a:rPr lang="en" sz="1800" dirty="0">
                <a:solidFill>
                  <a:srgbClr val="0000FF"/>
                </a:solidFill>
                <a:latin typeface="Arial"/>
                <a:ea typeface="Arial"/>
                <a:cs typeface="Arial"/>
                <a:sym typeface="Arial"/>
              </a:rPr>
              <a:t>The Presidents </a:t>
            </a:r>
            <a:r>
              <a:rPr lang="en" sz="900" dirty="0">
                <a:solidFill>
                  <a:srgbClr val="0000FF"/>
                </a:solidFill>
                <a:latin typeface="Arial"/>
                <a:ea typeface="Arial"/>
                <a:cs typeface="Arial"/>
                <a:sym typeface="Arial"/>
              </a:rPr>
              <a:t>(under construction)</a:t>
            </a:r>
            <a:endParaRPr sz="900" dirty="0">
              <a:solidFill>
                <a:srgbClr val="000000"/>
              </a:solidFill>
              <a:latin typeface="Arial"/>
              <a:ea typeface="Arial"/>
              <a:cs typeface="Arial"/>
              <a:sym typeface="Arial"/>
            </a:endParaRPr>
          </a:p>
          <a:p>
            <a:pPr marL="0" lvl="0" indent="0" rtl="0">
              <a:lnSpc>
                <a:spcPct val="100000"/>
              </a:lnSpc>
              <a:spcBef>
                <a:spcPts val="0"/>
              </a:spcBef>
              <a:spcAft>
                <a:spcPts val="0"/>
              </a:spcAft>
              <a:buNone/>
            </a:pPr>
            <a:r>
              <a:rPr lang="en" sz="1800" dirty="0">
                <a:solidFill>
                  <a:srgbClr val="000000"/>
                </a:solidFill>
                <a:latin typeface="Arial"/>
                <a:ea typeface="Arial"/>
                <a:cs typeface="Arial"/>
                <a:sym typeface="Arial"/>
              </a:rPr>
              <a:t>Slides 89-89	</a:t>
            </a:r>
            <a:r>
              <a:rPr lang="en" sz="1800" dirty="0">
                <a:solidFill>
                  <a:srgbClr val="0000FF"/>
                </a:solidFill>
                <a:latin typeface="Arial"/>
                <a:ea typeface="Arial"/>
                <a:cs typeface="Arial"/>
                <a:sym typeface="Arial"/>
              </a:rPr>
              <a:t>Primary Sources and Personal Voices </a:t>
            </a:r>
            <a:r>
              <a:rPr lang="en" sz="900" dirty="0">
                <a:solidFill>
                  <a:srgbClr val="0000FF"/>
                </a:solidFill>
                <a:latin typeface="Arial"/>
                <a:ea typeface="Arial"/>
                <a:cs typeface="Arial"/>
                <a:sym typeface="Arial"/>
              </a:rPr>
              <a:t>(under construction)</a:t>
            </a:r>
            <a:endParaRPr sz="900" dirty="0">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sz="1800" dirty="0">
              <a:solidFill>
                <a:srgbClr val="0000FF"/>
              </a:solidFill>
              <a:latin typeface="Arial"/>
              <a:ea typeface="Arial"/>
              <a:cs typeface="Arial"/>
              <a:sym typeface="Arial"/>
            </a:endParaRPr>
          </a:p>
          <a:p>
            <a:pPr marL="0" lvl="0" indent="0">
              <a:spcBef>
                <a:spcPts val="0"/>
              </a:spcBef>
              <a:spcAft>
                <a:spcPts val="16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7.3</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Participation in a series of global conflicts propelled the United States into a position of international power while renewing domestic debates over the nation’s proper role in the world.</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819150" y="6170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Period 8</a:t>
            </a:r>
            <a:endParaRPr/>
          </a:p>
          <a:p>
            <a:pPr marL="0" lvl="0" indent="0" algn="ctr" rtl="0">
              <a:spcBef>
                <a:spcPts val="0"/>
              </a:spcBef>
              <a:spcAft>
                <a:spcPts val="0"/>
              </a:spcAft>
              <a:buNone/>
            </a:pPr>
            <a:r>
              <a:rPr lang="en"/>
              <a:t>1845-1980 </a:t>
            </a:r>
            <a:endParaRPr/>
          </a:p>
        </p:txBody>
      </p:sp>
      <p:sp>
        <p:nvSpPr>
          <p:cNvPr id="285" name="Shape 285"/>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8.1</a:t>
            </a: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The United States responded to an uncertain and unstable postwar world by asserting and working to maintain a position of global leadership, with far-reaching domestic and international consequences.</a:t>
            </a:r>
            <a:endParaRPr sz="1800">
              <a:solidFill>
                <a:srgbClr val="0000FF"/>
              </a:solidFill>
              <a:latin typeface="Arial"/>
              <a:ea typeface="Arial"/>
              <a:cs typeface="Arial"/>
              <a:sym typeface="Arial"/>
            </a:endParaRPr>
          </a:p>
          <a:p>
            <a:pPr marL="0" lvl="0" indent="0" rtl="0">
              <a:spcBef>
                <a:spcPts val="0"/>
              </a:spcBef>
              <a:spcAft>
                <a:spcPts val="0"/>
              </a:spcAft>
              <a:buNone/>
            </a:pPr>
            <a:endParaRPr sz="1200" b="1">
              <a:solidFill>
                <a:srgbClr val="000000"/>
              </a:solidFill>
              <a:latin typeface="Arial"/>
              <a:ea typeface="Arial"/>
              <a:cs typeface="Arial"/>
              <a:sym typeface="Arial"/>
            </a:endParaRPr>
          </a:p>
          <a:p>
            <a:pPr marL="0" lvl="0" indent="0" rtl="0">
              <a:spcBef>
                <a:spcPts val="0"/>
              </a:spcBef>
              <a:spcAft>
                <a:spcPts val="0"/>
              </a:spcAft>
              <a:buNone/>
            </a:pPr>
            <a:r>
              <a:rPr lang="en" sz="1800" b="1">
                <a:solidFill>
                  <a:srgbClr val="000000"/>
                </a:solidFill>
                <a:latin typeface="Arial"/>
                <a:ea typeface="Arial"/>
                <a:cs typeface="Arial"/>
                <a:sym typeface="Arial"/>
              </a:rPr>
              <a:t>Key Concept 8.2</a:t>
            </a: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New movements for civil rights and liberal e orts to expand the role of government generated a range of political and cultural responses.</a:t>
            </a:r>
            <a:endParaRPr sz="1800">
              <a:solidFill>
                <a:srgbClr val="0000FF"/>
              </a:solidFill>
              <a:latin typeface="Arial"/>
              <a:ea typeface="Arial"/>
              <a:cs typeface="Arial"/>
              <a:sym typeface="Arial"/>
            </a:endParaRPr>
          </a:p>
          <a:p>
            <a:pPr marL="0" lvl="0" indent="0" rtl="0">
              <a:spcBef>
                <a:spcPts val="0"/>
              </a:spcBef>
              <a:spcAft>
                <a:spcPts val="0"/>
              </a:spcAft>
              <a:buNone/>
            </a:pPr>
            <a:endParaRPr sz="1000">
              <a:solidFill>
                <a:srgbClr val="FF0000"/>
              </a:solidFill>
              <a:latin typeface="Arial"/>
              <a:ea typeface="Arial"/>
              <a:cs typeface="Arial"/>
              <a:sym typeface="Arial"/>
            </a:endParaRPr>
          </a:p>
          <a:p>
            <a:pPr marL="0" lvl="0" indent="0" rtl="0">
              <a:spcBef>
                <a:spcPts val="0"/>
              </a:spcBef>
              <a:spcAft>
                <a:spcPts val="0"/>
              </a:spcAft>
              <a:buNone/>
            </a:pP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819150" y="6170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Period 9</a:t>
            </a:r>
            <a:endParaRPr/>
          </a:p>
          <a:p>
            <a:pPr marL="0" lvl="0" indent="0" algn="ctr" rtl="0">
              <a:spcBef>
                <a:spcPts val="0"/>
              </a:spcBef>
              <a:spcAft>
                <a:spcPts val="0"/>
              </a:spcAft>
              <a:buNone/>
            </a:pPr>
            <a:r>
              <a:rPr lang="en"/>
              <a:t>1980-Present </a:t>
            </a:r>
            <a:endParaRPr/>
          </a:p>
        </p:txBody>
      </p:sp>
      <p:sp>
        <p:nvSpPr>
          <p:cNvPr id="291" name="Shape 291"/>
          <p:cNvSpPr txBox="1">
            <a:spLocks noGrp="1"/>
          </p:cNvSpPr>
          <p:nvPr>
            <p:ph type="body" idx="1"/>
          </p:nvPr>
        </p:nvSpPr>
        <p:spPr>
          <a:xfrm>
            <a:off x="819150" y="1457825"/>
            <a:ext cx="7505700" cy="2904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Key Concept 9.1</a:t>
            </a: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A newly ascendant conservative movement achieved several political and policy goals during the 1980s and continued to strongly influence public discourse in the following decades.</a:t>
            </a:r>
            <a:endParaRPr sz="1800">
              <a:solidFill>
                <a:srgbClr val="0000FF"/>
              </a:solidFill>
              <a:latin typeface="Arial"/>
              <a:ea typeface="Arial"/>
              <a:cs typeface="Arial"/>
              <a:sym typeface="Arial"/>
            </a:endParaRPr>
          </a:p>
          <a:p>
            <a:pPr marL="0" lvl="0" indent="0" rtl="0">
              <a:spcBef>
                <a:spcPts val="0"/>
              </a:spcBef>
              <a:spcAft>
                <a:spcPts val="0"/>
              </a:spcAft>
              <a:buNone/>
            </a:pPr>
            <a:endParaRPr sz="1800" b="1">
              <a:solidFill>
                <a:srgbClr val="000000"/>
              </a:solidFill>
              <a:latin typeface="Arial"/>
              <a:ea typeface="Arial"/>
              <a:cs typeface="Arial"/>
              <a:sym typeface="Arial"/>
            </a:endParaRPr>
          </a:p>
          <a:p>
            <a:pPr marL="0" lvl="0" indent="0" rtl="0">
              <a:spcBef>
                <a:spcPts val="0"/>
              </a:spcBef>
              <a:spcAft>
                <a:spcPts val="0"/>
              </a:spcAft>
              <a:buNone/>
            </a:pPr>
            <a:r>
              <a:rPr lang="en" sz="1800" b="1">
                <a:solidFill>
                  <a:srgbClr val="000000"/>
                </a:solidFill>
                <a:latin typeface="Arial"/>
                <a:ea typeface="Arial"/>
                <a:cs typeface="Arial"/>
                <a:sym typeface="Arial"/>
              </a:rPr>
              <a:t>Key Concept 9.2</a:t>
            </a:r>
            <a:endParaRPr sz="12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Moving into the 21st century, the nation experienced signi cant technological, economic, and demographic changes.</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1461800" y="1746100"/>
            <a:ext cx="60813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800" b="1"/>
              <a:t>3 of 15</a:t>
            </a:r>
            <a:endParaRPr sz="800" b="1"/>
          </a:p>
          <a:p>
            <a:pPr marL="0" lvl="0" indent="0">
              <a:spcBef>
                <a:spcPts val="0"/>
              </a:spcBef>
              <a:spcAft>
                <a:spcPts val="0"/>
              </a:spcAft>
              <a:buNone/>
            </a:pPr>
            <a:r>
              <a:rPr lang="en" u="sng">
                <a:solidFill>
                  <a:schemeClr val="hlink"/>
                </a:solidFill>
                <a:hlinkClick r:id="rId3"/>
              </a:rPr>
              <a:t>Relevant</a:t>
            </a:r>
            <a:endParaRPr/>
          </a:p>
          <a:p>
            <a:pPr marL="0" lvl="0" indent="0" rtl="0">
              <a:spcBef>
                <a:spcPts val="0"/>
              </a:spcBef>
              <a:spcAft>
                <a:spcPts val="0"/>
              </a:spcAft>
              <a:buNone/>
            </a:pPr>
            <a:r>
              <a:rPr lang="en" u="sng">
                <a:solidFill>
                  <a:schemeClr val="hlink"/>
                </a:solidFill>
                <a:hlinkClick r:id="rId3"/>
              </a:rPr>
              <a:t>Csh Course Course Videos</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Colonizing America                        The Seven Years War                               The Constitution</a:t>
            </a:r>
            <a:endParaRPr/>
          </a:p>
        </p:txBody>
      </p:sp>
      <p:sp>
        <p:nvSpPr>
          <p:cNvPr id="302" name="Shape 302"/>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Jefferson                                       </a:t>
            </a:r>
            <a:r>
              <a:rPr lang="en">
                <a:solidFill>
                  <a:schemeClr val="dk1"/>
                </a:solidFill>
              </a:rPr>
              <a:t>The War of 1812                              </a:t>
            </a:r>
            <a:r>
              <a:rPr lang="en"/>
              <a:t>The Market Revolution                         </a:t>
            </a:r>
            <a:endParaRPr>
              <a:solidFill>
                <a:schemeClr val="dk1"/>
              </a:solidFill>
            </a:endParaRPr>
          </a:p>
          <a:p>
            <a:pPr marL="0" lvl="0" indent="0" rtl="0">
              <a:spcBef>
                <a:spcPts val="0"/>
              </a:spcBef>
              <a:spcAft>
                <a:spcPts val="0"/>
              </a:spcAft>
              <a:buNone/>
            </a:pPr>
            <a:r>
              <a:rPr lang="en"/>
              <a:t>                  												</a:t>
            </a:r>
            <a:endParaRPr/>
          </a:p>
        </p:txBody>
      </p:sp>
      <p:sp>
        <p:nvSpPr>
          <p:cNvPr id="303" name="Shape 303">
            <a:hlinkClick r:id="rId3"/>
          </p:cNvPr>
          <p:cNvSpPr/>
          <p:nvPr/>
        </p:nvSpPr>
        <p:spPr>
          <a:xfrm>
            <a:off x="3443950" y="2745850"/>
            <a:ext cx="2301000" cy="1725750"/>
          </a:xfrm>
          <a:prstGeom prst="rect">
            <a:avLst/>
          </a:prstGeom>
          <a:blipFill>
            <a:blip r:embed="rId4">
              <a:alphaModFix/>
            </a:blip>
            <a:stretch>
              <a:fillRect/>
            </a:stretch>
          </a:blipFill>
          <a:ln>
            <a:noFill/>
          </a:ln>
        </p:spPr>
      </p:sp>
      <p:sp>
        <p:nvSpPr>
          <p:cNvPr id="304" name="Shape 304" descr="In which John Green teaches you about the (English) colonies in what is now the United States. He covers the first permanent English colony at Jamestown, Virginia, the various theocracies in Massachusetts, the feudal kingdom in Maryland, and even a bit about the spooky lost colony at Roanoke Island. What were the English doing in America, anyway? Lots of stuff. In Virginia, the colonists were largely there to make money. In Maryland, the idea was to create a a colony for Catholics who wanted to be serfs of the Lords Baltimore. In Massachusetts, the Pilgrims and Puritans came to America to find a place where they could freely persecute those who didn't share their beliefs. But there was a healthy profit motive in Massachusetts as well. Profits were thin at first, and so were the colonists. Trouble growing food and trouble with the natives kept the early colonies from success. Before long though, the colonists started cultivating tobacco, which was a win for everyone involved if you ignore the lung cancer angle. So kick back, light up a smoke, and learn how America became profitable. DON'T SMOKE, THOUGH! THAT WAS A JOKE!  Tun on the captions, you'll like them!  Hey teachers and students - Check out CommonLit's free collection of reading passages and curriculum resources to learn more about the events of this episode. Modern Native Americans have varied perspectives on Thanksgiving and the start of European colonization in America. Chuck Larsen's Plymouth Thanksgiving Story reveals a new native and anthropological take on the famous first Thanksgiving meal: https://www.commonlit.org/texts/the-plymouth-thanksgiving-story  follow us! @thecrashcourse @realjohngreen @crashcoursestan @raoulmeyer @thoughtbubbler @saysdanica  Like us! http://www.facebook.com/youtubecrashcourse  Look at this! http://thecrashcourse.tumblr.com Support CrashCourse on Patreon: https://www.patreon.com/crashcourse" title="When is Thanksgiving? Colonizing America: Crash Course US History #2">
            <a:hlinkClick r:id="rId5"/>
          </p:cNvPr>
          <p:cNvSpPr/>
          <p:nvPr/>
        </p:nvSpPr>
        <p:spPr>
          <a:xfrm>
            <a:off x="505825" y="497444"/>
            <a:ext cx="2334676" cy="1751007"/>
          </a:xfrm>
          <a:prstGeom prst="rect">
            <a:avLst/>
          </a:prstGeom>
          <a:blipFill>
            <a:blip r:embed="rId6">
              <a:alphaModFix/>
            </a:blip>
            <a:stretch>
              <a:fillRect/>
            </a:stretch>
          </a:blipFill>
          <a:ln>
            <a:noFill/>
          </a:ln>
        </p:spPr>
      </p:sp>
      <p:sp>
        <p:nvSpPr>
          <p:cNvPr id="305" name="Shape 305" descr="In which John Green teaches you about the beginnings of the American Revolution in a video titled The Seven Years War. Confusing? Maybe. John argues that the Seven Years War, which is often called the French and Indian War in the US, laid a lot of the groundwork for the Revolution. More confusing? Why does this war have two names? Why were the French and Indians fighting each other? The Seven Years war was actually a global war that went on for nine years. I think I'm having trouble making this clear. Anyway, the part of this global war that happened in North America was the French and Indian War. The French and Indian tribes were the force opposing the British, so that's the name that stuck. Let's get away from this war, as it makes my head hurt. Other stuff was going on in the colonies in the 18th century that primed the people for revolution. One was the Great Awakening. Religious revival was sweeping the country, introducing new ideas about religion and how it should be practiced. At the same time thinkers like John Locke were rethinking the relationship between rulers and the ruled. So in this highly charged atmosphere, you can just imagine what would happen if the crown started trying to exert more control over the colonies. The colonists would probably just rise up, right? We'll see what happens next week.  Read the Mystery Document in its entirety in the Minutes of the Provincial Province of Pennsylvania Vol. IX: http://dft.ba/-PennProvinceMinutes  Hey teachers and students - Check out CommonLit's free collection of reading passages and curriculum resources to learn more about the events of this episode. Learn about how the European struggle for dominance throughout the French and Indian War impacted natives in North America: https://www.commonlit.org/texts/french-and-indian-war  Follow us! @thecrashcourse @realjohngreen @crashcoursestan @raoulmeyer @saysdanica @thoughtbubbler  Like us! http://www.facebook.com/youtubecrashcourse  Look at this! thecrashcourse.tumblr.com Support CrashCourse on Patreon: https://www.patreon.com/crashcourse" title="The Seven Years War and the Great Awakening: Crash Course US History #5">
            <a:hlinkClick r:id="rId7"/>
          </p:cNvPr>
          <p:cNvSpPr/>
          <p:nvPr/>
        </p:nvSpPr>
        <p:spPr>
          <a:xfrm>
            <a:off x="3421500" y="547475"/>
            <a:ext cx="2301000" cy="1725742"/>
          </a:xfrm>
          <a:prstGeom prst="rect">
            <a:avLst/>
          </a:prstGeom>
          <a:blipFill>
            <a:blip r:embed="rId8">
              <a:alphaModFix/>
            </a:blip>
            <a:stretch>
              <a:fillRect/>
            </a:stretch>
          </a:blipFill>
          <a:ln>
            <a:noFill/>
          </a:ln>
        </p:spPr>
      </p:sp>
      <p:sp>
        <p:nvSpPr>
          <p:cNvPr id="306" name="Shape 306" descr="In which John Green teaches you about the United States Constitution. During and after the American Revolutionary War, the government of the new country operated under the Articles of Confederation. While these Articles got the young nation through its war with England, they weren't of much use when it came to running a country. So, the founding fathers decided try their hand at nation-building, and they created the Constitution of the United States, which you may remember as the one that says We The People at the top. John will tell you how the convention came together, some of the compromises that had to be made to pass this thing, and why it's very lucky that the framers installed a somewhat reasonable process for making changes to the thing. You'll learn about Shays' Rebellion, the Federalist Papers, the elite vs rabble dynamic of the houses of congress, and start to find out just what an anti-federalist is.  Hey teachers and students - Check out CommonLit's free collection of reading passages and curriculum resources to learn more about the events of this episode.Founding Fathers debated over how to govern the new nation, beginning with the Articles of Confederation: https://www.commonlit.org/texts/articles-of-confederation When the Founding Fathers finally wrote the Constitution, they realized that they needed to add The Bill of Rights to get citizens on board with the new government: https://www.commonlit.org/texts/the-bill-of-rights  Follow us: http://www.twitter.com/thecrashcourse http://www.twitter.com/realjohngreen http://www.twitter.com/raoulmeyer http://www.twitter.com/crashcoursestan http://www.twitter.com/saysdanica http://www.twitter.com/thoughtbubbler Support CrashCourse on Patreon: https://www.patreon.com/crashcourse" title="The Constitution, the Articles, and Federalism: Crash Course US History #8">
            <a:hlinkClick r:id="rId9"/>
          </p:cNvPr>
          <p:cNvSpPr/>
          <p:nvPr/>
        </p:nvSpPr>
        <p:spPr>
          <a:xfrm>
            <a:off x="6369000" y="486144"/>
            <a:ext cx="2301000" cy="1725756"/>
          </a:xfrm>
          <a:prstGeom prst="rect">
            <a:avLst/>
          </a:prstGeom>
          <a:blipFill>
            <a:blip r:embed="rId10">
              <a:alphaModFix/>
            </a:blip>
            <a:stretch>
              <a:fillRect/>
            </a:stretch>
          </a:blipFill>
          <a:ln>
            <a:noFill/>
          </a:ln>
        </p:spPr>
      </p:sp>
      <p:sp>
        <p:nvSpPr>
          <p:cNvPr id="307" name="Shape 307" descr="In which John Green teaches you about founding father and third president of the United States, Thomas Jefferson. Jefferson is a somewhat controversial figure in American history, largely because he, like pretty much all humans, was a big bundle of contradictions. Jefferson was a slave-owner who couldn't decide if he liked slavery. He advocated for small government, but expanded federal power more than either of his presidential predecessor. He also idealized the independent farmer and demonized manufacturing, but put policies in place that would expand industrial production in the US. Controversy may ensue as we try to deviate a bit from the standard hagiography/slander story that usually told about old TJ. John explores Jefferson's election, his policies, and some of the new nation's (literally and figuratively) formative events that took place during Jefferson's presidency. In addition to all this, Napoleon drops in to sell Louisiana, John Marshall sets the course of the Supreme Court, and John Adams gets called a tiny tyrant.  Hey teachers and students - Check out CommonLit's free collection of reading passages and curriculum resources to learn more about the events of this episode. Thomas Jefferson is remembered as the Founding Father responsible for saying all men are created equal in The Declaration of Independence: https://www.commonlit.org/texts/the-declaration-of-independence Jefferson didn't always practice what he preached though, as seen in his mixed views on American Indians: https://www.commonlit.org/texts/excerpts-from-thomas-jefferson-s-writings-on-american-indians  Follow us! http://www.twitter.com/thecrashcourse http://www.twitter.com/realjohngreen http://www.twitter.com/crashcoursestan http://www.twitter.com/raoulmeyer http://www.twitter.com/thoughtbubbler http://www.twitter.com/saysdanica  Like us! http://www.facebook.com/youtubecrashcourse Support CrashCourse on Patreon: https://www.patreon.com/crashcourse" title="Thomas Jefferson &amp; His Democracy: Crash Course US History #10">
            <a:hlinkClick r:id="rId11"/>
          </p:cNvPr>
          <p:cNvSpPr/>
          <p:nvPr/>
        </p:nvSpPr>
        <p:spPr>
          <a:xfrm>
            <a:off x="458125" y="2745850"/>
            <a:ext cx="2334676" cy="1751006"/>
          </a:xfrm>
          <a:prstGeom prst="rect">
            <a:avLst/>
          </a:prstGeom>
          <a:blipFill>
            <a:blip r:embed="rId12">
              <a:alphaModFix/>
            </a:blip>
            <a:stretch>
              <a:fillRect/>
            </a:stretch>
          </a:blipFill>
          <a:ln>
            <a:noFill/>
          </a:ln>
        </p:spPr>
      </p:sp>
      <p:sp>
        <p:nvSpPr>
          <p:cNvPr id="308" name="Shape 308" descr="In which John Green teaches you about the Market Revolution. In the first half of the 19th century, the way people lived and worked in the United States changed drastically. At play was the classic (if anything in a 30 year old nation can be called classic) American struggle between the Jeffersonian ideal of individuals sustaining themselves on small farms vs. the Hamiltonian vision of an economy based on manufacturing and trade. I'll give you one guess who won. Too late! It was Hamilton, which is why if you live in the United States, you probably live in a city, and are unlikely to be a farmer. Please resist the urge to comment about this if you live in the country and/or are a farmer. Your anecdotal experience doesn't change the fact that most people live in cities. In the early 19th century, new technologies in transportation and communication helped remake the economic system of the country. Railroads and telegraphs changed the way people moved goods and information around. The long and short of it is, the Market Revolution meant that people now went somewhere to work rather than working at home. Often, that somewhere was a factory where they worked for an hourly wage rather than getting paid for the volume of goods they manufactured. This shift in the way people work has repercussions in our daily lives right down to today. Watch as John teaches you  how the Market Revolution sowed the seeds of change in the way Americans thought about the roles of women, slavery, and labor rights. Also, check out high school John wearing his Academic Decathalon medals. Support CrashCourse on Patreon: https://www.patreon.com/crashcourse  Hey teachers and students - Check out CommonLit's free collection of reading passages and curriculum resources to learn more about the events of this episode. As America invested in its market economy, certain transcendentalists resisted the rise of production and consumerism over individual freedoms, including Henry David Thoreau in his book Walden: https://www.commonlit.org/texts/excerpt-from-walden Ralph Waldo Emerson promoted transcendental values as well in his essay “Self-Reliance”: https://www.commonlit.org/texts/excerpt-from-self-reliance" title="The Market Revolution: Crash Course US History #12">
            <a:hlinkClick r:id="rId13"/>
          </p:cNvPr>
          <p:cNvSpPr/>
          <p:nvPr/>
        </p:nvSpPr>
        <p:spPr>
          <a:xfrm>
            <a:off x="6396125" y="2758475"/>
            <a:ext cx="2301000" cy="1725743"/>
          </a:xfrm>
          <a:prstGeom prst="rect">
            <a:avLst/>
          </a:prstGeom>
          <a:blipFill>
            <a:blip r:embed="rId14">
              <a:alphaModFix/>
            </a:blip>
            <a:stretch>
              <a:fillRect/>
            </a:stretch>
          </a:blipFill>
          <a:ln>
            <a:noFill/>
          </a:ln>
        </p:spPr>
      </p:sp>
      <p:sp>
        <p:nvSpPr>
          <p:cNvPr id="309" name="Shape 309" descr="In which John Green teaches you about the War of 1812. The War of 1812 was fought between the United States and its former colonial overlord England. It started in, you guessed it 1812. The war lasted until 1815, and it resolved very little. John will take you through the causes of the war, tell you a little bit about the fighting itself, and get into just why the US Army couldn't manage to make any progress invading Canada. And yes, Canadians, we're going to talk about the White House getting burned down. The upshot: no territory changed hands, and most of the other bones of contention were solved prior to the actual war. Although nothing much changed for the US and England, the Native Americans were the big losers. Tecumseh was killed, and the Indian tribes lost a lot of territory. Watch as John lays it all out for you. Also, check out #1812problems on Twitter. It's awesome.  Follow Us! @thecrashcourse @1812problems @realjohngreen @crashcoursestan @raoulmeyer @saysdanica @thoughtbubbler Support CrashCourse on Patreon: https://www.patreon.com/crashcourse" title="The War of 1812 - Crash Course US History #11">
            <a:hlinkClick r:id="rId15"/>
          </p:cNvPr>
          <p:cNvSpPr/>
          <p:nvPr/>
        </p:nvSpPr>
        <p:spPr>
          <a:xfrm>
            <a:off x="3421500" y="2758475"/>
            <a:ext cx="2301000" cy="1725745"/>
          </a:xfrm>
          <a:prstGeom prst="rect">
            <a:avLst/>
          </a:prstGeom>
          <a:blipFill>
            <a:blip r:embed="rId16">
              <a:alphaModFix/>
            </a:blip>
            <a:stretch>
              <a:fillRect/>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a:hlinkClick r:id="rId3"/>
          </p:cNvPr>
          <p:cNvSpPr/>
          <p:nvPr/>
        </p:nvSpPr>
        <p:spPr>
          <a:xfrm>
            <a:off x="504000" y="2745850"/>
            <a:ext cx="2334676" cy="1751006"/>
          </a:xfrm>
          <a:prstGeom prst="rect">
            <a:avLst/>
          </a:prstGeom>
          <a:blipFill>
            <a:blip r:embed="rId4">
              <a:alphaModFix/>
            </a:blip>
            <a:stretch>
              <a:fillRect/>
            </a:stretch>
          </a:blipFill>
          <a:ln>
            <a:noFill/>
          </a:ln>
        </p:spPr>
      </p:sp>
      <p:sp>
        <p:nvSpPr>
          <p:cNvPr id="315" name="Shape 315"/>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Slavery                                    The Age of Jackson                          19th Century Reforms </a:t>
            </a:r>
            <a:endParaRPr/>
          </a:p>
        </p:txBody>
      </p:sp>
      <p:sp>
        <p:nvSpPr>
          <p:cNvPr id="316" name="Shape 316"/>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Women in the 19th Century             Mex/Am </a:t>
            </a:r>
            <a:r>
              <a:rPr lang="en">
                <a:solidFill>
                  <a:schemeClr val="dk1"/>
                </a:solidFill>
              </a:rPr>
              <a:t>War and Expansion                  The Election of 1860</a:t>
            </a:r>
            <a:r>
              <a:rPr lang="en"/>
              <a:t>                               </a:t>
            </a:r>
            <a:endParaRPr>
              <a:solidFill>
                <a:schemeClr val="dk1"/>
              </a:solidFill>
            </a:endParaRPr>
          </a:p>
          <a:p>
            <a:pPr marL="0" lvl="0" indent="0" rtl="0">
              <a:spcBef>
                <a:spcPts val="0"/>
              </a:spcBef>
              <a:spcAft>
                <a:spcPts val="0"/>
              </a:spcAft>
              <a:buNone/>
            </a:pPr>
            <a:r>
              <a:rPr lang="en"/>
              <a:t>                  												</a:t>
            </a:r>
            <a:endParaRPr/>
          </a:p>
        </p:txBody>
      </p:sp>
      <p:sp>
        <p:nvSpPr>
          <p:cNvPr id="317" name="Shape 317" descr="In which John Green teaches you about various reform movements in the 19th century United States. From Utopian societies to the Second Great Awakening to the Abolition movement, American society was undergoing great changes in the first half of the 19th century. Attempts at idealized societies popped up (and universally failed) at Utopia, OH, New Harmony, IN, Modern Times, NY, and many other places around the country. These utopians had a problem with mainstream society, and their answer was to withdraw into their own little worlds. Others didn't like the society they saw, and decided to try to change it. Relatively new protestant denominations like the Methodists and Baptists reached out to &quot;the unchurched&quot; during the Second Great Awakening, and membership in evangelical sects of Christianity rose quickly. At the same time, Abolitionist societies were trying to free the slaves. Americans of the 19th century had looked at the world they were living in, and decided to change it. Support CrashCourse on Patreon: https://www.patreon.com/crashcourse  Hey teachers and students - Check out CommonLit's free collection of reading passages and curriculum resources to learn more about the events of this episode. Of all of the reform movements of the 1800s, few were as impactful as the movement to abolish slavery: https://www.commonlit.org/texts/the-revolutionary-rise-of-abolitionists Women were heavily involved in  the abolitionist movement, and firsthand stories like freed slave Harriet Ann Jacobs' Incidents in the Life of a Slave Girl were important to the cause: https://www.commonlit.org/texts/what-slaves-are-taught-to-think-of-the-north" title="19th Century Reforms: Crash Course US History #15">
            <a:hlinkClick r:id="rId5"/>
          </p:cNvPr>
          <p:cNvSpPr/>
          <p:nvPr/>
        </p:nvSpPr>
        <p:spPr>
          <a:xfrm>
            <a:off x="6367650" y="510075"/>
            <a:ext cx="2301000" cy="1725737"/>
          </a:xfrm>
          <a:prstGeom prst="rect">
            <a:avLst/>
          </a:prstGeom>
          <a:blipFill>
            <a:blip r:embed="rId6">
              <a:alphaModFix/>
            </a:blip>
            <a:stretch>
              <a:fillRect/>
            </a:stretch>
          </a:blipFill>
          <a:ln>
            <a:noFill/>
          </a:ln>
        </p:spPr>
      </p:sp>
      <p:sp>
        <p:nvSpPr>
          <p:cNvPr id="318" name="Shape 318" descr="In which John Green teaches you about America's &quot;peculiar institution,&quot; slavery. I wouldn't really call it peculiar. I'd lean more toward horrifying and depressing institution, but nobody asked me. John will talk about what life was like for a slave in the 19th century United States, and how slaves resisted oppression, to the degree that was possible. We'll hear about cotton plantations, violent punishment of slaves, day to day slave life, and slave rebellions. Nat Turner, Harriet Tubman, and Whipped Peter all make an appearance. Slavery as an institution is arguably the darkest part of America's history, and we're still dealing with its aftermath 150 years after it ended. Support CrashCourse on Patreon: https://www.patreon.com/crashcourse  Hey teachers and students - Check out CommonLit's free collection of reading passages and curriculum resources to learn more about the events of this episode. Memoirs from former slaves like abolitionist Frederick Douglass provide insightful context on the harsh realities of slavery: https://www.commonlit.org/texts/the-narrative-of-the-life-of-frederick-douglass-excerpt-from-chapter-1 Others resisted the violence of slavery through open rebellion, like Nat Turner: https://www.commonlit.org/texts/nat-turner-s-slave-revolt Abolitionists and free slaves alike had to fight against unfair laws such as the Fugitive Slave Act: https://www.commonlit.org/texts/fugitive-slave-act-of-1793" title="Slavery - Crash Course US History #13">
            <a:hlinkClick r:id="rId7"/>
          </p:cNvPr>
          <p:cNvSpPr/>
          <p:nvPr/>
        </p:nvSpPr>
        <p:spPr>
          <a:xfrm>
            <a:off x="522638" y="510063"/>
            <a:ext cx="2301025" cy="1725769"/>
          </a:xfrm>
          <a:prstGeom prst="rect">
            <a:avLst/>
          </a:prstGeom>
          <a:blipFill>
            <a:blip r:embed="rId8">
              <a:alphaModFix/>
            </a:blip>
            <a:stretch>
              <a:fillRect/>
            </a:stretch>
          </a:blipFill>
          <a:ln>
            <a:noFill/>
          </a:ln>
        </p:spPr>
      </p:sp>
      <p:sp>
        <p:nvSpPr>
          <p:cNvPr id="319" name="Shape 319" descr="In which John Green teaches you about the presidency of Andrew Jackson So how did a president with astoundingly bad fiscal policies end up on the $20 bill? That's a question we can't answer, but we can tell you how Jackson got to be president, and how he changed the country when he got the job. Jackson's election was more democratic than any previous presidential election. More people were able to vote, and they picked a doozie. Jackson was a well-known war hero, and he was elected over his longtime political enemy, John Quincy Adams. Once Jackson was in office, he did more to expand executive power than any of the previous occupants of the White House. He used armed troops to collect taxes, refused to enforce legislation and supreme court legislation, and hired and fired his staff based on support in elections. He was also the first president to regularly wield the presidential veto as a political tool. Was he a good president? Watch this video and draw your own conclusions. Support CrashCourse on Patreon: https://www.patreon.com/crashcourse  Hey teachers and students - Check out CommonLit's free collection of reading passages and curriculum resources to learn more about the events of this episode. On of Andrew Jackson's most lasting and memorable policies was that of Indian removal: https://www.commonlit.org/texts/andrew-jackson-s-speech-to-congress-on-indian-removal Jackson’s promotion of this cause led to the infamous Trail of Tears: https://www.commonlit.org/texts/excerpt-from-trail-of-tears-diary" title="Age of Jackson: Crash Course US History #14">
            <a:hlinkClick r:id="rId9"/>
          </p:cNvPr>
          <p:cNvSpPr/>
          <p:nvPr/>
        </p:nvSpPr>
        <p:spPr>
          <a:xfrm>
            <a:off x="3433274" y="510075"/>
            <a:ext cx="2300959" cy="1725725"/>
          </a:xfrm>
          <a:prstGeom prst="rect">
            <a:avLst/>
          </a:prstGeom>
          <a:blipFill>
            <a:blip r:embed="rId10">
              <a:alphaModFix/>
            </a:blip>
            <a:stretch>
              <a:fillRect/>
            </a:stretch>
          </a:blipFill>
          <a:ln>
            <a:noFill/>
          </a:ln>
        </p:spPr>
      </p:sp>
      <p:sp>
        <p:nvSpPr>
          <p:cNvPr id="320" name="Shape 320" descr="In which John Green finally gets around to talking about some women's history. In the 19th Century, the United States was changing rapidly, as we noted in the recent Market Revolution and Reform Movements episodes. Things were also in a state of flux for women. The reform movements, which were in large part driven by women, gave these self-same women the idea that they could work on their own behalf, and radically improve the state of their own lives. So, while these women were working on prison reform, education reform, and abolition, they also started talking about equal rights, universal suffrage, temperance, and fair pay. Women like Susan B. Anthony, Carry Nation, Elizabeth Cady Stanton, the Grimkés, and Lucretia Mott strove tirelessly to improve the lot of American women, and it worked, eventually. John will teach you about the Christian Temperance Union, the Seneca Falls Convention, the Declaration of Sentiments, and a whole bunch of other stuff that made life better for women.  Hey teachers and students - Check out CommonLit's free collection of reading passages and curriculum resources to learn more about the events of this episode. Few women were as vocal for women's rights during the 19th century than Susan B. Anthony: https://www.commonlit.org/texts/the-life-s-work-of-susan-b-anthony Anthony worked for women's right to vote alongside great women like Sojourner Truth, who stressed the importance of intersectional feminism in her influential “Ain't I a Woman?” Speech: https://www.commonlit.org/texts/ain-t-i-a-woman  Follow us! @thecrashcourse @realjohngreen @crashcoursestan @raoulmeyer @saysdanica Support CrashCourse on Patreon: https://www.patreon.com/crashcourse" title="Women in the 19th Century: Crash Course US History #16">
            <a:hlinkClick r:id="rId11"/>
          </p:cNvPr>
          <p:cNvSpPr/>
          <p:nvPr/>
        </p:nvSpPr>
        <p:spPr>
          <a:xfrm>
            <a:off x="522650" y="2758475"/>
            <a:ext cx="2291240" cy="1718425"/>
          </a:xfrm>
          <a:prstGeom prst="rect">
            <a:avLst/>
          </a:prstGeom>
          <a:blipFill>
            <a:blip r:embed="rId12">
              <a:alphaModFix/>
            </a:blip>
            <a:stretch>
              <a:fillRect/>
            </a:stretch>
          </a:blipFill>
          <a:ln>
            <a:noFill/>
          </a:ln>
        </p:spPr>
      </p:sp>
      <p:sp>
        <p:nvSpPr>
          <p:cNvPr id="321" name="Shape 321" descr="In which John Green teaches you about the Mexican-American War in the late 1840s, and the expansion of the United States into the western end of North America. In this episode of Crash Course, US territory finally reaches from the Atlantic coast to the Pacific Ocean. After Oregon was secured from the UK and the southwest was ceded by Mexico, that is. Famous Americans abound in this episode, including James K Polk (Young Hickory, Napoleon of the Stump), Martin Van Buren, Zachary Taylor, and Winfield Scott. You'll also learn about the California Gold Rush of 1848, and California's admission as a state, which necessitated the Compromise of 1850. Once more slavery is a crucial issue. Something is going to have to be done about slavery, I think. Maybe it will come to a head next week. Support CrashCourse on Patreon: https://www.patreon.com/crashcourse  Hey teachers and students - Check out CommonLit's free collection of reading passages and curriculum resources to learn more about the events of this episode. America’s Westward expansion was fueled by both Manifest Destiny and a desire to grow the nation and its resources — though at a cost: https://www.commonlit.org/texts/manifest-destiny" title="War &amp; Expansion: Crash Course US History #17">
            <a:hlinkClick r:id="rId13"/>
          </p:cNvPr>
          <p:cNvSpPr/>
          <p:nvPr/>
        </p:nvSpPr>
        <p:spPr>
          <a:xfrm>
            <a:off x="3466900" y="2745850"/>
            <a:ext cx="2301025" cy="1725775"/>
          </a:xfrm>
          <a:prstGeom prst="rect">
            <a:avLst/>
          </a:prstGeom>
          <a:blipFill>
            <a:blip r:embed="rId14">
              <a:alphaModFix/>
            </a:blip>
            <a:stretch>
              <a:fillRect/>
            </a:stretch>
          </a:blipFill>
          <a:ln>
            <a:noFill/>
          </a:ln>
        </p:spPr>
      </p:sp>
      <p:sp>
        <p:nvSpPr>
          <p:cNvPr id="322" name="Shape 322" descr="In which John Green teaches you about the election of 1860. As you may remember from last week, things were not great at this time in US history. The tensions between the North and South were rising, ultimately due to the single issue of slavery. The North wanted to abolish slavery, and the South wanted to continue on with it. It seemed like a war was inevitable, and it turns out that it was. But first the nation had to get through this election. You'll learn how the bloodshed in Kansas, and the truly awful Kansas-Nebraska Act led directly to the decrease in popularity of Stephen Douglas, the splitting of the Democratic party, and the unlikely victory of a relatively inexperienced politician from Illinois, Abraham Lincoln. Lincoln's election would lead directly to the secession of several southern states, and thus to the Civil War. John will teach you about all this, plus Dred Scott, Roger Taney, and John Brown. Support CrashCourse on Patreon: https://www.patreon.com/crashcourse  Hey teachers and students - Check out CommonLit's free collection of reading passages and curriculum resources to learn more about the events of this episode. The Lincoln and Douglass debates of the 1850s fueled the argument over state's rights to decide on slavery and culminated when the two ran against one another in the Election of 1860: https://www.commonlit.org/texts/the-election-of-1860 In response to Lincoln's election, the South seceded from the Union and the Civil War began: https://www.commonlit.org/texts/the-south-secedes" title="The Election of 1860 &amp; the Road to Disunion: Crash Course US History #18">
            <a:hlinkClick r:id="rId15"/>
          </p:cNvPr>
          <p:cNvSpPr/>
          <p:nvPr/>
        </p:nvSpPr>
        <p:spPr>
          <a:xfrm>
            <a:off x="6367650" y="2741704"/>
            <a:ext cx="2291268" cy="1718425"/>
          </a:xfrm>
          <a:prstGeom prst="rect">
            <a:avLst/>
          </a:prstGeom>
          <a:blipFill>
            <a:blip r:embed="rId16">
              <a:alphaModFix/>
            </a:blip>
            <a:stretch>
              <a:fillRect/>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Battles of the Civil War                              Civil War Part 1                                    Civil War Part 2</a:t>
            </a:r>
            <a:endParaRPr/>
          </a:p>
        </p:txBody>
      </p:sp>
      <p:sp>
        <p:nvSpPr>
          <p:cNvPr id="328" name="Shape 328"/>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Reconstruction                                 </a:t>
            </a:r>
            <a:r>
              <a:rPr lang="en">
                <a:solidFill>
                  <a:schemeClr val="dk1"/>
                </a:solidFill>
              </a:rPr>
              <a:t>Industrial Economy                          Westward Expansion</a:t>
            </a:r>
            <a:r>
              <a:rPr lang="en"/>
              <a:t>                                </a:t>
            </a:r>
            <a:endParaRPr>
              <a:solidFill>
                <a:schemeClr val="dk1"/>
              </a:solidFill>
            </a:endParaRPr>
          </a:p>
          <a:p>
            <a:pPr marL="0" lvl="0" indent="0" rtl="0">
              <a:spcBef>
                <a:spcPts val="0"/>
              </a:spcBef>
              <a:spcAft>
                <a:spcPts val="0"/>
              </a:spcAft>
              <a:buNone/>
            </a:pPr>
            <a:r>
              <a:rPr lang="en"/>
              <a:t>                  												</a:t>
            </a:r>
            <a:endParaRPr/>
          </a:p>
        </p:txBody>
      </p:sp>
      <p:sp>
        <p:nvSpPr>
          <p:cNvPr id="329" name="Shape 329" descr="Disclaimer: This is very different than the usual Crash Course US History episode.  In which John Green lists a whole lot of the battles of the US Civil War in seven and a half minutes. We get a lot of requests for military history, so we offer a list of battle names, with some commentary about outcomes, and lots of really interesting pictures. This is a but of a departure for Crash Course as we leave behind the world of thoughtful analysis and just list some facts. Don't worry though. We've already got our brains turned back on for next week. Support CrashCourse on Patreon: https://www.patreon.com/crashcourse  Hey teachers and students - Check out CommonLit's free collection of reading passages and curriculum resources to learn more about the events of this episode. The Battle of Gettysburg remains one of the most infamous battles of the Civil War: https://www.commonlit.org/texts/the-battle-of-gettysburg The Civil War pitted brother against brother and friend against friend, as was the case for the two warring generals in the Siege of Vicksburg: https://www.commonlit.org/texts/the-siege-of-vicksburg-a-tale-of-two-generals" title="Battles of the Civil War: Crash Course US History #19">
            <a:hlinkClick r:id="rId3"/>
          </p:cNvPr>
          <p:cNvSpPr/>
          <p:nvPr/>
        </p:nvSpPr>
        <p:spPr>
          <a:xfrm>
            <a:off x="463699" y="458650"/>
            <a:ext cx="2334650" cy="1751000"/>
          </a:xfrm>
          <a:prstGeom prst="rect">
            <a:avLst/>
          </a:prstGeom>
          <a:blipFill>
            <a:blip r:embed="rId4">
              <a:alphaModFix/>
            </a:blip>
            <a:stretch>
              <a:fillRect/>
            </a:stretch>
          </a:blipFill>
          <a:ln>
            <a:noFill/>
          </a:ln>
        </p:spPr>
      </p:sp>
      <p:sp>
        <p:nvSpPr>
          <p:cNvPr id="330" name="Shape 330" descr="In which John Green ACTUALLY teaches about the Civil War. In part one of our two part look at the US Civil War, John looks into the causes of the war, and the motivations of the individuals who went to war. The overarching causes and the individual motivations were not always the same, you see. John also looks into why the North won, and whether that outcome was inevitable. The North's industrial and population advantages are examined, as are the problems of the Confederacy, including its need to build a nation at the same time it was fighting a war. As usual, John doesn't get much into the actual battle by battle breakdown. He does talk a little about the overarching strategy that won the war, and Grant's plan to just overwhelm the South with numbers. Grant took a lot of losses in the latter days of the war, but in the end, it did lead to the surrender of the South. If you want to learn more about the Civil War, we recommend these books: Battle Cry of Freedom by James McPherson The Civil War by Shelby Foote  Hey teachers and students - Check out CommonLit's free collection of reading passages and curriculum resources to learn more about the events of this episode. There were many causes of the American Civil War and events that led to disunion: https://www.commonlit.org/texts/causes-of-the-american-civil-war Once the war started, its outcome was determined by the different abilities and resources of the divided North and South: https://www.commonlit.org/texts/a-nation-divided-north-vs-south  follow us! @thecrashcourse @realjohngreen @raoulmeyer @crashcoursestan @saysdanica @br8ybrunch Support CrashCourse on Patreon: https://www.patreon.com/crashcourse" title="The Civil War, Part I: Crash Course US History #20">
            <a:hlinkClick r:id="rId5"/>
          </p:cNvPr>
          <p:cNvSpPr/>
          <p:nvPr/>
        </p:nvSpPr>
        <p:spPr>
          <a:xfrm>
            <a:off x="3421488" y="458656"/>
            <a:ext cx="2334674" cy="1750994"/>
          </a:xfrm>
          <a:prstGeom prst="rect">
            <a:avLst/>
          </a:prstGeom>
          <a:blipFill>
            <a:blip r:embed="rId6">
              <a:alphaModFix/>
            </a:blip>
            <a:stretch>
              <a:fillRect/>
            </a:stretch>
          </a:blipFill>
          <a:ln>
            <a:noFill/>
          </a:ln>
        </p:spPr>
      </p:sp>
      <p:sp>
        <p:nvSpPr>
          <p:cNvPr id="331" name="Shape 331" descr="In which John Green teaches you how the Civil War played a large part in making the United States the country that it is today. He covers some of the key ways in which Abraham Lincoln influenced the outcome of the war, and how the lack of foreign intervention also helped the Union win the war. John also covers the technology that made the Civil War different than previous wars. New weapons helped to influence the outcomes of battles, but photography influenced how the public at large perceived the war. In addition, John gets into the long term effects of the war, including the federalization and unification of the United States. All this plus homesteading, land grant universities, railroads, federal currency, and taxes.  Check out the US National Archives Flickr. They have an awesome collection of Matthew Brady Civil War photography here: http://www.flickr.com/photos/usnationalarchives/collections/72157622495226723/  Hey teachers and students - Check out CommonLit's free collection of reading passages and curriculum resources to learn more about the events of this episode. One of the most influential moments of the Civil War was when President Lincoln issued the Emancipation Proclamation: https://www.commonlit.org/texts/the-emancipation-proclamation However, Lincoln faced a long and difficult road before abolishing slavery, as seen in his relationship with Frederick Douglass: https://www.commonlit.org/texts/abolishing-slavery-the-efforts-of-frederick-douglass-and-abraham-lincoln When President Lincoln was assassinated, the nation grieved and pondered how it would recover from the Civil War: https://www.commonlit.org/texts/o-captain-my-captain  Follow Us! @thecrashcourse @realjohngreen @crashcoursestan @raoulmeyer @saysdanica @br8ybrunch Support CrashCourse on Patreon: https://www.patreon.com/crashcourse" title="The Civil War Part 2: Crash Course US History #21">
            <a:hlinkClick r:id="rId7"/>
          </p:cNvPr>
          <p:cNvSpPr/>
          <p:nvPr/>
        </p:nvSpPr>
        <p:spPr>
          <a:xfrm>
            <a:off x="6379300" y="458650"/>
            <a:ext cx="2334676" cy="1751000"/>
          </a:xfrm>
          <a:prstGeom prst="rect">
            <a:avLst/>
          </a:prstGeom>
          <a:blipFill>
            <a:blip r:embed="rId8">
              <a:alphaModFix/>
            </a:blip>
            <a:stretch>
              <a:fillRect/>
            </a:stretch>
          </a:blipFill>
          <a:ln>
            <a:noFill/>
          </a:ln>
        </p:spPr>
      </p:sp>
      <p:sp>
        <p:nvSpPr>
          <p:cNvPr id="332" name="Shape 332" descr="In which John Green teaches you about Reconstruction. After the divisive, destructive Civil War, Abraham Lincoln had a plan to reconcile the country and make it whole again. Then he got shot, Andrew Johnson took over, and the disagreements between Johnson and Congress ensured that Reconstruction would fail. The election of 1876 made the whole thing even more of a mess, and the country called it off, leaving the nation still very divided. John will talk about the gains made by African-Americans in the years after the Civil War, and how they lost those gains almost immediately when Reconstruction stopped. You'll learn about the Freedman's Bureau, the 14th and 15th amendments, and the disastrous election of 1876. John will explore the goals of Reconstruction, the successes and ultimate failure, and why his alma mater Kenyon College is better than Raoul's alma mater NYU. Support CrashCourse on Patreon: https://www.patreon.com/crashcourse  Hey teachers and students - Check out CommonLit's free collection of reading passages and curriculum resources to learn more about the events of this episode.The period of Reconstruction that followed the Civil War was imperfect, and failed to create lasting change after 1876: https://www.commonlit.org/texts/reconstruction Following the end of the Civil War, many African Americans found themselves turning from slavery to sharecropping, an unfair system that would last until World War II and the Civil Rights Movement: https://www.commonlit.org/texts/from-slaves-to-sharecroppers" title="Reconstruction and 1876: Crash Course US History #22">
            <a:hlinkClick r:id="rId9"/>
          </p:cNvPr>
          <p:cNvSpPr/>
          <p:nvPr/>
        </p:nvSpPr>
        <p:spPr>
          <a:xfrm>
            <a:off x="463688" y="2725894"/>
            <a:ext cx="2334674" cy="1751006"/>
          </a:xfrm>
          <a:prstGeom prst="rect">
            <a:avLst/>
          </a:prstGeom>
          <a:blipFill>
            <a:blip r:embed="rId10">
              <a:alphaModFix/>
            </a:blip>
            <a:stretch>
              <a:fillRect/>
            </a:stretch>
          </a:blipFill>
          <a:ln>
            <a:noFill/>
          </a:ln>
        </p:spPr>
      </p:sp>
      <p:sp>
        <p:nvSpPr>
          <p:cNvPr id="333" name="Shape 333" descr="In which John Green teaches you about the Industrial Economy that arose in the United States after the Civil War. You know how when you're studying history, and you're reading along and everything seems safely in the past, and then BOOM you think, &quot;Man, this suddenly seems very modern.&quot; For me, that moment in US History is the post-Reconstruction expansion of industrialism in America. After the Civil War, many of the changes in technology and ideas gave rise to this new industrialism. You'll learn about the rise of Captains of Industry (or Robber Barons) like Cornelius Vanderbilt, Andrew Carnegie, John D Rockefeller, and JP Morgan. You'll learn about trusts, combinations, and how the government responded to these new business practices. All this, plus John will cover how workers reacted to the changes in society and the early days of the labor movement. You'll learn about the Knights of Labor and Terence Powderly, and Samuel Gompers and the AFL. As a special bonus, someone gets beaten with a cane. AGAIN. What is it with American History and people getting beaten with canes?   Support CrashCourse on Patreon: https://www.patreon.com/crashcourse" title="The Industrial Economy: Crash Course US History #23">
            <a:hlinkClick r:id="rId11"/>
          </p:cNvPr>
          <p:cNvSpPr/>
          <p:nvPr/>
        </p:nvSpPr>
        <p:spPr>
          <a:xfrm>
            <a:off x="3429908" y="2725900"/>
            <a:ext cx="2334667" cy="1751000"/>
          </a:xfrm>
          <a:prstGeom prst="rect">
            <a:avLst/>
          </a:prstGeom>
          <a:blipFill>
            <a:blip r:embed="rId12">
              <a:alphaModFix/>
            </a:blip>
            <a:stretch>
              <a:fillRect/>
            </a:stretch>
          </a:blipFill>
          <a:ln>
            <a:noFill/>
          </a:ln>
        </p:spPr>
      </p:sp>
      <p:sp>
        <p:nvSpPr>
          <p:cNvPr id="334" name="Shape 334" descr="In which John Green teaches you about the Wild, Wild, West, which as it turns out, wasn't as wild as it seemed in the movies. When we think of the western expansion of the United States in the 19th century, we're conditioned to imagine the loner. The self-reliant, unattached cowpoke roaming the prairie in search of wandering calves, or the half-addled prospector who has broken from reality thanks to the solitude of his single-minded quest for gold dust. While there may be a grain of truth to these classic Hollywood stereotypes, it isn't a very big grain of truth. Many of the pioneers who settled the west were family groups. Many were immigrants. Many were major corporations. The big losers in the westward migration were Native Americans, who were killed or moved onto reservations. Not cool, American pioneers.   Support CrashCourse on Patreon: https://www.patreon.com/crashcourse  Hey teachers and students - Check out CommonLit's free collection of reading passages and curriculum resources to learn more about the events of this episode. America’s Westward expansion was fueled by both Manifest Destiny and a desire to grow the nation and its resources — though at a cost: https://www.commonlit.org/texts/manifest-destiny As Americans continued to stream West on the name of Manifest Destiny, American Indians saw their lives changed forever as they moved from practising resistance to lives on reservations: https://www.commonlit.org/texts/from-resistance-to-reservations" title="Westward Expansion: Crash Course US History #24">
            <a:hlinkClick r:id="rId13"/>
          </p:cNvPr>
          <p:cNvSpPr/>
          <p:nvPr/>
        </p:nvSpPr>
        <p:spPr>
          <a:xfrm>
            <a:off x="6396126" y="2727050"/>
            <a:ext cx="2331600" cy="1748700"/>
          </a:xfrm>
          <a:prstGeom prst="rect">
            <a:avLst/>
          </a:prstGeom>
          <a:blipFill>
            <a:blip r:embed="rId14">
              <a:alphaModFix/>
            </a:blip>
            <a:stretch>
              <a:fillRect/>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Urbanization                                      The Gilded Age                             The Progressive Era</a:t>
            </a:r>
            <a:endParaRPr/>
          </a:p>
        </p:txBody>
      </p:sp>
      <p:sp>
        <p:nvSpPr>
          <p:cNvPr id="340" name="Shape 340"/>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Imperialism                                </a:t>
            </a:r>
            <a:r>
              <a:rPr lang="en">
                <a:solidFill>
                  <a:schemeClr val="dk1"/>
                </a:solidFill>
              </a:rPr>
              <a:t>Progressive Presidents                                World War I</a:t>
            </a:r>
            <a:r>
              <a:rPr lang="en"/>
              <a:t>                                </a:t>
            </a:r>
            <a:endParaRPr>
              <a:solidFill>
                <a:schemeClr val="dk1"/>
              </a:solidFill>
            </a:endParaRPr>
          </a:p>
          <a:p>
            <a:pPr marL="0" lvl="0" indent="0" rtl="0">
              <a:spcBef>
                <a:spcPts val="0"/>
              </a:spcBef>
              <a:spcAft>
                <a:spcPts val="0"/>
              </a:spcAft>
              <a:buNone/>
            </a:pPr>
            <a:r>
              <a:rPr lang="en"/>
              <a:t>                  												</a:t>
            </a:r>
            <a:endParaRPr/>
          </a:p>
        </p:txBody>
      </p:sp>
      <p:sp>
        <p:nvSpPr>
          <p:cNvPr id="341" name="Shape 341" descr="In which John Green teaches you about the massive immigration to the United States during the late 19th and early 20th century. Immigrants flocked to the US from all over the world in this time period. Millions of Europeans moved to the US where they drove the growth of cities and manned the rapid industrialization that was taking place. In the western US many, many Chinese immigrants arrived to work on the railroad and in mines. As is often the case in the United States, the people who already lived in the US reacted kind of badly to this flood of immigrants. Some legislators tried to stem the flow of new arrivals, with mixed success. Grover Cleveland vetoed a general ban on immigration, but the leadership at the time did manage to get together to pass and anti-Chinese immigration law. Immigrants did win some important Supreme Court decisions upholding their rights, but in many ways, immigrants were treated as second class citizens. At the same time, the country was rapidly urbanizing. Cities were growing rapidly and industrial technology was developing new wonders all the time. John will cover all this upheaval and change, and hearken back to a time when racial profiling did in fact boil down to analyzing the side of someone's face.   Support CrashCourse on Patreon: https://www.patreon.com/crashcourse  Hey teachers and students - Check out CommonLit's free collection of reading passages and curriculum resources to learn more about the events of this episode. As America industrialized further and manufacturing grew, a rush of new immigrants came to America seeking job opportunities: https://www.commonlit.org/texts/the-rush-of-immigrants Immigrants often entered through New York's Ellis Island where the Statue of Liberty bore the iconic phrase &quot;Give me your tired, your poor,&quot;: https://www.commonlit.org/texts/the-new-colossus Immigrants experienced culture shock and hard living conditions in this time, as documented in later memoirs such as &quot;America and I&quot;: https://www.commonlit.org/texts/america-and-i" title="Growth, Cities, and Immigration: Crash Course US History #25">
            <a:hlinkClick r:id="rId3"/>
          </p:cNvPr>
          <p:cNvSpPr/>
          <p:nvPr/>
        </p:nvSpPr>
        <p:spPr>
          <a:xfrm>
            <a:off x="504275" y="458662"/>
            <a:ext cx="2334676" cy="1750989"/>
          </a:xfrm>
          <a:prstGeom prst="rect">
            <a:avLst/>
          </a:prstGeom>
          <a:blipFill>
            <a:blip r:embed="rId4">
              <a:alphaModFix/>
            </a:blip>
            <a:stretch>
              <a:fillRect/>
            </a:stretch>
          </a:blipFill>
          <a:ln>
            <a:noFill/>
          </a:ln>
        </p:spPr>
      </p:sp>
      <p:sp>
        <p:nvSpPr>
          <p:cNvPr id="342" name="Shape 342" descr="You can directly support Crash Course at http://www.subbable.com/crashcourse Subscribe for as little as $0 to keep up with everything we're doing. Also, if you can afford to pay a little every month, it really helps keep the channel producing great content.  In which John Green teaches you about the Gilded Age and its politics.  What, you may ask, is the Gilded Age? The term comes from a book by Mark Twain and Charles Dudley Warner titled, &quot;The Gilded Age.&quot; You may see a pattern emerging here. It started in the 1870s and continued on until the turn of the 20th century. The era is called Gilded because of the massive inequality that existed in the United States. Gilded Age politics were marked by a number of phenomenons, most of them having to do with corruption. On the local and state level, political machines wielded enormous power. John gets into details about the most famous political machine, Tammany Hall. Tammany Hall ran New York City for a long, long time, notably under Boss Tweed. Graft, kickbacks, and voter fraud were rampant, but not just at the local level. Ulysses S. Grant ran one of the most scandalous presidential administrations in U.S. history, and John will tell you about two of the best known scandals, the Credit Mobilier scandal and the Whiskey Ring. There were a few attempts at reform during this time, notably the Civil Service Act of 1883 and the Sherman Anti-trust act of 1890. John will also get into the Grange Movement of the western farmers, and the Populist Party that arose from that movement. The Populists, who threw in their lot with William Jennings Bryan, never managed to get it together and win a presidency, and they faded after 1896. Which brings us to the Progressive Era, which we'll get into next week!  Hey teachers and students - Check out CommonLit's free collection of reading passages and curriculum resources to learn more about the events of this episode. The Gilded Age was marked by the success of the richest coupled with inequality and corruption. Repeated factory disasters, such as the triangle shirtwaist factory fire revealed the unsafe working conditions of the urban poor: https://www.commonlit.org/texts/the-triangle-shirtwaist-factory-fire Meanwhile, workers began to join unions and strike for better working conditions: https://www.commonlit.org/texts/the-coeur-d-alene-miners-uprising  Like us: facebook.com/youtubecrashcourse Follow Us! @TheCrashCourse @realjohngreen @crashcoursestan @raoulmeyer @thoughtbubbler @br8dybrunch" title="Gilded Age Politics:Crash Course US History #26">
            <a:hlinkClick r:id="rId5"/>
          </p:cNvPr>
          <p:cNvSpPr/>
          <p:nvPr/>
        </p:nvSpPr>
        <p:spPr>
          <a:xfrm>
            <a:off x="3476600" y="458631"/>
            <a:ext cx="2334676" cy="1751018"/>
          </a:xfrm>
          <a:prstGeom prst="rect">
            <a:avLst/>
          </a:prstGeom>
          <a:blipFill>
            <a:blip r:embed="rId6">
              <a:alphaModFix/>
            </a:blip>
            <a:stretch>
              <a:fillRect/>
            </a:stretch>
          </a:blipFill>
          <a:ln>
            <a:noFill/>
          </a:ln>
        </p:spPr>
      </p:sp>
      <p:sp>
        <p:nvSpPr>
          <p:cNvPr id="343" name="Shape 343" descr="You can directly support Crash Course at https://www.patreon.com/crashcourse Subscribe for as little as $0 to keep up with everything we're doing. Also, if you can afford to pay a little every month, it really helps keep the channel producing great content.  In which John Green teaches you about the Progressive Era in the United States. In the late 19th and early 20th century in America, there was a sense that things could be improved upon. A sense that reforms should be enacted. A sense that progress should be made. As a result, we got the Progressive Era, which has very little to do with automobile insurance, but a little to do with automobiles. All this overlapped with the Gilded Age, and is a little confusing, but here we have it. Basically, people were trying to solve some of the social problems that came with the benefits of industrial capitalism. To oversimplify, there was a competition between the corporations' desire to keep wages low and workers' desire to have a decent life. Improving food safety, reducing child labor, and unions were all on the agenda in the Progressive Era. While progress was being made, and people were becoming more free, these gains were not equally distributed. Jim Crow laws were put in place in the south, and immigrant rights were restricted as well. So once again on Crash Course, things aren't so simple.  Hey teachers and students - Check out CommonLit's free collection of reading passages and curriculum resources to learn more about the events of this episode. The Progressive Era was marked by rapid reactions to the Gilded Age: https://www.commonlit.org/texts/the-progressive-era Literature such as The Jungle revealed the horrifying conditions of factory industries, one of several which were overhauled with new progressive regulations: https://www.commonlit.org/texts/excerpt-from-the-jungle" title="The Progressive Era: Crash Course US History #27">
            <a:hlinkClick r:id="rId7"/>
          </p:cNvPr>
          <p:cNvSpPr/>
          <p:nvPr/>
        </p:nvSpPr>
        <p:spPr>
          <a:xfrm>
            <a:off x="6345613" y="458644"/>
            <a:ext cx="2334676" cy="1751018"/>
          </a:xfrm>
          <a:prstGeom prst="rect">
            <a:avLst/>
          </a:prstGeom>
          <a:blipFill>
            <a:blip r:embed="rId8">
              <a:alphaModFix/>
            </a:blip>
            <a:stretch>
              <a:fillRect/>
            </a:stretch>
          </a:blipFill>
          <a:ln>
            <a:noFill/>
          </a:ln>
        </p:spPr>
      </p:sp>
      <p:sp>
        <p:nvSpPr>
          <p:cNvPr id="344" name="Shape 344" descr="In which John Green teaches you about Imperialism. In the late 19th century, the great powers of Europe were running around the world obtaining colonial possessions, especially in Africa and Asia. The United States, which as a young country was especially suceptible to peer pressure, followed along and snapped up some colonies of its own. The US saw that Spain's hold on its empire was weak, and like some kind of expansionist predator, it jumped into the Cuban War for Independence and turned it into the Spanish-Cuban-Phillipino-American War, which usually just gets called the Spanish-American War. John will tell you how America turned this war into colonial possessions like Puerto Rico, The Philippines, and almost even got to keep Cuba. The US was busy in the Pacific as well, wresting control of Hawaii from the Hawaiians. All this and more in a globe-trotting, oppressing episode of Crash Course US History.  Our Subbable Dooblydoo message today is from James Williams. He writes, &quot;Gracie Mckenna, luck is, indeed, for suckers.&quot;  You can support Crash Course directly by subscribing and pledging a monthly gift at https://www.patreon.com/crashcourse. You could even have your own message in the Dooblydoo. If you subscribed via Subbable when the service first launched, you may need to go back and resubscribe. Thanks for your support.  Hey teachers and students - Check out CommonLit's free collection of reading passages and curriculum resources to learn more about the events of this episode. As America transitioned from the 19th to the 20th century, she experimented with imperialism through war and annexation; one of the most lasting effects of this time was the annexation of Hawaii, America's 50th state: https://www.commonlit.org/texts/the-1897-petition-against-the-annexation-of-hawaii America’s imperial aims continued for decades, particularly with the Monroe Doctrine: https://www.commonlit.org/texts/the-monroe-doctrine-and-american-imperialism  Follow us! @thecrashcourse @realjohngreen @crashcoursestan @raoulmeyer @thoughtbubbler" title="American Imperialism: Crash Course US History #28">
            <a:hlinkClick r:id="rId9"/>
          </p:cNvPr>
          <p:cNvSpPr/>
          <p:nvPr/>
        </p:nvSpPr>
        <p:spPr>
          <a:xfrm>
            <a:off x="505825" y="2727050"/>
            <a:ext cx="2331600" cy="1748700"/>
          </a:xfrm>
          <a:prstGeom prst="rect">
            <a:avLst/>
          </a:prstGeom>
          <a:blipFill>
            <a:blip r:embed="rId10">
              <a:alphaModFix/>
            </a:blip>
            <a:stretch>
              <a:fillRect/>
            </a:stretch>
          </a:blipFill>
          <a:ln>
            <a:noFill/>
          </a:ln>
        </p:spPr>
      </p:sp>
      <p:sp>
        <p:nvSpPr>
          <p:cNvPr id="345" name="Shape 345" descr="In which John Green teaches you about the Progressive Presidents, who are not a super-group of former presidents who create complicated, symphonic, rock soundscapes that transport you into a fantasy fugue state. Although that would be awesome. The presidents most associated with the Progressive Era are Theodore Roosevelt, William Taft, and Woodrow Wilson. During the times these guys held office, trusts were busted, national parks were founded, social programs were enacted, and tariffs were lowered. It wasn't all positive though, as their collective tenure also saw Latin America invaded A LOT, a split in the Republican party that resulted in a Bull Moose, all kinds of other international intervention, and the end of the Progressive Era saw the United States involved in World War. If all this isn't enough to entice, I will point out that two people get shot in this video. Violence sells, they say.  Subbable message courtesy of Tom Hopkins: I paid 50 bucks, and all I got was this.  You can directly support Crash Course at https://www.patreon.com/crashcourse Subscribe for as little as $0 to keep up with everything we're doing. Free is nice, but if you can afford to pay a little every month, it really helps us to continue producing this content.  Hey teachers and students - Check out CommonLit's free collection of reading passages and curriculum resources to learn more about the events of this episode. The era of progressive presidents began with Teddy Roosevelt, who felt that conservation was a national duty: https://www.commonlit.org/texts/conservation-as-a-national-duty Teddy Roosevelt is remembered for fighting hard for his causes, as exemplified in his famous “Man in the Arena” Speech: https://www.commonlit.org/texts/the-man-in-the-arena  Follow us! @thecrashcourse @realjohngreen @crashcoursestan @raoulmeyer @thoughtbubbler" title="Progressive Presidents: Crash Course US History #29">
            <a:hlinkClick r:id="rId11"/>
          </p:cNvPr>
          <p:cNvSpPr/>
          <p:nvPr/>
        </p:nvSpPr>
        <p:spPr>
          <a:xfrm>
            <a:off x="3426500" y="2727050"/>
            <a:ext cx="2331600" cy="1748700"/>
          </a:xfrm>
          <a:prstGeom prst="rect">
            <a:avLst/>
          </a:prstGeom>
          <a:blipFill>
            <a:blip r:embed="rId12">
              <a:alphaModFix/>
            </a:blip>
            <a:stretch>
              <a:fillRect/>
            </a:stretch>
          </a:blipFill>
          <a:ln>
            <a:noFill/>
          </a:ln>
        </p:spPr>
      </p:sp>
      <p:sp>
        <p:nvSpPr>
          <p:cNvPr id="346" name="Shape 346"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American involvement in World War I, which at the time was called the Great War. They didn't know there was going to be a second one, though they probably should have guessed, 'cause this one didn't wrap up very neatly. So, the United States stayed out of World War I at first, because Americans were in an isolationist mood in the early 20th century. That didn't last though, as the affronts piled up and drew the US into the war. Spoiler alert: the Lusitania was sunk two years before we joined the war, so that wasn't the sole cause for our jumping in. It was part of it though, as was the Zimmerman telegram, unrestricted submarine warfare, and our affinity for the Brits. You'll learn the war's effects on the home front, some of Woodrow Wilson's XIV Points, and just how the war ended up expanding the power of the government in Americans' lives.  Subbable message!!!: Jared Richardson says, &quot;All true love is beautiful. Support your LGBT community.&quot;  Hey teachers and students - Check out CommonLit's free collection of reading passages and curriculum resources to learn more about the events of this episode. The complex secret alliances of Europe led to World War I: https://www.commonlit.org/texts/a-mad-dash-to-disaster-the-first-world-war It took several years before Americans joined the war: https://www.commonlit.org/texts/to-the-front-lines-america-in-world-war-i After the war, President Woodrow Wilson wanted to prevent a future World War, and promoted creating a League of Nations, established following the Treaty of Versailles: https://www.commonlit.org/texts/the-treaty-of-versailles-and-the-league-of-nations  Follow Us! @thecrashcourse @realjohngreen @crashcoursestan @raoulmeyer @thoughtbubbler @br8ybrunch" title="America in World War I: Crash Course US History #30">
            <a:hlinkClick r:id="rId13"/>
          </p:cNvPr>
          <p:cNvSpPr/>
          <p:nvPr/>
        </p:nvSpPr>
        <p:spPr>
          <a:xfrm>
            <a:off x="6347163" y="2727050"/>
            <a:ext cx="2331600" cy="1748700"/>
          </a:xfrm>
          <a:prstGeom prst="rect">
            <a:avLst/>
          </a:prstGeom>
          <a:blipFill>
            <a:blip r:embed="rId14">
              <a:alphaModFix/>
            </a:blip>
            <a:stretch>
              <a:fillRect/>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Women’s Suffrage                                 The Roaring 20s                           The Great Depression</a:t>
            </a:r>
            <a:endParaRPr/>
          </a:p>
        </p:txBody>
      </p:sp>
      <p:sp>
        <p:nvSpPr>
          <p:cNvPr id="352" name="Shape 352"/>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The New Deal                               </a:t>
            </a:r>
            <a:r>
              <a:rPr lang="en">
                <a:solidFill>
                  <a:schemeClr val="dk1"/>
                </a:solidFill>
              </a:rPr>
              <a:t>World War II Part 1                              World War II Part 2</a:t>
            </a:r>
            <a:r>
              <a:rPr lang="en"/>
              <a:t>                                </a:t>
            </a:r>
            <a:endParaRPr>
              <a:solidFill>
                <a:schemeClr val="dk1"/>
              </a:solidFill>
            </a:endParaRPr>
          </a:p>
          <a:p>
            <a:pPr marL="0" lvl="0" indent="0" rtl="0">
              <a:spcBef>
                <a:spcPts val="0"/>
              </a:spcBef>
              <a:spcAft>
                <a:spcPts val="0"/>
              </a:spcAft>
              <a:buNone/>
            </a:pPr>
            <a:r>
              <a:rPr lang="en"/>
              <a:t>                  												</a:t>
            </a:r>
            <a:endParaRPr/>
          </a:p>
        </p:txBody>
      </p:sp>
      <p:sp>
        <p:nvSpPr>
          <p:cNvPr id="353" name="Shape 353"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American women in the Progressive Era and, well, the progress they made. So the big deal is, of course, the right to vote women gained when the 19th amendment was passed and ratified. But women made a lot of other gains in the 30 years between 1890 and 1920. More women joined the workforce, they acquired lots of other legal rights related to property, and they also became key consumers in the industrial economy. Women also continued to play a vital role in reform movements. Sadly, they got Prohibition enacted in the US, but they did a lot of good stuff, too. The field of social work emerged as women like Jane Addams created settlement houses to assist immigrants in their integration into the United States. Women also began to work to make birth control widely available. You'll learn about famous reformers and activists like Alice Paul, Margaret Sanger, and Emma Goldman, among others.  Hey teachers and students - Check out CommonLit's free collection of reading passages and curriculum resources to learn more about the events of this episode. Suffragists faced a decades-long debate on women’s right to vote: https://www.commonlit.org/texts/address-to-congress-on-women-s-suffrage While it was a hard fight to get the vote, women eventually received suffrage in 1920: https://www.commonlit.org/texts/was-hard-fight-to-get-vote  ***SUBBABLE MESSAGE*** Thank you Edwin for being my best friend. Love, Dee  Follow Us! @thecrashcourse @realjohngreen @crashcoursestan @raoulmeyer @thoughtbubbler @br8ybrunch" title="Women's Suffrage: Crash Course US History #31">
            <a:hlinkClick r:id="rId3"/>
          </p:cNvPr>
          <p:cNvSpPr/>
          <p:nvPr/>
        </p:nvSpPr>
        <p:spPr>
          <a:xfrm>
            <a:off x="504276" y="458638"/>
            <a:ext cx="2334676" cy="1751012"/>
          </a:xfrm>
          <a:prstGeom prst="rect">
            <a:avLst/>
          </a:prstGeom>
          <a:blipFill>
            <a:blip r:embed="rId4">
              <a:alphaModFix/>
            </a:blip>
            <a:stretch>
              <a:fillRect/>
            </a:stretch>
          </a:blipFill>
          <a:ln>
            <a:noFill/>
          </a:ln>
        </p:spPr>
      </p:sp>
      <p:sp>
        <p:nvSpPr>
          <p:cNvPr id="354" name="Shape 354"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the United States in the 1920s. They were known as the roaring 20s, but not because there were lions running around everywhere. In the 1920s, America's economy was booming, and all kinds of social changes were in progress. Hollywood, flappers, jazz, there was all kinds of stuff going on in the 20s. But as usual with Crash Course, things were about to take a turn for the worse. John will teach you about the Charleston, the many Republican presidents of the 1920s, laissez-faire capitalism, jazz, consumer credit, the resurgent Klan, and all kinds of other stuff.  Hey teachers and students - Check out CommonLit's free collection of reading passages and curriculum resources to learn more about the events of this episode. The Roaring Twenties was characterized by great highs: https://www.commonlit.org/texts/the-roaring-twenties However, the Roaring Twenties ended with the country's most tragic low, the Great Depression: https://www.commonlit.org/texts/the-great-depression  Follow us! @thecrashcourse @realjohngreen @crashcoursestan @raoulmeyer" title="The Roaring 20's: Crash Course US History #32">
            <a:hlinkClick r:id="rId5"/>
          </p:cNvPr>
          <p:cNvSpPr/>
          <p:nvPr/>
        </p:nvSpPr>
        <p:spPr>
          <a:xfrm>
            <a:off x="3424951" y="458638"/>
            <a:ext cx="2334676" cy="1751012"/>
          </a:xfrm>
          <a:prstGeom prst="rect">
            <a:avLst/>
          </a:prstGeom>
          <a:blipFill>
            <a:blip r:embed="rId6">
              <a:alphaModFix/>
            </a:blip>
            <a:stretch>
              <a:fillRect/>
            </a:stretch>
          </a:blipFill>
          <a:ln>
            <a:noFill/>
          </a:ln>
        </p:spPr>
      </p:sp>
      <p:sp>
        <p:nvSpPr>
          <p:cNvPr id="355" name="Shape 355"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the Great Depression. So, everybody knows that the Great Depression started with the stock market crash in 1929, right? Not exactly. The Depression happened after the stock market crash, but wasn't caused by the crash. John will teach you about how the depression started, what Herbert Hoover tried to do to fix it, and why those efforts failed.  Hey teachers and students - Check out CommonLit's free collection of reading passages and curriculum resources to learn more about the events of this episode. The Roaring Twenties ended with The Great Depression, a period of soul-searching for the United States dealing with a failing middle class: https://www.commonlit.org/texts/the-great-depression The issues of the Great Depression were made more difficult by the agricultural crisis known as the Dust Bowl: https://www.commonlit.org/texts/excerpt-from-on-drought-conditions" title="The Great Depression: Crash Course US History #33">
            <a:hlinkClick r:id="rId7"/>
          </p:cNvPr>
          <p:cNvSpPr/>
          <p:nvPr/>
        </p:nvSpPr>
        <p:spPr>
          <a:xfrm>
            <a:off x="6345625" y="458638"/>
            <a:ext cx="2334676" cy="1751012"/>
          </a:xfrm>
          <a:prstGeom prst="rect">
            <a:avLst/>
          </a:prstGeom>
          <a:blipFill>
            <a:blip r:embed="rId8">
              <a:alphaModFix/>
            </a:blip>
            <a:stretch>
              <a:fillRect/>
            </a:stretch>
          </a:blipFill>
          <a:ln>
            <a:noFill/>
          </a:ln>
        </p:spPr>
      </p:sp>
      <p:sp>
        <p:nvSpPr>
          <p:cNvPr id="356" name="Shape 356"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the New Deal, which was president Franklin D. Roosevelt's plan to pull the united States out of the Great Depression of the 1930's. Did it work? Maybe. John will teach you about some of the most effective and some of the best known programs of the New Deal. They weren't always the same thing. John will tell you who supported the New Deal, and who opposed it. He'll also get into how the New Deal changed the relationship between the government and citizens, and will even reveal just how the Depression ended. (hint: it was war spending)  Hey teachers and students - Check out CommonLit's free collection of reading passages and curriculum resources to learn more about the events of this episode. President Roosevelt developed his New Deal policies to ease the economic burdens of the Great Depression, a grim reality he began to tackle with his first fireside chat: https://www.commonlit.org/texts/president-roosevelt-s-first-fireside-chat In his Economic Bill of Rights, FDR tried to get the country to trust its banks again: https://www.commonlit.org/texts/the-economic-bill-of-rights  Follow us! @thecrashcourse @realjohngreen @crashcoursestan @raoulmeyer @br8dybrunch" title="The New Deal: Crash Course US History #34">
            <a:hlinkClick r:id="rId9"/>
          </p:cNvPr>
          <p:cNvSpPr/>
          <p:nvPr/>
        </p:nvSpPr>
        <p:spPr>
          <a:xfrm>
            <a:off x="502750" y="2724744"/>
            <a:ext cx="2334674" cy="1751007"/>
          </a:xfrm>
          <a:prstGeom prst="rect">
            <a:avLst/>
          </a:prstGeom>
          <a:blipFill>
            <a:blip r:embed="rId10">
              <a:alphaModFix/>
            </a:blip>
            <a:stretch>
              <a:fillRect/>
            </a:stretch>
          </a:blipFill>
          <a:ln>
            <a:noFill/>
          </a:ln>
        </p:spPr>
      </p:sp>
      <p:sp>
        <p:nvSpPr>
          <p:cNvPr id="357" name="Shape 357"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World War II, a subject so big, it takes up two episodes. This week, John will teach you how the United States got into the war, and just how involved America was before Congress actually declared war. John will actually talk a little about the military tactics involved, and he'll get into some of the weaponry involved, specifically the huge amount of aerial bombing that characterized the war, and the atomic bombs that ended the war in the Pacific.  Hey teachers and students - Check out CommonLit's free collection of reading passages and curriculum resources to learn more about the events of this episode. Americans entered World War II after the attack on Pearl Harbor: https://www.commonlit.org/texts/the-attack-on-pearl-harbor A call for soldiers led to an early civil rights victory, the Tuskegee Airmen: https://www.commonlit.org/texts/tuskegee-airmen America led the invasion of Normandy that would end the war, and American troops helped to liberate surviving Jews from Nazi concentration camps throughout Europe: https://www.commonlit.org/texts/liberation-of-nazi-concentration-camps  Follow us! @thecrashcourse @realjohngreen @crashcoursestan @raoulmeyer @br8dybrunch" title="World War II Part 1: Crash Course US History #35">
            <a:hlinkClick r:id="rId11"/>
          </p:cNvPr>
          <p:cNvSpPr/>
          <p:nvPr/>
        </p:nvSpPr>
        <p:spPr>
          <a:xfrm>
            <a:off x="3426500" y="2725900"/>
            <a:ext cx="2331600" cy="1748700"/>
          </a:xfrm>
          <a:prstGeom prst="rect">
            <a:avLst/>
          </a:prstGeom>
          <a:blipFill>
            <a:blip r:embed="rId12">
              <a:alphaModFix/>
            </a:blip>
            <a:stretch>
              <a:fillRect/>
            </a:stretch>
          </a:blipFill>
          <a:ln>
            <a:noFill/>
          </a:ln>
        </p:spPr>
      </p:sp>
      <p:sp>
        <p:nvSpPr>
          <p:cNvPr id="358" name="Shape 358" descr="Crash Course World History is now available on DVD! Visit http://dft.ba/-CCWHDVD to buy a set for your home or classroom.  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World War 2, as it was lived on the home front. You'll learn about how the war changed the country as a whole, and changed how Americans thought about their country. John talks about the government control of war production, and how the war probably helped to end the Great Depression. A broader implementation of the income tax, the growth of large corporations, and the development of the West Coast as a manufacturing center were also results of the war. The war positivelychanged the roles of women and African Americans, but it was pretty terrible for the Japanese Americans who were interred in camps. In short, World War II changed America's role in the world, changed American life at home, and eventually spawned the History Channel.  Hey teachers and students - Check out CommonLit's free collection of reading passages and curriculum resources to learn more about the events of this episode. At home in America, everyone joined in the war effort, with everyone contributing to American industry: https://www.commonlit.org/texts/how-american-industry-won-world-war-ii But America had its fair share of shame, such as when the country turned away Jewish refugees on the St. Louis who would die in the Holocaust: https://www.commonlit.org/texts/jewish-refugees-on-the-st-louis During World War II, there was also a painful period of Japanese relocation and internment throughout the country: https://www.commonlit.org/texts/japanese-relocation-during-world-war-ii  Follow us! @thecrashcourse @realjohngreen @crashcoursestan @raoulmeyer @bra8dybrunch" title="World War II Part 2 - The Homefront: Crash Course US History #36">
            <a:hlinkClick r:id="rId13"/>
          </p:cNvPr>
          <p:cNvSpPr/>
          <p:nvPr/>
        </p:nvSpPr>
        <p:spPr>
          <a:xfrm>
            <a:off x="6347175" y="2725900"/>
            <a:ext cx="2331600" cy="1748700"/>
          </a:xfrm>
          <a:prstGeom prst="rect">
            <a:avLst/>
          </a:prstGeom>
          <a:blipFill>
            <a:blip r:embed="rId14">
              <a:alphaModFix/>
            </a:blip>
            <a:stretch>
              <a:fillRect/>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The Cold War                                The Cold War in Asia                   The Civil Rights Movement</a:t>
            </a:r>
            <a:endParaRPr/>
          </a:p>
        </p:txBody>
      </p:sp>
      <p:sp>
        <p:nvSpPr>
          <p:cNvPr id="364" name="Shape 364"/>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The 60s                                        </a:t>
            </a:r>
            <a:r>
              <a:rPr lang="en">
                <a:solidFill>
                  <a:schemeClr val="dk1"/>
                </a:solidFill>
              </a:rPr>
              <a:t>Conservatism                                  Economic Malaise</a:t>
            </a:r>
            <a:r>
              <a:rPr lang="en"/>
              <a:t>                                </a:t>
            </a:r>
            <a:endParaRPr>
              <a:solidFill>
                <a:schemeClr val="dk1"/>
              </a:solidFill>
            </a:endParaRPr>
          </a:p>
          <a:p>
            <a:pPr marL="0" lvl="0" indent="0" rtl="0">
              <a:spcBef>
                <a:spcPts val="0"/>
              </a:spcBef>
              <a:spcAft>
                <a:spcPts val="0"/>
              </a:spcAft>
              <a:buNone/>
            </a:pPr>
            <a:r>
              <a:rPr lang="en"/>
              <a:t>                  												</a:t>
            </a:r>
            <a:endParaRPr/>
          </a:p>
        </p:txBody>
      </p:sp>
      <p:sp>
        <p:nvSpPr>
          <p:cNvPr id="365" name="Shape 365" descr="Crash Course World History is now available on DVD! Visit http://dft.ba/-CCWHDVD to buy a set for your home or classroom.  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the Cold War, which was the decades long conflict between the USA and the USSR. The Cold War was called cold because of the lack of actual fighting, but this is inaccurate. There was plenty of fighting, from Korea to Viet Nam to Afghanistan, but we'll get into that stuff next week. This week we'll talk about how the Cold War started. In short it grew out of World War II. Basically, the Soviets occupied eastern Europe, and the US supported western Europe. This setup would spill across the world, with client states on both sides. It's all in the video. You should just watch it.  Hey teachers and students - Check out CommonLit's free collection of reading passages and curriculum resources to learn more about the events of this episode. The Cold War spanned over four decades of American history, beginning with the paranoia of McCarthyism, a political witch hunt for communists: https://www.commonlit.org/texts/mccarthyism President Kennedy delivered an Inaugural Address during the height of the Cold War, initiating a space race: https://www.commonlit.org/texts/president-kennedy-s-inaugural-address President Kennedy also oversaw Cuba's emergence as a Cold War rival of the United States:  https://www.commonlit.org/texts/cold-war-rivals-cuba-and-the-united-states" title="The Cold War: Crash Course US History #37">
            <a:hlinkClick r:id="rId3"/>
          </p:cNvPr>
          <p:cNvSpPr/>
          <p:nvPr/>
        </p:nvSpPr>
        <p:spPr>
          <a:xfrm>
            <a:off x="502750" y="458650"/>
            <a:ext cx="2334674" cy="1751000"/>
          </a:xfrm>
          <a:prstGeom prst="rect">
            <a:avLst/>
          </a:prstGeom>
          <a:blipFill>
            <a:blip r:embed="rId4">
              <a:alphaModFix/>
            </a:blip>
            <a:stretch>
              <a:fillRect/>
            </a:stretch>
          </a:blipFill>
          <a:ln>
            <a:noFill/>
          </a:ln>
        </p:spPr>
      </p:sp>
      <p:sp>
        <p:nvSpPr>
          <p:cNvPr id="366" name="Shape 366" descr="Crash Course World History is now available on DVD! Visit http://dft.ba/-CCWHDVD to buy a set for your home or classroom.  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the Cold War as it unfolded in Asia. As John pointed out last week, the Cold War was occasionally hot, and a lot of that heat was generated in Asia. This is starting to sound weird with the hot/cold thing, so let's just say that the United States struggle against communist expansion escalated to full-blown, boots on the ground war in Korea and Vietnam. In both of these cases, the United States sent soldiers to intervene in civil wars that it looked like communists might win. That's a bit of a simplification, but John will explain it all to you.  Hey teachers and students - Check out CommonLit's free collection of reading passages and curriculum resources to learn more about the events of this episode. While The Vietnam War was happening very far away from home, it had a major impact on American soldiers and civilians: https://www.commonlit.org/texts/introduction-to-the-vietnam-war  Americans with televisions had the war broadcasted right into their living rooms, leading to an immense Vietnam War resistance effort: https://www.commonlit.org/texts/resistance-to-the-vietnam-war  Subbable Message! Patreon subscribers can choose a message in the video info as their perk. Here's this week's: To Ellen, from Charles: I love you, you are the best. Arrr.  Follow us! @thecrashcourse @realjohngreen @crashcoursestan @raoulmeyer" title="The Cold War in Asia: Crash Course US History #38">
            <a:hlinkClick r:id="rId5"/>
          </p:cNvPr>
          <p:cNvSpPr/>
          <p:nvPr/>
        </p:nvSpPr>
        <p:spPr>
          <a:xfrm>
            <a:off x="3424200" y="458650"/>
            <a:ext cx="2334659" cy="1751000"/>
          </a:xfrm>
          <a:prstGeom prst="rect">
            <a:avLst/>
          </a:prstGeom>
          <a:blipFill>
            <a:blip r:embed="rId6">
              <a:alphaModFix/>
            </a:blip>
            <a:stretch>
              <a:fillRect/>
            </a:stretch>
          </a:blipFill>
          <a:ln>
            <a:noFill/>
          </a:ln>
        </p:spPr>
      </p:sp>
      <p:sp>
        <p:nvSpPr>
          <p:cNvPr id="367" name="Shape 367"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the early days of the Civil Rights movement. By way of providing context for this, John also talks a bit about wider America in the 1950s. The 1950s are a deeply nostalgic period for many Americans, but there is more than a little idealizing going on here. The 1950s were a time of economic expansion, new technologies, and a growing middle class. America was becoming a suburban nation thanks to cookie-cutter housing developments like the Levittowns.  While the white working class saw their wages and status improve, the proverbial rising tide wasn't lifting all proverbial ships. A lot of people were excluded from the prosperity of the 1950s. Segregation in housing and education made for some serious inequality for African Americans. As a result, the Civil Rights movement was born. John will talk about the early careers of Martin Luther King, Thurgood Marshall, Rosa Parks, and even Earl Warren. He'll teach you about Brown v Board of Education, and the lesser known Mendez vs Westminster, the Montgomery Bus Boycott, and all kinds of other stuff.  Crash Course World History is now available on DVD! Visit http://dft.ba/-CCWHDVD to buy a set for your home or classroom.  Hey teachers and students - Check out CommonLit's free collection of reading passages and curriculum resources to learn more about the events of this episode. The Civil Rights Movement gained national attention with the murder of Emmett Till in 1955: https://www.commonlit.org/texts/emmett-till That same year, Rosa Parks refused to give up her seat on a Montgomery bus, beginning the Montgomery bus boycott: https://www.commonlit.org/texts/rosa-parks-and-the-montgomery-bus-boycott A young preacher named Martin Luther King Jr. gained national fame rallying support for the Montgomery bus boycott: https://www.commonlit.org/texts/martin-luther-king-jr The end of segregation also began in the South with the Showdown in Little Rock in 1957: https://www.commonlit.org/texts/showdown-in-little-rock  Follow us! http://www.twitter.com/thecrashcourse http://www.twitter.com/realjohngreen http://www.twitter.com/crashcoursestan http://www.twitter.com/raoulmeyer http://www.twitter.com/thoughtbubbler" title="Civil Rights and the 1950s: Crash Course US History #39">
            <a:hlinkClick r:id="rId7"/>
          </p:cNvPr>
          <p:cNvSpPr/>
          <p:nvPr/>
        </p:nvSpPr>
        <p:spPr>
          <a:xfrm>
            <a:off x="6345626" y="467404"/>
            <a:ext cx="2334674" cy="1750972"/>
          </a:xfrm>
          <a:prstGeom prst="rect">
            <a:avLst/>
          </a:prstGeom>
          <a:blipFill>
            <a:blip r:embed="rId8">
              <a:alphaModFix/>
            </a:blip>
            <a:stretch>
              <a:fillRect/>
            </a:stretch>
          </a:blipFill>
          <a:ln>
            <a:noFill/>
          </a:ln>
        </p:spPr>
      </p:sp>
      <p:sp>
        <p:nvSpPr>
          <p:cNvPr id="368" name="Shape 368"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a time of relative tumult in the United States, the 1960s. America was changing rapidly in the 1960s, and rights movements were at the forefront of those changes. Civil Rights were dominant, but the 60s also saw growth in the Women's Movement, the LGBT rights movement, the Latino rights movement, and the American Indian movement. Also, Americans began to pay a bit more attention to the environment. All this change happened against the backdrop of the Cold War and the Rise of Conservatism. It was just wild. John will teach you about sit-ins, Freedom Rides, The March on Washington, MLK, JFK, LBJ, and NOW. Man, that is a lot of initialisms. And one acronym.    Crash Course World History is now available on DVD! Visit http://dft.ba/-CCWHDVD to buy a set for your home or classroom.  Hey teachers and students - Check out CommonLit's free collection of reading passages and curriculum resources to learn more about the events of this episode. Civil Rights stayed strong throughout the 1960s, beginning with the peaceful sit-in movement in 1960 in the South: https://www.commonlit.org/texts/the-sit-in-movement The Civil Rights Movement reached a high point when Martin Luther King Jr. delivered his 1963 “I Have a Dream” Speech at the March on Washington: https://www.commonlit.org/texts/i-have-a-dream After President Kennedy's assassination, President Johnson decided to promote Civil Rights as part of his Great Society program: https://www.commonlit.org/texts/lyndon-baines-johnson-and-the-great-society After Dr. Martin Luther King, Jr. was assassinated in 1968, the growing black power movement gained even more populairty: https://www.commonlit.org/texts/empowering-the-black-power-movement  Follow us! http://www.twitter.com/thecrashcourse http://www.twitter.com/realjohngreen http://www.twitter.com/crashcoursestan http://www.twitter.com/raoulmeyer http://www.twitter.com/thoughtbubbler" title="The 1960s in America: Crash Course US History #40">
            <a:hlinkClick r:id="rId9"/>
          </p:cNvPr>
          <p:cNvSpPr/>
          <p:nvPr/>
        </p:nvSpPr>
        <p:spPr>
          <a:xfrm>
            <a:off x="505825" y="2725900"/>
            <a:ext cx="2331600" cy="1748700"/>
          </a:xfrm>
          <a:prstGeom prst="rect">
            <a:avLst/>
          </a:prstGeom>
          <a:blipFill>
            <a:blip r:embed="rId10">
              <a:alphaModFix/>
            </a:blip>
            <a:stretch>
              <a:fillRect/>
            </a:stretch>
          </a:blipFill>
          <a:ln>
            <a:noFill/>
          </a:ln>
        </p:spPr>
      </p:sp>
      <p:sp>
        <p:nvSpPr>
          <p:cNvPr id="369" name="Shape 369" descr="You can directly support Crash Course at https://www.patreon.com/crashcourse Subscribe for as little as $0 to keep up with everything we're doing. Free is nice, but if you can afford to pay a little every month, it really helps us to continue producing this content.  Crash Course World History is now available on DVD! Visit http://dft.ba/-CCWHDVD to buy a set for your home or classroom.  In which John Green teaches you about the rise of the conservative movement in United States politics. So, the sixties are often remembered for the liberal changes that the decade brought to America, but lest you forget, Richard Nixon was elected to the presidency during the sixties. The conservative movement didn't start with Nixon though. Modern conservatism really entered mainstream consciousness during the 1964 presidential contest between incumbent president and Kennedy torch-bearer Lyndon B Johnson, and Republican senator Barry Goldwater. While Goldwater never had a shot in the election, he used the campaign to talk about all kinds of conservative ideas. At the same time, several varying groups, including libertarian conservatives and moral conservatives, began to work together. Goldwater's trailblazing and coalition building would pay off in 1968 when Richard Nixon was elected to the White House, and politics changed forever when Nixon resigned over the Watergate scandal. You'll also learn about the ERA, , EPA, OSHA, the NTSB, and several other acronyms and initialisms.  Hey teachers and students - Check out CommonLit's free collection of reading passages and curriculum resources to learn more about the events of this episode. Richard Nixon ushered in an age of conservatism, first rising to the national stage with his Checkers speech: https://www.commonlit.org/texts/senator-nixon-s-checkers-speech Nixon’s presidency ended in near impeachment however over the corruption of the Watergate scandal: https://www.commonlit.org/texts/watergate-undoing-a-president" title="The Rise of Conservatism: Crash Course US History #41">
            <a:hlinkClick r:id="rId11"/>
          </p:cNvPr>
          <p:cNvSpPr/>
          <p:nvPr/>
        </p:nvSpPr>
        <p:spPr>
          <a:xfrm>
            <a:off x="3426500" y="2725900"/>
            <a:ext cx="2331600" cy="1748700"/>
          </a:xfrm>
          <a:prstGeom prst="rect">
            <a:avLst/>
          </a:prstGeom>
          <a:blipFill>
            <a:blip r:embed="rId12">
              <a:alphaModFix/>
            </a:blip>
            <a:stretch>
              <a:fillRect/>
            </a:stretch>
          </a:blipFill>
          <a:ln>
            <a:noFill/>
          </a:ln>
        </p:spPr>
      </p:sp>
      <p:sp>
        <p:nvSpPr>
          <p:cNvPr id="370" name="Shape 370" descr="You can directly support Crash Course at https://www.patreon.com/crashcourse Subscribe for as little as $0 to keep up with everything we're doing. Free is nice, but if you can afford to pay a little every month, it really helps us to continue producing this content.  Crash Course World History is now available on DVD! Visit http://dft.ba/-CCWHDVD to buy a set for your home or classroom.  In which John Green teaches you about the economic malaise that beset the United States in the 1970s. A sort of perfect storm of events, it combined the continuing decline of America's manufacturing base and the oil shocks of 1973 and 1979, and brought about an stagnant economy, paired with high inflation. Economists with a flair for neologisms and portamenteau words called this &quot;stagflation,&quot; and it made people miserable. Two presidential administrations were scuttled at least in part by these economic woes; both Gerald Ford and Jimmy Carter are considered failed presidents for many reasons, but largely because of an inability to improve the economy. (hint: In reality, no one person can materially change something as big as the world economy, even if they are president, but one person sure can make a handy scapegoat!) So, by and large, the 70s were a pretty terrible time in America economically, but at least the decade gave us Mr. Green.  Crash Course World History is now available on DVD! Visit http://dft.ba/-CCWHDVD to buy a set for your home or classroom.  Follow us! http://www.twitter.com/thecrashcourse http://www.twitter.com/realjohngreen http://www.twitter.com/crashcoursestan http://www.twitter.com/raoulmeyer http://www.twitter.com/thoughtbubbler http://www.subbable.com" title="Ford, Carter, and the Economic Malaise: Crash Course US History #42">
            <a:hlinkClick r:id="rId13"/>
          </p:cNvPr>
          <p:cNvSpPr/>
          <p:nvPr/>
        </p:nvSpPr>
        <p:spPr>
          <a:xfrm>
            <a:off x="6347175" y="2725900"/>
            <a:ext cx="2331600" cy="1748700"/>
          </a:xfrm>
          <a:prstGeom prst="rect">
            <a:avLst/>
          </a:prstGeom>
          <a:blipFill>
            <a:blip r:embed="rId1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800" b="1"/>
              <a:t>1 of 15</a:t>
            </a:r>
            <a:endParaRPr sz="800" b="1"/>
          </a:p>
          <a:p>
            <a:pPr marL="0" lvl="0" indent="0" rtl="0">
              <a:spcBef>
                <a:spcPts val="0"/>
              </a:spcBef>
              <a:spcAft>
                <a:spcPts val="0"/>
              </a:spcAft>
              <a:buNone/>
            </a:pPr>
            <a:r>
              <a:rPr lang="en" u="sng">
                <a:solidFill>
                  <a:schemeClr val="hlink"/>
                </a:solidFill>
                <a:hlinkClick r:id="rId3"/>
              </a:rPr>
              <a:t>Time Periods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The Reagan Revolution                        End of the Cold War                        Clinton and the 90s</a:t>
            </a:r>
            <a:endParaRPr/>
          </a:p>
        </p:txBody>
      </p:sp>
      <p:sp>
        <p:nvSpPr>
          <p:cNvPr id="376" name="Shape 376"/>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Bush 43                              </a:t>
            </a:r>
            <a:r>
              <a:rPr lang="en">
                <a:solidFill>
                  <a:schemeClr val="dk1"/>
                </a:solidFill>
              </a:rPr>
              <a:t>                           Obamanation</a:t>
            </a:r>
            <a:r>
              <a:rPr lang="en"/>
              <a:t>                                </a:t>
            </a:r>
            <a:endParaRPr>
              <a:solidFill>
                <a:schemeClr val="dk1"/>
              </a:solidFill>
            </a:endParaRPr>
          </a:p>
          <a:p>
            <a:pPr marL="0" lvl="0" indent="0" rtl="0">
              <a:spcBef>
                <a:spcPts val="0"/>
              </a:spcBef>
              <a:spcAft>
                <a:spcPts val="0"/>
              </a:spcAft>
              <a:buNone/>
            </a:pPr>
            <a:r>
              <a:rPr lang="en"/>
              <a:t>                  												</a:t>
            </a:r>
            <a:endParaRPr/>
          </a:p>
        </p:txBody>
      </p:sp>
      <p:sp>
        <p:nvSpPr>
          <p:cNvPr id="377" name="Shape 377" descr="You can directly support Crash Course at https://www.patreon.com/crashcourse Subscribe for as little as $0 to keep up with everything we're doing. Free is nice, but if you can afford to pay a little every month, it really helps us to continue producing this content.  Crash Course World History is now available on DVD! Visit http://dft.ba/-CCWHDVD to buy a set for your home or classroom.  In which John Green teaches you about what is often called the Reagan Era. Mainly, it covers the eight years during which a former actor who had also been governor of the state of California was president of the United States. John will teach you about Reagan's election victory over the hapless Jimmy Carter, tax cuts, Reagan's Economic Bill of Rights, union busting, and the Iran-Contra among other things. Learn about Reagan's domestic and foreign policy initiatives, and even a little about Bonzo the Chimp.  Hey teachers and students - Check out CommonLit's free collection of reading passages and curriculum resources to learn more about the events of this episode. Ronald Reagan signalled a shift to conservative values on the role of government, discussed in his &quot;Time for Choosing&quot; Speech: https://www.commonlit.org/texts/from-a-time-for-choosing-speech America turned to President Reagan for comfort in times of tragedy, including following the Challenger Disaster: https://www.commonlit.org/texts/ronald-reagan-on-the-challenger-disaster  Follow us! http://www.twitter.com/thecrashcourse http://www.twitter.com/realjohngreen http://www.twitter.com/crashcoursestan http://www.twitter.com/raoulmeyer http://www.twitter.com/thoughtbubbler" title="The Reagan Revolution: Crash Course US History #43">
            <a:hlinkClick r:id="rId3"/>
          </p:cNvPr>
          <p:cNvSpPr/>
          <p:nvPr/>
        </p:nvSpPr>
        <p:spPr>
          <a:xfrm>
            <a:off x="502751" y="458638"/>
            <a:ext cx="2334676" cy="1751012"/>
          </a:xfrm>
          <a:prstGeom prst="rect">
            <a:avLst/>
          </a:prstGeom>
          <a:blipFill>
            <a:blip r:embed="rId4">
              <a:alphaModFix/>
            </a:blip>
            <a:stretch>
              <a:fillRect/>
            </a:stretch>
          </a:blipFill>
          <a:ln>
            <a:noFill/>
          </a:ln>
        </p:spPr>
      </p:sp>
      <p:sp>
        <p:nvSpPr>
          <p:cNvPr id="378" name="Shape 378"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the end of the Cold War and the presidency of George H.W. Bush. It was neither the best of times, nor the worst of times. On the domestic front, the first president Bush inherited the relative prosperity of the later Reagan years, and watched that prosperity evaporate. That was about all the interest Bush 41 had, domestically, so let's move to foreign policy, which was a bigger deal at this time. The biggie was the end of the Cold War, which is the title of the video, so you know it's important. The collapse of the Soviet Union was the biggest deal of Bush's term, and history has assigned the credit to Ronald Reagan. We give the guy a break, and say that he helped. He was certainly expert in foreign policy, having been and envoy to China, ambassador to the United Nations,  and head of the CIA. Bush also oversaw the first Gulf War, which was something of a success, in that the primary mission was accomplished, and the vast majority of the troops were home in short order. It didn't do much to address some of the other problems in the region, but we'll get to that in the next few weeks. Along with all this, you'll learn about Bush's actions, or lack thereof, in Somalia and the Balkans, and you'll even be given an opportunity to read Bush's lips.  Thanks to Michael Williams at http://www.mylifeinplastic.com for the Barbies.  Crash Course World History is now available on DVD! Visit http://dft.ba/-CCWHDVD to buy a set for your home or classroom.  Hey teachers and students - Check out CommonLit's free collection of reading passages and curriculum resources to learn more about the events of this episode. During President H.W. Bush’s time in office, he oversaw the U.S. response to the fall of the Berlin Wall and end of the USSR: https://www.commonlit.org/texts/the-berlin-wall  Follow us! http://www.twitter.com/thecrashcourse http://www.twitter.com/realjohngreen http://www.twitter.com/crashcoursestan http://www.twitter.com/raoulmeyer http://www.twitter.com/thoughtbubbler http://www.twitter.com/patreon" title="George HW Bush and the End of the Cold War: Crash Course US History #44">
            <a:hlinkClick r:id="rId5"/>
          </p:cNvPr>
          <p:cNvSpPr/>
          <p:nvPr/>
        </p:nvSpPr>
        <p:spPr>
          <a:xfrm>
            <a:off x="3424188" y="467376"/>
            <a:ext cx="2334676" cy="1751012"/>
          </a:xfrm>
          <a:prstGeom prst="rect">
            <a:avLst/>
          </a:prstGeom>
          <a:blipFill>
            <a:blip r:embed="rId6">
              <a:alphaModFix/>
            </a:blip>
            <a:stretch>
              <a:fillRect/>
            </a:stretch>
          </a:blipFill>
          <a:ln>
            <a:noFill/>
          </a:ln>
        </p:spPr>
      </p:sp>
      <p:sp>
        <p:nvSpPr>
          <p:cNvPr id="379" name="Shape 379"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the United States as it was in the 1990s. You'll remember from last week that the old-school Republican George H.W. Bush had lost the 1992 presidential election to a young upstart Democrat from Arkansas named Bill Clinton. Clinton was a bit of a dark horse candidate, having survived a sex scandal during the election, but a third party run by Ross Perot split the vote, and Clinton was inaugurated in 1993. John will teach you about Clinton's foreign policy agenda, which included NATO action in the Balkans and the Oslo Accords between Israel and the PLO. He'll also cover some of the domestic successes and failures of the Clinton years, including the failed attempt at healthcare reform, the pretty terrible record on GLBTQ issues, Welfare reform, which got mixed reviews, and the happier issues like the huge improvements in the economy. Also computers. Cheap, effective, readily available computers came along in the 1990s and they kind of changed the world, culminating in this video, which is the end of the internet. Until next week.  Hey teachers and students - Check out CommonLit's free collection of reading passages and curriculum resources to learn more about the events of this episode. One of the largest criticisms against President Clinton's presidency was his inaction during the genocide in Rwanda which he comments on in his Remarks on the Rwandan Genocide: https://www.commonlit.org/texts/president-clinton-s-remarks-in-kigali-on-the-rwandan-genocide First Lady Hillary Clinton had some foreign affairs success of her own when she delivered her 1995 speech to the United Nations Fourth World Conference on Women stating that women's rights are human rights: https://www.commonlit.org/texts/first-lady-hillary-clinton-s-address-to-the-united-nations-fourth-world-conference-on-women" title="The Clinton Years, or the 1990s: Crash Course US History #45">
            <a:hlinkClick r:id="rId7"/>
          </p:cNvPr>
          <p:cNvSpPr/>
          <p:nvPr/>
        </p:nvSpPr>
        <p:spPr>
          <a:xfrm>
            <a:off x="6294950" y="460950"/>
            <a:ext cx="2331600" cy="1748700"/>
          </a:xfrm>
          <a:prstGeom prst="rect">
            <a:avLst/>
          </a:prstGeom>
          <a:blipFill>
            <a:blip r:embed="rId8">
              <a:alphaModFix/>
            </a:blip>
            <a:stretch>
              <a:fillRect/>
            </a:stretch>
          </a:blipFill>
          <a:ln>
            <a:noFill/>
          </a:ln>
        </p:spPr>
      </p:sp>
      <p:sp>
        <p:nvSpPr>
          <p:cNvPr id="380" name="Shape 380"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the tumultuous 2000's in the United States of America, mainly the 2000's that coincide with the presidency of George W Bush. From the controversial election in 2000, to the events of 9/11 and Bush's prosecution of the War on Terror, the George W. Bush presidency was an eventful one. John will teach you about Bush's domestic policies like tax cutting, education reform, and he'll get into the wars in Afghanistan and Iraq. The event that came to pass during Bush's presidency are still very much effecting the United States and the world today, so listen up!  Hey teachers and students - Check out CommonLit's free collection of reading passages and curriculum resources to learn more about the events of this episode. Much of President Bush's term was defined by the events following the terror attack on September 11, including his support for the Patriot Act: https://www.commonlit.org/texts/president-bush-on-the-patriot-act President Bush also sought to prevent discord with Muslim Americans following the 9/11 attacks in his Islam is Peace” Speech: https://www.commonlit.org/texts/president-bush-s-islam-is-peace-speech" title="Terrorism, War, and Bush 43: Crash Course US History #46">
            <a:hlinkClick r:id="rId9"/>
          </p:cNvPr>
          <p:cNvSpPr/>
          <p:nvPr/>
        </p:nvSpPr>
        <p:spPr>
          <a:xfrm>
            <a:off x="1596875" y="2745869"/>
            <a:ext cx="2334676" cy="1751006"/>
          </a:xfrm>
          <a:prstGeom prst="rect">
            <a:avLst/>
          </a:prstGeom>
          <a:blipFill>
            <a:blip r:embed="rId10">
              <a:alphaModFix/>
            </a:blip>
            <a:stretch>
              <a:fillRect/>
            </a:stretch>
          </a:blipFill>
          <a:ln>
            <a:noFill/>
          </a:ln>
        </p:spPr>
      </p:sp>
      <p:sp>
        <p:nvSpPr>
          <p:cNvPr id="381" name="Shape 381" descr="You can directly support Crash Course at https://www.patreon.com/crashcourse Subscribe for as little as $0 to keep up with everything we're doing. Free is nice, but if you can afford to pay a little every month, it really helps us to continue producing this content.  In which John Green teaches you about recent history. By which we mean VERY recent history. John covers the end of George W. Bush's administration presidency of Barack Obama (so far). Some people would say, &quot;It's too soon to try to interpret the historical importance of such recent events!&quot; To those people we answer, &quot;You're right.&quot; Nonetheless, it's worthwhile to take a look at the American we live in right now as a way of looking back at how far we've come. Anyway, John will teach you about Obama's election, some of his policies like the Affordable Care Act, the 2009 stimulus, and the continuation of the war on terror. If you still can't reconcile a history course teaching such recent stuff, just think of this one as a current events episode.  Hey teachers and students - Check out CommonLit's free collection of reading passages and curriculum resources to learn more about the events of this episode. President Barack Obama leaned in to discussions on race in his 2013 remarks on the Trayvon Martin ruling: https://www.commonlit.org/texts/president-obama-s-remarks-on-trayvon-martin-ruling President Obama responded to economic inequality and partisanship in his 2015 State of the Union Address: https://www.commonlit.org/texts/president-obama-s-remarks-on-trayvon-martin-ruling  So what's next? Crash Course Literature! We're starting on February 27, 2014. Here's the reading list:  The Odyssey by Homer       http://dft.ba/-7V5t   Oedipus Rex by Sophocles     http://dft.ba/-7Uo8 Hamlet by Bill Shakespeare   http://dft.ba/-7VDy  Frankenstein by Mary Shelley   http://dft.ba/-7U9n Jane Eyre by Charlotte Brontë   http://dft.ba/-7U9o To Kill a Mockingbird by Harper Lee   http://dft.ba/-7V8z Slaughterhouse Five by Kurt Vonnegut    http://dft.ba/-7U9p Things Fall Apart by Chinua Achebe     http://dft.ba/-7VDB Beloved by Toni Morrison    http://dft.ba/-7VDC  Get to reading, we'll be covering them in that order!" title="Obamanation: Crash Course US History #47">
            <a:hlinkClick r:id="rId11"/>
          </p:cNvPr>
          <p:cNvSpPr/>
          <p:nvPr/>
        </p:nvSpPr>
        <p:spPr>
          <a:xfrm>
            <a:off x="5210951" y="2747025"/>
            <a:ext cx="2331600" cy="1748700"/>
          </a:xfrm>
          <a:prstGeom prst="rect">
            <a:avLst/>
          </a:prstGeom>
          <a:blipFill>
            <a:blip r:embed="rId12">
              <a:alphaModFix/>
            </a:blip>
            <a:stretch>
              <a:fillRect/>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800" b="1"/>
              <a:t>4 of 15</a:t>
            </a:r>
            <a:endParaRPr sz="800" b="1"/>
          </a:p>
          <a:p>
            <a:pPr marL="0" lvl="0" indent="0">
              <a:spcBef>
                <a:spcPts val="0"/>
              </a:spcBef>
              <a:spcAft>
                <a:spcPts val="0"/>
              </a:spcAft>
              <a:buNone/>
            </a:pPr>
            <a:r>
              <a:rPr lang="en" u="sng">
                <a:solidFill>
                  <a:schemeClr val="hlink"/>
                </a:solidFill>
                <a:hlinkClick r:id="rId3"/>
              </a:rPr>
              <a:t>Precedent Setting</a:t>
            </a:r>
            <a:endParaRPr/>
          </a:p>
          <a:p>
            <a:pPr marL="0" lvl="0" indent="0" rtl="0">
              <a:spcBef>
                <a:spcPts val="0"/>
              </a:spcBef>
              <a:spcAft>
                <a:spcPts val="0"/>
              </a:spcAft>
              <a:buNone/>
            </a:pPr>
            <a:r>
              <a:rPr lang="en" u="sng">
                <a:solidFill>
                  <a:schemeClr val="hlink"/>
                </a:solidFill>
                <a:hlinkClick r:id="rId3"/>
              </a:rPr>
              <a:t>U.S. Supreme Court Cases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Marbury v. Madison (1803)</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McCulloch v Maryland (1819)</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Worcester v. Georgia (1832)</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Dred Scott v. Sandford (1857)</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Plessy v. Ferguson (1896)</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Schenck v United States (1919)</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NLRB v. Jones (1937)</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Korematsu v. United States (1944)</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Brown v. Board of Education (1954)</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Gideon v. Wainwright (1963)</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New York Times v. Sullivan (1964)</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Miranda v. Arizona (1966)</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Roe v. Wade (1973</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United States v. Nixon (1974)</a:t>
            </a:r>
            <a:endParaRPr sz="1800">
              <a:solidFill>
                <a:srgbClr val="000000"/>
              </a:solidFill>
            </a:endParaRPr>
          </a:p>
          <a:p>
            <a:pPr marL="0" marR="0" lvl="0" indent="0" algn="l" rtl="0">
              <a:lnSpc>
                <a:spcPct val="100000"/>
              </a:lnSpc>
              <a:spcBef>
                <a:spcPts val="0"/>
              </a:spcBef>
              <a:spcAft>
                <a:spcPts val="0"/>
              </a:spcAft>
              <a:buNone/>
            </a:pPr>
            <a:endParaRPr sz="1800">
              <a:solidFill>
                <a:srgbClr val="000000"/>
              </a:solidFill>
            </a:endParaRPr>
          </a:p>
        </p:txBody>
      </p:sp>
      <p:sp>
        <p:nvSpPr>
          <p:cNvPr id="392" name="Shape 392"/>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Regents of the University of California v. Bakke (1978)</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Bush v. Gore (2000)</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Shape 397"/>
          <p:cNvPicPr preferRelativeResize="0"/>
          <p:nvPr/>
        </p:nvPicPr>
        <p:blipFill>
          <a:blip r:embed="rId3">
            <a:alphaModFix/>
          </a:blip>
          <a:stretch>
            <a:fillRect/>
          </a:stretch>
        </p:blipFill>
        <p:spPr>
          <a:xfrm>
            <a:off x="1143013" y="-16850"/>
            <a:ext cx="6857973"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800" b="1"/>
              <a:t>5 of 15</a:t>
            </a:r>
            <a:endParaRPr sz="800" b="1"/>
          </a:p>
          <a:p>
            <a:pPr marL="0" lvl="0" indent="0">
              <a:spcBef>
                <a:spcPts val="0"/>
              </a:spcBef>
              <a:spcAft>
                <a:spcPts val="0"/>
              </a:spcAft>
              <a:buNone/>
            </a:pPr>
            <a:r>
              <a:rPr lang="en" u="sng">
                <a:solidFill>
                  <a:schemeClr val="hlink"/>
                </a:solidFill>
                <a:hlinkClick r:id="rId3"/>
              </a:rPr>
              <a:t>Acts of Parliament and</a:t>
            </a:r>
            <a:endParaRPr/>
          </a:p>
          <a:p>
            <a:pPr marL="0" lvl="0" indent="0" rtl="0">
              <a:spcBef>
                <a:spcPts val="0"/>
              </a:spcBef>
              <a:spcAft>
                <a:spcPts val="0"/>
              </a:spcAft>
              <a:buNone/>
            </a:pPr>
            <a:r>
              <a:rPr lang="en" u="sng">
                <a:solidFill>
                  <a:schemeClr val="hlink"/>
                </a:solidFill>
              </a:rPr>
              <a:t>Acts of </a:t>
            </a:r>
            <a:r>
              <a:rPr lang="en" u="sng">
                <a:solidFill>
                  <a:schemeClr val="hlink"/>
                </a:solidFill>
                <a:hlinkClick r:id="rId3"/>
              </a:rPr>
              <a:t>Congress</a:t>
            </a:r>
            <a:r>
              <a:rPr lang="en"/>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Navigation Acts (1651)</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Sugar Act (1764)</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Stamp Act (1765)</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Coercive Acts (1774)</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Judiciary Act (1789)</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Alien and Sedition Act (1798)</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Judiciary Act (1801)</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Kansas Nebraska Act (1854)</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Homestead Act (1862)</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Chinese Exclusion Act (1882</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Pendleton Act (1883)</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Interstate Commerce Act (1887)</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Dawes Severalty Act (1887)</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Foraker Act (1900)</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Sherman Antitrust Act (1890)</a:t>
            </a:r>
            <a:endParaRPr sz="1800">
              <a:solidFill>
                <a:srgbClr val="000000"/>
              </a:solidFill>
            </a:endParaRPr>
          </a:p>
        </p:txBody>
      </p:sp>
      <p:sp>
        <p:nvSpPr>
          <p:cNvPr id="408" name="Shape 408"/>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Pure Food and Drug Act (1906)</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Federal Reserve Act (1913)</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Clayton Antitrust Act (1914)</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Selective Service Act (1917)</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Espionage Act (1919)</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Emergency Quota Act (1921)</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National Origins Act (1924)</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Federal Home Loan Bank Act (1931)</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Federal Securities Act (1933)</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Nat. Industrial Recovery Act (1933)</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Neutrality Acts (1930’s)</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Wagner Act (1935)</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Social Security Act (1935)</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Lend Lease Act (1941)</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G.I. Bill (1944)</a:t>
            </a:r>
            <a:endParaRPr sz="18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Taft Hartley Act (1947)</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Federal Highway Act (1956)</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Economic Opportunity Act (1964)</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Civil Rights Act (1964)</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Civil Rights Act (1968)</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Voting Rights Act (1965)</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Immigration and Nationality Act (1965)</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War Powers Act (1973)</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National Energy Act (1978)</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Patriot Act (2001)</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The American Recovery and Reinvestment Act (2009)</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Patient Protection and Affordable Care Act (2010)</a:t>
            </a:r>
            <a:endParaRPr sz="1800">
              <a:solidFill>
                <a:srgbClr val="000000"/>
              </a:solidFill>
            </a:endParaRPr>
          </a:p>
        </p:txBody>
      </p:sp>
      <p:sp>
        <p:nvSpPr>
          <p:cNvPr id="414" name="Shape 414"/>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		</a:t>
            </a:r>
            <a:endParaRPr sz="18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800" b="1"/>
              <a:t>6 of 15</a:t>
            </a:r>
            <a:endParaRPr sz="800" b="1"/>
          </a:p>
          <a:p>
            <a:pPr marL="0" lvl="0" indent="0">
              <a:spcBef>
                <a:spcPts val="0"/>
              </a:spcBef>
              <a:spcAft>
                <a:spcPts val="0"/>
              </a:spcAft>
              <a:buNone/>
            </a:pPr>
            <a:r>
              <a:rPr lang="en" u="sng">
                <a:solidFill>
                  <a:schemeClr val="hlink"/>
                </a:solidFill>
                <a:hlinkClick r:id="rId3"/>
              </a:rPr>
              <a:t>Amendments, Treaties,</a:t>
            </a:r>
            <a:endParaRPr/>
          </a:p>
          <a:p>
            <a:pPr marL="0" lvl="0" indent="0">
              <a:spcBef>
                <a:spcPts val="0"/>
              </a:spcBef>
              <a:spcAft>
                <a:spcPts val="0"/>
              </a:spcAft>
              <a:buNone/>
            </a:pPr>
            <a:r>
              <a:rPr lang="en" u="sng">
                <a:solidFill>
                  <a:schemeClr val="hlink"/>
                </a:solidFill>
                <a:hlinkClick r:id="rId3"/>
              </a:rPr>
              <a:t>and Other Important</a:t>
            </a:r>
            <a:endParaRPr>
              <a:solidFill>
                <a:srgbClr val="000000"/>
              </a:solidFill>
            </a:endParaRPr>
          </a:p>
          <a:p>
            <a:pPr marL="0" lvl="0" indent="0" rtl="0">
              <a:spcBef>
                <a:spcPts val="0"/>
              </a:spcBef>
              <a:spcAft>
                <a:spcPts val="0"/>
              </a:spcAft>
              <a:buNone/>
            </a:pPr>
            <a:r>
              <a:rPr lang="en" u="sng">
                <a:solidFill>
                  <a:schemeClr val="hlink"/>
                </a:solidFill>
                <a:hlinkClick r:id="rId3"/>
              </a:rPr>
              <a:t>Written Works</a:t>
            </a:r>
            <a:r>
              <a:rPr lang="en">
                <a:solidFill>
                  <a:srgbClr val="000000"/>
                </a:solidFill>
              </a:rPr>
              <a:t> </a:t>
            </a:r>
            <a:endParaRPr>
              <a:solidFill>
                <a:srgbClr val="000000"/>
              </a:solidFill>
            </a:endParaRPr>
          </a:p>
        </p:txBody>
      </p:sp>
      <p:sp>
        <p:nvSpPr>
          <p:cNvPr id="420" name="Shape 420"/>
          <p:cNvSpPr txBox="1"/>
          <p:nvPr/>
        </p:nvSpPr>
        <p:spPr>
          <a:xfrm>
            <a:off x="712925" y="620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b="1">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1st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2nd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10th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13th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14th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15th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16th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17th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21st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22nd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19th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24th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25th Amendment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26th Amendment</a:t>
            </a:r>
            <a:endParaRPr sz="1800">
              <a:solidFill>
                <a:srgbClr val="000000"/>
              </a:solidFill>
            </a:endParaRPr>
          </a:p>
        </p:txBody>
      </p:sp>
      <p:sp>
        <p:nvSpPr>
          <p:cNvPr id="426" name="Shape 426"/>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		</a:t>
            </a:r>
            <a:endParaRPr sz="1800">
              <a:solidFill>
                <a:srgbClr val="000000"/>
              </a:solidFill>
            </a:endParaRPr>
          </a:p>
          <a:p>
            <a:pPr marL="0" marR="0" lvl="0" indent="0" algn="l" rtl="0">
              <a:lnSpc>
                <a:spcPct val="100000"/>
              </a:lnSpc>
              <a:spcBef>
                <a:spcPts val="0"/>
              </a:spcBef>
              <a:spcAft>
                <a:spcPts val="0"/>
              </a:spcAft>
              <a:buNone/>
            </a:pPr>
            <a:endParaRPr sz="18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b="1">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Treaty of Fort Laramie (1868)</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Treaty of Guadalupe Hidalgo</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Treaty of Paris (1783)</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Treaty of Paris (1898)</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Treaty of Tordesillas (1494)</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Treaty of Versailles (1919)</a:t>
            </a:r>
            <a:endParaRPr sz="1800">
              <a:solidFill>
                <a:srgbClr val="000000"/>
              </a:solidFill>
            </a:endParaRPr>
          </a:p>
        </p:txBody>
      </p:sp>
      <p:sp>
        <p:nvSpPr>
          <p:cNvPr id="432" name="Shape 432"/>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		</a:t>
            </a:r>
            <a:endParaRPr sz="1800">
              <a:solidFill>
                <a:srgbClr val="000000"/>
              </a:solidFill>
            </a:endParaRPr>
          </a:p>
          <a:p>
            <a:pPr marL="0" marR="0" lvl="0" indent="0" algn="l" rtl="0">
              <a:lnSpc>
                <a:spcPct val="100000"/>
              </a:lnSpc>
              <a:spcBef>
                <a:spcPts val="0"/>
              </a:spcBef>
              <a:spcAft>
                <a:spcPts val="0"/>
              </a:spcAft>
              <a:buNone/>
            </a:pPr>
            <a:endParaRPr sz="1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819150" y="523375"/>
            <a:ext cx="7505700" cy="3915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Period 1: 1491-1607</a:t>
            </a:r>
            <a:endParaRPr sz="18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The year before Columbus, the final year in which native or indigenous cultures and civilizations in the United States, and for that matter, the western hemisphere, were allowed to progress in an undisturbed way, free of widespread European contact, conquest and genocide . . . The settlement of Jamestown, in the Colony of Virginia, the first permanent </a:t>
            </a:r>
            <a:r>
              <a:rPr lang="en" sz="1800">
                <a:solidFill>
                  <a:srgbClr val="0000FF"/>
                </a:solidFill>
                <a:uFill>
                  <a:noFill/>
                </a:uFill>
                <a:latin typeface="Arial"/>
                <a:ea typeface="Arial"/>
                <a:cs typeface="Arial"/>
                <a:sym typeface="Arial"/>
                <a:hlinkClick r:id="rId3"/>
              </a:rPr>
              <a:t>English settlement</a:t>
            </a:r>
            <a:r>
              <a:rPr lang="en" sz="1800">
                <a:solidFill>
                  <a:srgbClr val="0000FF"/>
                </a:solidFill>
                <a:latin typeface="Arial"/>
                <a:ea typeface="Arial"/>
                <a:cs typeface="Arial"/>
                <a:sym typeface="Arial"/>
              </a:rPr>
              <a:t> in the Americas.</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Period 2: 1607-1754:</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The settlement of Jamestown, in the Colony of Virginia, the first permanent </a:t>
            </a:r>
            <a:r>
              <a:rPr lang="en" sz="1800">
                <a:solidFill>
                  <a:srgbClr val="0000FF"/>
                </a:solidFill>
                <a:uFill>
                  <a:noFill/>
                </a:uFill>
                <a:latin typeface="Arial"/>
                <a:ea typeface="Arial"/>
                <a:cs typeface="Arial"/>
                <a:sym typeface="Arial"/>
                <a:hlinkClick r:id="rId3"/>
              </a:rPr>
              <a:t>English settlement</a:t>
            </a:r>
            <a:r>
              <a:rPr lang="en" sz="1800">
                <a:solidFill>
                  <a:srgbClr val="0000FF"/>
                </a:solidFill>
                <a:latin typeface="Arial"/>
                <a:ea typeface="Arial"/>
                <a:cs typeface="Arial"/>
                <a:sym typeface="Arial"/>
              </a:rPr>
              <a:t> in the Americas . . . The start of the The French and Indian War (aka the Seven Years War) </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a:p>
            <a:pPr marL="0" lvl="0" indent="0" algn="l" rtl="0">
              <a:spcBef>
                <a:spcPts val="0"/>
              </a:spcBef>
              <a:spcAft>
                <a:spcPts val="0"/>
              </a:spcAft>
              <a:buNone/>
            </a:pPr>
            <a:endParaRPr sz="1800" b="1">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Articles of Confederation (1777)</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Camp David Accords (1967)</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Common Sense (1776)</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Constitution (1787)</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Contract with America (1994)</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Declaration of Independence (1776)</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Eisenhower Doctrine (1957)</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Emancipation Proclamation (1863)</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Fordney-McCumber Tariff (1922)</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Fourteen Points (1918)</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GATT (1947)</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Geneva Accords (1954)</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Gentlemen's Agreement (1907)</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Gettysburg Address(1863)</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G.I. Bill of Rights (1944)</a:t>
            </a:r>
            <a:endParaRPr sz="1800">
              <a:solidFill>
                <a:srgbClr val="000000"/>
              </a:solidFill>
            </a:endParaRPr>
          </a:p>
        </p:txBody>
      </p:sp>
      <p:sp>
        <p:nvSpPr>
          <p:cNvPr id="438" name="Shape 438"/>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Gone with the Wind (1939)</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Grapes of Wrath, The (1939)</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Hawley-Smoot Tariff (1930)</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INF Treaty (1987)</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Jim Crow Laws (1892)</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Jungle, The (1906)</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Limited Test Ban Treaty (1963)</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Marshall Plan (1947)</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Missouri Compromise (1820)</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Monroe Doctrine (1823)</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Northwest Ordinance of 1787 (1787)</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Payne-Aldrich Tariff (1909)</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Open Door Notes (1899)</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Pentagon Papers (1971)</a:t>
            </a:r>
            <a:endParaRPr sz="180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Platt Amendment (1901)</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Proclamation of 1763 (1763)</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Proclamation 187 (1998)</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SALT 1 (1972)</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Strategic Defense Initiative (1983)</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Tonkin Gulf Resolution (1964)</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War-Guilt Clause (1918)</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Warsaw Pact (1955)</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Zimmerman Note (1917)</a:t>
            </a:r>
            <a:endParaRPr sz="1800">
              <a:solidFill>
                <a:srgbClr val="000000"/>
              </a:solidFill>
            </a:endParaRPr>
          </a:p>
          <a:p>
            <a:pPr marL="0" marR="0" lvl="0" indent="0" algn="l" rtl="0">
              <a:lnSpc>
                <a:spcPct val="100000"/>
              </a:lnSpc>
              <a:spcBef>
                <a:spcPts val="0"/>
              </a:spcBef>
              <a:spcAft>
                <a:spcPts val="0"/>
              </a:spcAft>
              <a:buNone/>
            </a:pPr>
            <a:endParaRPr sz="1800">
              <a:solidFill>
                <a:srgbClr val="000000"/>
              </a:solidFill>
            </a:endParaRPr>
          </a:p>
        </p:txBody>
      </p:sp>
      <p:sp>
        <p:nvSpPr>
          <p:cNvPr id="444" name="Shape 444"/>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		</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marR="0" lvl="0" indent="0" algn="l" rtl="0">
              <a:lnSpc>
                <a:spcPct val="100000"/>
              </a:lnSpc>
              <a:spcBef>
                <a:spcPts val="0"/>
              </a:spcBef>
              <a:spcAft>
                <a:spcPts val="0"/>
              </a:spcAft>
              <a:buNone/>
            </a:pPr>
            <a:endParaRPr sz="180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800" b="1"/>
              <a:t>7  of 15</a:t>
            </a:r>
            <a:endParaRPr sz="800" b="1"/>
          </a:p>
          <a:p>
            <a:pPr marL="0" lvl="0" indent="0">
              <a:spcBef>
                <a:spcPts val="0"/>
              </a:spcBef>
              <a:spcAft>
                <a:spcPts val="0"/>
              </a:spcAft>
              <a:buNone/>
            </a:pPr>
            <a:r>
              <a:rPr lang="en" u="sng">
                <a:solidFill>
                  <a:schemeClr val="hlink"/>
                </a:solidFill>
                <a:hlinkClick r:id="rId3"/>
              </a:rPr>
              <a:t>Important</a:t>
            </a:r>
            <a:endParaRPr>
              <a:solidFill>
                <a:srgbClr val="000000"/>
              </a:solidFill>
            </a:endParaRPr>
          </a:p>
          <a:p>
            <a:pPr marL="0" lvl="0" indent="0" rtl="0">
              <a:spcBef>
                <a:spcPts val="0"/>
              </a:spcBef>
              <a:spcAft>
                <a:spcPts val="0"/>
              </a:spcAft>
              <a:buNone/>
            </a:pPr>
            <a:r>
              <a:rPr lang="en" u="sng">
                <a:solidFill>
                  <a:schemeClr val="hlink"/>
                </a:solidFill>
                <a:hlinkClick r:id="rId3"/>
              </a:rPr>
              <a:t>Terms and Phrases</a:t>
            </a:r>
            <a:endParaRPr>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Allies: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American Expeditionary Force: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American Federation of Labor: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American Indian Movement: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Americanization Movement: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American System:</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Anarchist: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Anasazi:</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Antifederalist: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Appeasement: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Appomattox Court House: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Armistice: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Ashcan School:</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Assimilation: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Axis Powers: </a:t>
            </a:r>
            <a:endParaRPr sz="1800">
              <a:solidFill>
                <a:srgbClr val="000000"/>
              </a:solidFill>
            </a:endParaRPr>
          </a:p>
        </p:txBody>
      </p:sp>
      <p:sp>
        <p:nvSpPr>
          <p:cNvPr id="455" name="Shape 455"/>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Aztec: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Baby Boom: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Battle of the Bulge: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Battle of Midway:</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Battle of Wounded Knee: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Beatles, the: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Beat Movement: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Benin: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Berlin Airlift: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Bessemer Process: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Blacklist: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Black Panthers: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Black Power: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Black Tuesday: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Blitzkrieg:</a:t>
            </a:r>
            <a:endParaRPr sz="180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Bonanza Farm: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Bonus Army:</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Bootlegger: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Boston Massacre:</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Boston Tea Party: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Boulder Dam: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Boxer Rebellion: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Bracero:</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Bread Line:</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Brinkmanship: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Bull Moose Party:</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Buying on Margin: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Cabinet: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Carpetbagger:</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Central Powers:</a:t>
            </a:r>
            <a:endParaRPr sz="1800">
              <a:solidFill>
                <a:srgbClr val="000000"/>
              </a:solidFill>
            </a:endParaRPr>
          </a:p>
        </p:txBody>
      </p:sp>
      <p:sp>
        <p:nvSpPr>
          <p:cNvPr id="461" name="Shape 461"/>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Checks and Balances: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Chisholm Trail:</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Central Intelligence Agency: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Civilian Conservation Corps: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Civil Service: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Cold War: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Columbian Exchange: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Committee to Reelect the President:</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Communism: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Concentration Camp:</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Confederacy: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Conquistador: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Conscription:</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Consumerism:</a:t>
            </a:r>
            <a:endParaRPr sz="1800">
              <a:solidFill>
                <a:srgbClr val="000000"/>
              </a:solidFill>
            </a:endParaRPr>
          </a:p>
          <a:p>
            <a:pPr marL="0" marR="0" lvl="0" indent="0" algn="l" rtl="0">
              <a:lnSpc>
                <a:spcPct val="100000"/>
              </a:lnSpc>
              <a:spcBef>
                <a:spcPts val="1000"/>
              </a:spcBef>
              <a:spcAft>
                <a:spcPts val="0"/>
              </a:spcAft>
              <a:buNone/>
            </a:pPr>
            <a:endParaRPr sz="180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Containment: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Contras: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Convoy System: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Counterculture: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Credibility Gap:</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Credit: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Credit Mobilier:</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D-Day: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Debt Peonage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De Facto Segregation: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Deficit Spending:</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De Jure Segregation: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Democratic-Republican: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Deregulation: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Detente:  </a:t>
            </a:r>
            <a:endParaRPr sz="1800">
              <a:solidFill>
                <a:srgbClr val="000000"/>
              </a:solidFill>
            </a:endParaRPr>
          </a:p>
        </p:txBody>
      </p:sp>
      <p:sp>
        <p:nvSpPr>
          <p:cNvPr id="467" name="Shape 467"/>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Direct Relief: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Dollar Diplomacy: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Domino Theory: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Double Standard: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Dove: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Draft: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Dust Bowl: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Earth Day: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Egalitarianism: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Encomienda: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Enlightenment: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Entitlement: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Entrepreneur: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Environmentalist: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Exoduster:  </a:t>
            </a:r>
            <a:endParaRPr sz="1800">
              <a:solidFill>
                <a:srgbClr val="000000"/>
              </a:solidFill>
            </a:endParaRPr>
          </a:p>
          <a:p>
            <a:pPr marL="0" marR="0" lvl="0" indent="0" algn="l" rtl="0">
              <a:lnSpc>
                <a:spcPct val="100000"/>
              </a:lnSpc>
              <a:spcBef>
                <a:spcPts val="1000"/>
              </a:spcBef>
              <a:spcAft>
                <a:spcPts val="1000"/>
              </a:spcAft>
              <a:buNone/>
            </a:pPr>
            <a:endParaRPr sz="18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1000"/>
              </a:spcBef>
              <a:spcAft>
                <a:spcPts val="0"/>
              </a:spcAft>
              <a:buClr>
                <a:srgbClr val="000000"/>
              </a:buClr>
              <a:buSzPts val="1800"/>
              <a:buChar char="●"/>
            </a:pPr>
            <a:r>
              <a:rPr lang="en" sz="1800">
                <a:solidFill>
                  <a:srgbClr val="000000"/>
                </a:solidFill>
              </a:rPr>
              <a:t>Extortion: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Fair Deal: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Farmers’ Alliance: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Fascism: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Federal Communications Commission: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Federal Deposit Insurance Corporation: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Federalism: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Federalist: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Federal Reserve System:</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Federal Trade Commission: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Feminism:</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Flapper: </a:t>
            </a:r>
            <a:endParaRPr sz="1800">
              <a:solidFill>
                <a:srgbClr val="000000"/>
              </a:solidFill>
            </a:endParaRPr>
          </a:p>
          <a:p>
            <a:pPr marL="0" marR="0" lvl="0" indent="0" algn="l" rtl="0">
              <a:lnSpc>
                <a:spcPct val="100000"/>
              </a:lnSpc>
              <a:spcBef>
                <a:spcPts val="1000"/>
              </a:spcBef>
              <a:spcAft>
                <a:spcPts val="1000"/>
              </a:spcAft>
              <a:buNone/>
            </a:pPr>
            <a:endParaRPr sz="1800">
              <a:solidFill>
                <a:srgbClr val="000000"/>
              </a:solidFill>
            </a:endParaRPr>
          </a:p>
        </p:txBody>
      </p:sp>
      <p:sp>
        <p:nvSpPr>
          <p:cNvPr id="473" name="Shape 473"/>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Freedmen's Bureau:</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Free Enterprise: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Free Speech Movement: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French and Indian War:</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Fundamentalism: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GATT: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Genetic Engineering: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Genocide: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Glasnost: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Gold Standard:</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Graft: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Grandfather Clause: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Grange: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Great Awakening</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Great Depression: </a:t>
            </a:r>
            <a:endParaRPr sz="1800">
              <a:solidFill>
                <a:srgbClr val="000000"/>
              </a:solidFill>
            </a:endParaRPr>
          </a:p>
          <a:p>
            <a:pPr marL="0" marR="0" lvl="0" indent="0" algn="l" rtl="0">
              <a:lnSpc>
                <a:spcPct val="100000"/>
              </a:lnSpc>
              <a:spcBef>
                <a:spcPts val="1000"/>
              </a:spcBef>
              <a:spcAft>
                <a:spcPts val="1000"/>
              </a:spcAft>
              <a:buNone/>
            </a:pPr>
            <a:endParaRPr sz="180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311700" y="-52375"/>
            <a:ext cx="39999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1000"/>
              </a:spcBef>
              <a:spcAft>
                <a:spcPts val="0"/>
              </a:spcAft>
              <a:buClr>
                <a:srgbClr val="000000"/>
              </a:buClr>
              <a:buSzPts val="1800"/>
              <a:buChar char="●"/>
            </a:pPr>
            <a:r>
              <a:rPr lang="en" sz="1800">
                <a:solidFill>
                  <a:srgbClr val="000000"/>
                </a:solidFill>
              </a:rPr>
              <a:t>Great Migration: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Great Plains: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Great Society: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Haight Ashbury: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Harlem Renaissance: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Hawk:</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H-Bomb: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Hollywood Ten: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Holocaust: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Horizontal Integration: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Hot Line: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House Un-American Activities Committee (HUAC):</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Human Rights: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Impeachment: </a:t>
            </a:r>
            <a:endParaRPr sz="1800">
              <a:solidFill>
                <a:srgbClr val="000000"/>
              </a:solidFill>
            </a:endParaRPr>
          </a:p>
          <a:p>
            <a:pPr marL="0" marR="0" lvl="0" indent="0" algn="l" rtl="0">
              <a:lnSpc>
                <a:spcPct val="100000"/>
              </a:lnSpc>
              <a:spcBef>
                <a:spcPts val="1000"/>
              </a:spcBef>
              <a:spcAft>
                <a:spcPts val="1000"/>
              </a:spcAft>
              <a:buNone/>
            </a:pPr>
            <a:endParaRPr sz="1800">
              <a:solidFill>
                <a:srgbClr val="000000"/>
              </a:solidFill>
            </a:endParaRPr>
          </a:p>
        </p:txBody>
      </p:sp>
      <p:sp>
        <p:nvSpPr>
          <p:cNvPr id="479" name="Shape 479"/>
          <p:cNvSpPr txBox="1">
            <a:spLocks noGrp="1"/>
          </p:cNvSpPr>
          <p:nvPr>
            <p:ph type="body" idx="2"/>
          </p:nvPr>
        </p:nvSpPr>
        <p:spPr>
          <a:xfrm>
            <a:off x="4832400" y="238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Impressment: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Income Tax: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Indentured Servant: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Industrial Workers of the World: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Inflation: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INF Treaty: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Initiative: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Interment: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Iron Curtain: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Iroquois: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Isolationism: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Jacksonian Democracy: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Jeffersonian Republicanism: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Joint Stock Companies: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Judicial Review: </a:t>
            </a:r>
            <a:endParaRPr sz="1800">
              <a:solidFill>
                <a:srgbClr val="000000"/>
              </a:solidFill>
            </a:endParaRPr>
          </a:p>
          <a:p>
            <a:pPr marL="0" marR="0" lvl="0" indent="0" algn="l" rtl="0">
              <a:lnSpc>
                <a:spcPct val="100000"/>
              </a:lnSpc>
              <a:spcBef>
                <a:spcPts val="1000"/>
              </a:spcBef>
              <a:spcAft>
                <a:spcPts val="1000"/>
              </a:spcAft>
              <a:buNone/>
            </a:pPr>
            <a:endParaRPr sz="18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311700" y="328625"/>
            <a:ext cx="3999900" cy="41148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Kamikaze: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Kent State University:</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King Philip's War: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Korean War: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Kristallnacht: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Ku Klux Klan: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La Raza Unida:</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League of Nations: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Long Drive: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Longhorn: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Louisiana Purchase: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Lowell Textile Mills: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Loyalist: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Lusitania: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Manhattan Project:</a:t>
            </a:r>
            <a:endParaRPr sz="1800">
              <a:solidFill>
                <a:srgbClr val="000000"/>
              </a:solidFill>
            </a:endParaRPr>
          </a:p>
          <a:p>
            <a:pPr marL="0" marR="0" lvl="0" indent="0" algn="l" rtl="0">
              <a:lnSpc>
                <a:spcPct val="100000"/>
              </a:lnSpc>
              <a:spcBef>
                <a:spcPts val="1000"/>
              </a:spcBef>
              <a:spcAft>
                <a:spcPts val="1000"/>
              </a:spcAft>
              <a:buNone/>
            </a:pPr>
            <a:endParaRPr sz="1800">
              <a:solidFill>
                <a:srgbClr val="000000"/>
              </a:solidFill>
            </a:endParaRPr>
          </a:p>
        </p:txBody>
      </p:sp>
      <p:sp>
        <p:nvSpPr>
          <p:cNvPr id="485" name="Shape 485"/>
          <p:cNvSpPr txBox="1">
            <a:spLocks noGrp="1"/>
          </p:cNvSpPr>
          <p:nvPr>
            <p:ph type="body" idx="2"/>
          </p:nvPr>
        </p:nvSpPr>
        <p:spPr>
          <a:xfrm>
            <a:off x="4832400" y="238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Manifest Destiny: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Market Revolution: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McCarthyism:</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Medicaid:</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Medicare: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Melting Pot: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Mercantilism: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Mestizo: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Middle Passage: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Militarism: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Moral Majority: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Muckraker: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My Lai: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NAACP: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NACW:</a:t>
            </a:r>
            <a:endParaRPr sz="180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311700" y="-52375"/>
            <a:ext cx="39999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1000"/>
              </a:spcBef>
              <a:spcAft>
                <a:spcPts val="0"/>
              </a:spcAft>
              <a:buClr>
                <a:srgbClr val="000000"/>
              </a:buClr>
              <a:buSzPts val="1800"/>
              <a:buChar char="●"/>
            </a:pPr>
            <a:r>
              <a:rPr lang="en" sz="1800">
                <a:solidFill>
                  <a:srgbClr val="000000"/>
                </a:solidFill>
              </a:rPr>
              <a:t>NAFTA:</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Napalm: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NASDAQ:</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Nationalism:</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National Labor Relations Board: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Nativism:</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NAWSA: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Nazism: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New Deal: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New Federalism: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New Frontier:</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Niagara Movement: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Nomadic: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Nullification: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Nuremberg Trials:</a:t>
            </a:r>
            <a:endParaRPr sz="1800">
              <a:solidFill>
                <a:srgbClr val="000000"/>
              </a:solidFill>
            </a:endParaRPr>
          </a:p>
        </p:txBody>
      </p:sp>
      <p:sp>
        <p:nvSpPr>
          <p:cNvPr id="491" name="Shape 491"/>
          <p:cNvSpPr txBox="1">
            <a:spLocks noGrp="1"/>
          </p:cNvSpPr>
          <p:nvPr>
            <p:ph type="body" idx="2"/>
          </p:nvPr>
        </p:nvSpPr>
        <p:spPr>
          <a:xfrm>
            <a:off x="4832400" y="-52375"/>
            <a:ext cx="3999900" cy="30210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1000"/>
              </a:spcBef>
              <a:spcAft>
                <a:spcPts val="0"/>
              </a:spcAft>
              <a:buClr>
                <a:srgbClr val="000000"/>
              </a:buClr>
              <a:buSzPts val="1800"/>
              <a:buChar char="●"/>
            </a:pPr>
            <a:r>
              <a:rPr lang="en" sz="1800">
                <a:solidFill>
                  <a:srgbClr val="000000"/>
                </a:solidFill>
              </a:rPr>
              <a:t>Ohio Gang:</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OPEC: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Operation Desert Storm: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Oregon Trail: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Panama Canal:</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Patronage: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Peace Corps: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Perestroika: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Political Machine: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Poll Tax:</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Popular Sovereignty:</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Populism: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Progressive Movement: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Prohibition: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Protective Tariff:</a:t>
            </a:r>
            <a:endParaRPr sz="1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819150" y="523375"/>
            <a:ext cx="7505700" cy="3915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000000"/>
                </a:solidFill>
                <a:latin typeface="Arial"/>
                <a:ea typeface="Arial"/>
                <a:cs typeface="Arial"/>
                <a:sym typeface="Arial"/>
              </a:rPr>
              <a:t>Period 3: 1754-1800</a:t>
            </a:r>
            <a:br>
              <a:rPr lang="en" sz="1800">
                <a:solidFill>
                  <a:srgbClr val="0000FF"/>
                </a:solidFill>
                <a:latin typeface="Arial"/>
                <a:ea typeface="Arial"/>
                <a:cs typeface="Arial"/>
                <a:sym typeface="Arial"/>
              </a:rPr>
            </a:br>
            <a:r>
              <a:rPr lang="en" sz="1800">
                <a:solidFill>
                  <a:srgbClr val="0000FF"/>
                </a:solidFill>
                <a:latin typeface="Arial"/>
                <a:ea typeface="Arial"/>
                <a:cs typeface="Arial"/>
                <a:sym typeface="Arial"/>
              </a:rPr>
              <a:t>The start of the The French and Indian War (aka the Seven Years War)  . . . The election of 1800 (Jefferson vs Adams, with Jefferson winning)</a:t>
            </a:r>
            <a:endParaRPr sz="1800">
              <a:solidFill>
                <a:srgbClr val="0000FF"/>
              </a:solidFill>
              <a:latin typeface="Arial"/>
              <a:ea typeface="Arial"/>
              <a:cs typeface="Arial"/>
              <a:sym typeface="Arial"/>
            </a:endParaRPr>
          </a:p>
          <a:p>
            <a:pPr marL="0" lvl="0" indent="0" rtl="0">
              <a:spcBef>
                <a:spcPts val="0"/>
              </a:spcBef>
              <a:spcAft>
                <a:spcPts val="0"/>
              </a:spcAft>
              <a:buNone/>
            </a:pPr>
            <a:endParaRPr sz="1800" b="1">
              <a:solidFill>
                <a:srgbClr val="000000"/>
              </a:solidFill>
              <a:latin typeface="Arial"/>
              <a:ea typeface="Arial"/>
              <a:cs typeface="Arial"/>
              <a:sym typeface="Arial"/>
            </a:endParaRPr>
          </a:p>
          <a:p>
            <a:pPr marL="0" lvl="0" indent="0" rtl="0">
              <a:spcBef>
                <a:spcPts val="0"/>
              </a:spcBef>
              <a:spcAft>
                <a:spcPts val="0"/>
              </a:spcAft>
              <a:buNone/>
            </a:pPr>
            <a:r>
              <a:rPr lang="en" sz="1800" b="1">
                <a:solidFill>
                  <a:srgbClr val="000000"/>
                </a:solidFill>
                <a:latin typeface="Arial"/>
                <a:ea typeface="Arial"/>
                <a:cs typeface="Arial"/>
                <a:sym typeface="Arial"/>
              </a:rPr>
              <a:t>Period 4: 1800-1848</a:t>
            </a:r>
            <a:endParaRPr sz="1800">
              <a:solidFill>
                <a:srgbClr val="0000FF"/>
              </a:solidFill>
              <a:latin typeface="Arial"/>
              <a:ea typeface="Arial"/>
              <a:cs typeface="Arial"/>
              <a:sym typeface="Arial"/>
            </a:endParaRPr>
          </a:p>
          <a:p>
            <a:pPr marL="0" lvl="0" indent="0" rtl="0">
              <a:spcBef>
                <a:spcPts val="0"/>
              </a:spcBef>
              <a:spcAft>
                <a:spcPts val="0"/>
              </a:spcAft>
              <a:buNone/>
            </a:pPr>
            <a:r>
              <a:rPr lang="en" sz="1800">
                <a:solidFill>
                  <a:srgbClr val="0000FF"/>
                </a:solidFill>
                <a:latin typeface="Arial"/>
                <a:ea typeface="Arial"/>
                <a:cs typeface="Arial"/>
                <a:sym typeface="Arial"/>
              </a:rPr>
              <a:t>The election of 1800 (Jefferson vs Adams, with Jefferson winning) . . . The ending of the Mexican-American War with the signing of the Treaty of Guadalupe Hidalgo and the ceding to the United States of virtually all of what is today called the southwest.</a:t>
            </a:r>
            <a:endParaRPr sz="1800">
              <a:solidFill>
                <a:srgbClr val="0000FF"/>
              </a:solidFill>
              <a:latin typeface="Arial"/>
              <a:ea typeface="Arial"/>
              <a:cs typeface="Arial"/>
              <a:sym typeface="Arial"/>
            </a:endParaRPr>
          </a:p>
          <a:p>
            <a:pPr marL="0" lvl="0" indent="0" rtl="0">
              <a:spcBef>
                <a:spcPts val="0"/>
              </a:spcBef>
              <a:spcAft>
                <a:spcPts val="0"/>
              </a:spcAft>
              <a:buNone/>
            </a:pPr>
            <a:endParaRPr sz="1800">
              <a:solidFill>
                <a:srgbClr val="0000FF"/>
              </a:solidFill>
              <a:latin typeface="Arial"/>
              <a:ea typeface="Arial"/>
              <a:cs typeface="Arial"/>
              <a:sym typeface="Arial"/>
            </a:endParaRPr>
          </a:p>
          <a:p>
            <a:pPr marL="0" lvl="0" indent="0" rtl="0">
              <a:spcBef>
                <a:spcPts val="0"/>
              </a:spcBef>
              <a:spcAft>
                <a:spcPts val="0"/>
              </a:spcAft>
              <a:buNone/>
            </a:pPr>
            <a:r>
              <a:rPr lang="en" sz="1800" b="1">
                <a:solidFill>
                  <a:srgbClr val="000000"/>
                </a:solidFill>
                <a:latin typeface="Arial"/>
                <a:ea typeface="Arial"/>
                <a:cs typeface="Arial"/>
                <a:sym typeface="Arial"/>
              </a:rPr>
              <a:t>Period 5: 1844-1877</a:t>
            </a:r>
            <a:endParaRPr sz="1800">
              <a:solidFill>
                <a:srgbClr val="0000FF"/>
              </a:solidFill>
              <a:latin typeface="Arial"/>
              <a:ea typeface="Arial"/>
              <a:cs typeface="Arial"/>
              <a:sym typeface="Arial"/>
            </a:endParaRPr>
          </a:p>
          <a:p>
            <a:pPr marL="0" lvl="0" indent="0" rtl="0">
              <a:spcBef>
                <a:spcPts val="0"/>
              </a:spcBef>
              <a:spcAft>
                <a:spcPts val="0"/>
              </a:spcAft>
              <a:buNone/>
            </a:pPr>
            <a:r>
              <a:rPr lang="en" sz="1800">
                <a:solidFill>
                  <a:srgbClr val="0000FF"/>
                </a:solidFill>
                <a:latin typeface="Arial"/>
                <a:ea typeface="Arial"/>
                <a:cs typeface="Arial"/>
                <a:sym typeface="Arial"/>
              </a:rPr>
              <a:t>The election of 1844 (Polk vs Clay, with Polk winning) . . . The end of Reconstruction</a:t>
            </a:r>
            <a:endParaRPr sz="1800">
              <a:solidFill>
                <a:srgbClr val="0000FF"/>
              </a:solidFill>
              <a:latin typeface="Arial"/>
              <a:ea typeface="Arial"/>
              <a:cs typeface="Arial"/>
              <a:sym typeface="Arial"/>
            </a:endParaRPr>
          </a:p>
          <a:p>
            <a:pPr marL="0" lvl="0" indent="0" rtl="0">
              <a:spcBef>
                <a:spcPts val="0"/>
              </a:spcBef>
              <a:spcAft>
                <a:spcPts val="0"/>
              </a:spcAft>
              <a:buNone/>
            </a:pPr>
            <a:endParaRPr sz="1800">
              <a:solidFill>
                <a:srgbClr val="0000FF"/>
              </a:solidFill>
              <a:latin typeface="Arial"/>
              <a:ea typeface="Arial"/>
              <a:cs typeface="Arial"/>
              <a:sym typeface="Arial"/>
            </a:endParaRPr>
          </a:p>
          <a:p>
            <a:pPr marL="0" lvl="0" indent="0" algn="l" rtl="0">
              <a:spcBef>
                <a:spcPts val="0"/>
              </a:spcBef>
              <a:spcAft>
                <a:spcPts val="0"/>
              </a:spcAft>
              <a:buNone/>
            </a:pPr>
            <a:endParaRPr sz="1800">
              <a:solidFill>
                <a:srgbClr val="0000FF"/>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311700" y="-52375"/>
            <a:ext cx="39999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1000"/>
              </a:spcBef>
              <a:spcAft>
                <a:spcPts val="0"/>
              </a:spcAft>
              <a:buClr>
                <a:srgbClr val="000000"/>
              </a:buClr>
              <a:buSzPts val="1800"/>
              <a:buChar char="●"/>
            </a:pPr>
            <a:r>
              <a:rPr lang="en" sz="1800">
                <a:solidFill>
                  <a:srgbClr val="000000"/>
                </a:solidFill>
              </a:rPr>
              <a:t>Pueblo: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Puritan: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Quaker: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Quota System: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Ratification: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Rationing: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Reaganomics: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Realpolitik:</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Reapportionment: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Recall: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Reconstruction:Referendum: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Reformation: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Renaissance: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Reparations: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Republic of California:</a:t>
            </a:r>
            <a:endParaRPr sz="1800">
              <a:solidFill>
                <a:srgbClr val="000000"/>
              </a:solidFill>
            </a:endParaRPr>
          </a:p>
        </p:txBody>
      </p:sp>
      <p:sp>
        <p:nvSpPr>
          <p:cNvPr id="497" name="Shape 497"/>
          <p:cNvSpPr txBox="1">
            <a:spLocks noGrp="1"/>
          </p:cNvSpPr>
          <p:nvPr>
            <p:ph type="body" idx="2"/>
          </p:nvPr>
        </p:nvSpPr>
        <p:spPr>
          <a:xfrm>
            <a:off x="4832400" y="-52375"/>
            <a:ext cx="3999900" cy="30210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1000"/>
              </a:spcBef>
              <a:spcAft>
                <a:spcPts val="0"/>
              </a:spcAft>
              <a:buClr>
                <a:srgbClr val="000000"/>
              </a:buClr>
              <a:buSzPts val="1800"/>
              <a:buChar char="●"/>
            </a:pPr>
            <a:r>
              <a:rPr lang="en" sz="1800">
                <a:solidFill>
                  <a:srgbClr val="000000"/>
                </a:solidFill>
              </a:rPr>
              <a:t>Reverse Discrimination: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Rough Riders: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SALT I: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Sandinista:</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Santa Fe trail: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Satellite Nation: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Saturday Night Massacre: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Scalawag: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Scopes Trial: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Search and Destroy Mission: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Secession: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Securities and Exchange Commission: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Segregation: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Seneca Falls Convention: </a:t>
            </a:r>
            <a:endParaRPr sz="180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311700" y="-52375"/>
            <a:ext cx="39999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1000"/>
              </a:spcBef>
              <a:spcAft>
                <a:spcPts val="0"/>
              </a:spcAft>
              <a:buClr>
                <a:srgbClr val="000000"/>
              </a:buClr>
              <a:buSzPts val="1800"/>
              <a:buChar char="●"/>
            </a:pPr>
            <a:r>
              <a:rPr lang="en" sz="1800">
                <a:solidFill>
                  <a:srgbClr val="000000"/>
                </a:solidFill>
              </a:rPr>
              <a:t>Settlement House: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Shantytown: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Shays rebellion: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Sit Ins: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Social Darwinism: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Social Gospel Movement: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Soddy: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Soup Kitchen: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SCLC: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Speakeasy:</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Speculation: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Square Deal:</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Strike: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Suburb: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Suffrage:</a:t>
            </a:r>
            <a:endParaRPr sz="1800">
              <a:solidFill>
                <a:srgbClr val="000000"/>
              </a:solidFill>
            </a:endParaRPr>
          </a:p>
        </p:txBody>
      </p:sp>
      <p:sp>
        <p:nvSpPr>
          <p:cNvPr id="503" name="Shape 503"/>
          <p:cNvSpPr txBox="1">
            <a:spLocks noGrp="1"/>
          </p:cNvSpPr>
          <p:nvPr>
            <p:ph type="body" idx="2"/>
          </p:nvPr>
        </p:nvSpPr>
        <p:spPr>
          <a:xfrm>
            <a:off x="4832400" y="-52375"/>
            <a:ext cx="3999900" cy="30210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solidFill>
                <a:srgbClr val="000000"/>
              </a:solidFill>
            </a:endParaRPr>
          </a:p>
          <a:p>
            <a:pPr marL="457200" lvl="0" indent="-342900" rtl="0">
              <a:lnSpc>
                <a:spcPct val="100000"/>
              </a:lnSpc>
              <a:spcBef>
                <a:spcPts val="1000"/>
              </a:spcBef>
              <a:spcAft>
                <a:spcPts val="0"/>
              </a:spcAft>
              <a:buClr>
                <a:srgbClr val="000000"/>
              </a:buClr>
              <a:buSzPts val="1800"/>
              <a:buChar char="●"/>
            </a:pPr>
            <a:r>
              <a:rPr lang="en" sz="1800">
                <a:solidFill>
                  <a:srgbClr val="000000"/>
                </a:solidFill>
              </a:rPr>
              <a:t>Supply Side Economics: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Taino:</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Teapot Dome Scandal: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Tenement:</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TVA: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TET Offensive: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Texas Revolution: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Tiananmen Square: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Tonkin Gulf Resolution:</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Totalitarian: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Trail of Tears:</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Transcendentalism: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Transcontinental Railroad: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Trench Warfare: </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Triangular Trade: </a:t>
            </a:r>
            <a:endParaRPr sz="1800">
              <a:solidFill>
                <a:srgbClr val="000000"/>
              </a:solidFill>
            </a:endParaRPr>
          </a:p>
          <a:p>
            <a:pPr marL="0" marR="0" lvl="0" indent="0" algn="l" rtl="0">
              <a:lnSpc>
                <a:spcPct val="100000"/>
              </a:lnSpc>
              <a:spcBef>
                <a:spcPts val="1000"/>
              </a:spcBef>
              <a:spcAft>
                <a:spcPts val="1000"/>
              </a:spcAft>
              <a:buNone/>
            </a:pPr>
            <a:endParaRPr sz="180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311700" y="-52375"/>
            <a:ext cx="39999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1000"/>
              </a:spcBef>
              <a:spcAft>
                <a:spcPts val="0"/>
              </a:spcAft>
              <a:buClr>
                <a:srgbClr val="000000"/>
              </a:buClr>
              <a:buSzPts val="1800"/>
              <a:buChar char="●"/>
            </a:pPr>
            <a:r>
              <a:rPr lang="en" sz="1800">
                <a:solidFill>
                  <a:srgbClr val="000000"/>
                </a:solidFill>
              </a:rPr>
              <a:t>Tuskegee Institute: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Two-Party System:</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Underground Railroad: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Unitarian: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UFWOC: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United Nations: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Urban Flight: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Urbanization: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Urban Sprawl: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USS Maine: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U-2 Incident: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V-E Day: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Vertical Integration: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Vietcong:</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Vietminh:</a:t>
            </a:r>
            <a:endParaRPr sz="1800">
              <a:solidFill>
                <a:srgbClr val="000000"/>
              </a:solidFill>
            </a:endParaRPr>
          </a:p>
        </p:txBody>
      </p:sp>
      <p:sp>
        <p:nvSpPr>
          <p:cNvPr id="509" name="Shape 509"/>
          <p:cNvSpPr txBox="1">
            <a:spLocks noGrp="1"/>
          </p:cNvSpPr>
          <p:nvPr>
            <p:ph type="body" idx="2"/>
          </p:nvPr>
        </p:nvSpPr>
        <p:spPr>
          <a:xfrm>
            <a:off x="4832400" y="-52375"/>
            <a:ext cx="3999900" cy="30210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solidFill>
                <a:srgbClr val="000000"/>
              </a:solidFill>
            </a:endParaRPr>
          </a:p>
          <a:p>
            <a:pPr marL="457200" marR="0" lvl="0" indent="-342900" algn="l" rtl="0">
              <a:lnSpc>
                <a:spcPct val="100000"/>
              </a:lnSpc>
              <a:spcBef>
                <a:spcPts val="1000"/>
              </a:spcBef>
              <a:spcAft>
                <a:spcPts val="0"/>
              </a:spcAft>
              <a:buClr>
                <a:srgbClr val="000000"/>
              </a:buClr>
              <a:buSzPts val="1800"/>
              <a:buChar char="●"/>
            </a:pPr>
            <a:r>
              <a:rPr lang="en" sz="1800">
                <a:solidFill>
                  <a:srgbClr val="000000"/>
                </a:solidFill>
              </a:rPr>
              <a:t>Vietnamization: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Warren Commission: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Warren Court: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Watergate: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WAAC: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Woodstock: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WPA: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XYZ Affair: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Yellow Journalism:</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Zimmerman Note: </a:t>
            </a:r>
            <a:endParaRPr sz="180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800" b="1"/>
              <a:t>8 of 15</a:t>
            </a:r>
            <a:endParaRPr sz="800" b="1"/>
          </a:p>
          <a:p>
            <a:pPr marL="0" lvl="0" indent="0" rtl="0">
              <a:spcBef>
                <a:spcPts val="0"/>
              </a:spcBef>
              <a:spcAft>
                <a:spcPts val="0"/>
              </a:spcAft>
              <a:buNone/>
            </a:pPr>
            <a:r>
              <a:rPr lang="en" u="sng">
                <a:solidFill>
                  <a:schemeClr val="hlink"/>
                </a:solidFill>
                <a:hlinkClick r:id="rId3"/>
              </a:rPr>
              <a:t>Important Figure</a:t>
            </a:r>
            <a:r>
              <a:rPr lang="en"/>
              <a:t>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King Isabella;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Hernando Cortes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Jonathan Edwards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Benjamin Franklin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John Hancock</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George Washington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James Madison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Alexander Hamilton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Thomas Jefferson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Andrew Jackson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Sam Houston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Santa Ana</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Elizabeth Cady Stanton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Abraham Lincoln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Jefferson Davis</a:t>
            </a:r>
            <a:endParaRPr sz="1800">
              <a:solidFill>
                <a:srgbClr val="000000"/>
              </a:solidFill>
            </a:endParaRPr>
          </a:p>
          <a:p>
            <a:pPr marL="0" marR="0" lvl="0" indent="0" algn="l" rtl="0">
              <a:lnSpc>
                <a:spcPct val="100000"/>
              </a:lnSpc>
              <a:spcBef>
                <a:spcPts val="0"/>
              </a:spcBef>
              <a:spcAft>
                <a:spcPts val="0"/>
              </a:spcAft>
              <a:buNone/>
            </a:pPr>
            <a:endParaRPr sz="1800">
              <a:solidFill>
                <a:srgbClr val="000000"/>
              </a:solidFill>
            </a:endParaRPr>
          </a:p>
        </p:txBody>
      </p:sp>
      <p:sp>
        <p:nvSpPr>
          <p:cNvPr id="520" name="Shape 520"/>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Ulysses S. Grant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Robert E. Lee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Hiram Revels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Sitting Bull</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William Jennings Bryant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John D. Rockefeller</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Eugene Debs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Mother Jones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Jane Adams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George Eastman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Florence Kelley</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Susan B. Anthony</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 E. B. Du Bois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William Howard Taft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Alfred T. Mahan</a:t>
            </a:r>
            <a:endParaRPr sz="1800">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Jose Marti</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Theodore Roosevelt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John J. Pershing</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Woodrow Wilson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John Llewellyn Lewis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Calvin Coolidge</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 Scott Fitzgerald</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James Weldon Johnson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Duke Ellington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Herbert Hoover</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Franklin Roosevelt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Eleanor Roosevelt</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Frances Perkins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Adolf Hitler</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Hideki Tojo</a:t>
            </a:r>
            <a:endParaRPr sz="1800">
              <a:solidFill>
                <a:srgbClr val="000000"/>
              </a:solidFill>
            </a:endParaRPr>
          </a:p>
          <a:p>
            <a:pPr marL="0" marR="0" lvl="0" indent="0" algn="l" rtl="0">
              <a:lnSpc>
                <a:spcPct val="100000"/>
              </a:lnSpc>
              <a:spcBef>
                <a:spcPts val="0"/>
              </a:spcBef>
              <a:spcAft>
                <a:spcPts val="0"/>
              </a:spcAft>
              <a:buNone/>
            </a:pPr>
            <a:endParaRPr sz="1800">
              <a:solidFill>
                <a:srgbClr val="000000"/>
              </a:solidFill>
            </a:endParaRPr>
          </a:p>
          <a:p>
            <a:pPr marL="0" marR="0" lvl="0" indent="0" algn="l" rtl="0">
              <a:lnSpc>
                <a:spcPct val="100000"/>
              </a:lnSpc>
              <a:spcBef>
                <a:spcPts val="0"/>
              </a:spcBef>
              <a:spcAft>
                <a:spcPts val="0"/>
              </a:spcAft>
              <a:buNone/>
            </a:pPr>
            <a:endParaRPr sz="1800">
              <a:solidFill>
                <a:srgbClr val="000000"/>
              </a:solidFill>
            </a:endParaRPr>
          </a:p>
        </p:txBody>
      </p:sp>
      <p:sp>
        <p:nvSpPr>
          <p:cNvPr id="526" name="Shape 526"/>
          <p:cNvSpPr txBox="1">
            <a:spLocks noGrp="1"/>
          </p:cNvSpPr>
          <p:nvPr>
            <p:ph type="body" idx="2"/>
          </p:nvPr>
        </p:nvSpPr>
        <p:spPr>
          <a:xfrm>
            <a:off x="4832400" y="100025"/>
            <a:ext cx="3999900" cy="3021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		</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Dwight D. Eisenhower</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Douglas MacArthur</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Harry S. Truman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Jonas Salk</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John F. Kennedy</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Nikita Khruschev</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Lyndon B. Johnson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Thurgood Marshall</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Rosa Parks</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Martin Luther King Junior</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Malcolm X</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Ho Chi Minh</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William Westmoreland</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Henry Kissinger</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Cesar Chavez</a:t>
            </a:r>
            <a:endParaRPr sz="1800">
              <a:solidFill>
                <a:srgbClr val="000000"/>
              </a:solidFill>
            </a:endParaRPr>
          </a:p>
          <a:p>
            <a:pPr marL="0" marR="0" lvl="0" indent="0" algn="l" rtl="0">
              <a:lnSpc>
                <a:spcPct val="100000"/>
              </a:lnSpc>
              <a:spcBef>
                <a:spcPts val="0"/>
              </a:spcBef>
              <a:spcAft>
                <a:spcPts val="0"/>
              </a:spcAft>
              <a:buNone/>
            </a:pPr>
            <a:endParaRPr sz="1800">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311700" y="100025"/>
            <a:ext cx="3999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Gloria Steinem</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Richard Nixon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Jimmy Carter</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Rachel Carson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Ronald Reagan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Norman Schwarzkopf</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William Jefferson Clinton</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George W. Bush</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Barack Obama</a:t>
            </a:r>
            <a:endParaRPr sz="1800">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 sz="1800">
                <a:solidFill>
                  <a:srgbClr val="000000"/>
                </a:solidFill>
              </a:rPr>
              <a:t>Donald Trump</a:t>
            </a:r>
            <a:endParaRPr sz="1800">
              <a:solidFill>
                <a:srgbClr val="000000"/>
              </a:solidFill>
            </a:endParaRPr>
          </a:p>
          <a:p>
            <a:pPr marL="0" marR="0" lvl="0" indent="0" algn="l" rtl="0">
              <a:lnSpc>
                <a:spcPct val="100000"/>
              </a:lnSpc>
              <a:spcBef>
                <a:spcPts val="0"/>
              </a:spcBef>
              <a:spcAft>
                <a:spcPts val="0"/>
              </a:spcAft>
              <a:buNone/>
            </a:pPr>
            <a:endParaRPr sz="1800">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800" b="1"/>
              <a:t>9  of 15</a:t>
            </a:r>
            <a:endParaRPr sz="800" b="1"/>
          </a:p>
          <a:p>
            <a:pPr marL="0" lvl="0" indent="0" rtl="0">
              <a:spcBef>
                <a:spcPts val="0"/>
              </a:spcBef>
              <a:spcAft>
                <a:spcPts val="0"/>
              </a:spcAft>
              <a:buNone/>
            </a:pPr>
            <a:r>
              <a:rPr lang="en" u="sng">
                <a:solidFill>
                  <a:schemeClr val="hlink"/>
                </a:solidFill>
                <a:hlinkClick r:id="rId3"/>
              </a:rPr>
              <a:t>Sample DBQ and LAQ Questions</a:t>
            </a:r>
            <a:endParaRPr>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311700" y="176225"/>
            <a:ext cx="8352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0" marR="0" lvl="0" indent="0" algn="ctr" rtl="0">
              <a:lnSpc>
                <a:spcPct val="100000"/>
              </a:lnSpc>
              <a:spcBef>
                <a:spcPts val="1000"/>
              </a:spcBef>
              <a:spcAft>
                <a:spcPts val="0"/>
              </a:spcAft>
              <a:buNone/>
            </a:pPr>
            <a:r>
              <a:rPr lang="en" sz="1800" b="1">
                <a:solidFill>
                  <a:srgbClr val="0000FF"/>
                </a:solidFill>
                <a:latin typeface="Arial"/>
                <a:ea typeface="Arial"/>
                <a:cs typeface="Arial"/>
                <a:sym typeface="Arial"/>
              </a:rPr>
              <a:t>TO WHAT EXTENT QUESTIONS</a:t>
            </a:r>
            <a:endParaRPr sz="1800" b="1">
              <a:solidFill>
                <a:srgbClr val="0000FF"/>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1:</a:t>
            </a:r>
            <a:r>
              <a:rPr lang="en" sz="1800">
                <a:solidFill>
                  <a:srgbClr val="000000"/>
                </a:solidFill>
                <a:latin typeface="Arial"/>
                <a:ea typeface="Arial"/>
                <a:cs typeface="Arial"/>
                <a:sym typeface="Arial"/>
              </a:rPr>
              <a:t> Evaluate the extent to which differing ideas of national identity shaped views of United States overseas expansion in the late nineteenth and early twentieth centuries.</a:t>
            </a:r>
            <a:endParaRPr sz="1800">
              <a:solidFill>
                <a:srgbClr val="000000"/>
              </a:solidFill>
              <a:latin typeface="Arial"/>
              <a:ea typeface="Arial"/>
              <a:cs typeface="Arial"/>
              <a:sym typeface="Arial"/>
            </a:endParaRPr>
          </a:p>
          <a:p>
            <a:pPr marL="457200" lvl="0" indent="-342900" rtl="0">
              <a:lnSpc>
                <a:spcPct val="100000"/>
              </a:lnSpc>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2:</a:t>
            </a:r>
            <a:r>
              <a:rPr lang="en" sz="1800">
                <a:solidFill>
                  <a:srgbClr val="000000"/>
                </a:solidFill>
                <a:latin typeface="Arial"/>
                <a:ea typeface="Arial"/>
                <a:cs typeface="Arial"/>
                <a:sym typeface="Arial"/>
              </a:rPr>
              <a:t> Evaluate the extent to which trans-Atlantic interactions fostered change in labor systems in the British North American colonies from 1600 to 1763.</a:t>
            </a:r>
            <a:r>
              <a:rPr lang="en" sz="1800" b="1">
                <a:solidFill>
                  <a:srgbClr val="000000"/>
                </a:solidFill>
                <a:latin typeface="Arial"/>
                <a:ea typeface="Arial"/>
                <a:cs typeface="Arial"/>
                <a:sym typeface="Arial"/>
              </a:rPr>
              <a:t>	</a:t>
            </a:r>
            <a:endParaRPr sz="1800" b="1">
              <a:solidFill>
                <a:srgbClr val="000000"/>
              </a:solidFill>
              <a:latin typeface="Arial"/>
              <a:ea typeface="Arial"/>
              <a:cs typeface="Arial"/>
              <a:sym typeface="Arial"/>
            </a:endParaRPr>
          </a:p>
          <a:p>
            <a:pPr marL="457200" lvl="0" indent="-342900" rtl="0">
              <a:lnSpc>
                <a:spcPct val="100000"/>
              </a:lnSpc>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3:</a:t>
            </a:r>
            <a:r>
              <a:rPr lang="en" sz="1800">
                <a:solidFill>
                  <a:srgbClr val="000000"/>
                </a:solidFill>
                <a:latin typeface="Arial"/>
                <a:ea typeface="Arial"/>
                <a:cs typeface="Arial"/>
                <a:sym typeface="Arial"/>
              </a:rPr>
              <a:t> Evaluate the extent to which new technology fostered change in United States industry from 1865 to 1900		</a:t>
            </a:r>
            <a:endParaRPr sz="1800">
              <a:solidFill>
                <a:srgbClr val="000000"/>
              </a:solidFill>
              <a:latin typeface="Arial"/>
              <a:ea typeface="Arial"/>
              <a:cs typeface="Arial"/>
              <a:sym typeface="Arial"/>
            </a:endParaRPr>
          </a:p>
          <a:p>
            <a:pPr marL="457200" lvl="0" indent="-342900" rtl="0">
              <a:lnSpc>
                <a:spcPct val="100000"/>
              </a:lnSpc>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4:</a:t>
            </a:r>
            <a:r>
              <a:rPr lang="en" sz="1800">
                <a:solidFill>
                  <a:srgbClr val="000000"/>
                </a:solidFill>
                <a:latin typeface="Arial"/>
                <a:ea typeface="Arial"/>
                <a:cs typeface="Arial"/>
                <a:sym typeface="Arial"/>
              </a:rPr>
              <a:t> Evaluate the extent to which globalization fostered change in the United States economy from 1945 to 2000. </a:t>
            </a:r>
            <a:endParaRPr sz="1800">
              <a:solidFill>
                <a:srgbClr val="000000"/>
              </a:solidFill>
              <a:latin typeface="Arial"/>
              <a:ea typeface="Arial"/>
              <a:cs typeface="Arial"/>
              <a:sym typeface="Arial"/>
            </a:endParaRPr>
          </a:p>
          <a:p>
            <a:pPr marL="0" lvl="0" indent="0" rtl="0">
              <a:lnSpc>
                <a:spcPct val="100000"/>
              </a:lnSpc>
              <a:spcBef>
                <a:spcPts val="1000"/>
              </a:spcBef>
              <a:spcAft>
                <a:spcPts val="1000"/>
              </a:spcAft>
              <a:buNone/>
            </a:pPr>
            <a:endParaRPr sz="180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311700" y="404825"/>
            <a:ext cx="8352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1800">
              <a:solidFill>
                <a:srgbClr val="000000"/>
              </a:solidFill>
              <a:latin typeface="Arial"/>
              <a:ea typeface="Arial"/>
              <a:cs typeface="Arial"/>
              <a:sym typeface="Arial"/>
            </a:endParaRPr>
          </a:p>
          <a:p>
            <a:pPr marL="457200" lvl="0" indent="-342900" rtl="0">
              <a:lnSpc>
                <a:spcPct val="100000"/>
              </a:lnSpc>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5: </a:t>
            </a:r>
            <a:r>
              <a:rPr lang="en" sz="1800">
                <a:solidFill>
                  <a:srgbClr val="000000"/>
                </a:solidFill>
                <a:latin typeface="Arial"/>
                <a:ea typeface="Arial"/>
                <a:cs typeface="Arial"/>
                <a:sym typeface="Arial"/>
              </a:rPr>
              <a:t>Evaluate the extent to which the Seven Years War (French and Indian War, 1754-1753) marked a turning point in American relations with Great Britain</a:t>
            </a:r>
            <a:endParaRPr sz="1800">
              <a:solidFill>
                <a:srgbClr val="000000"/>
              </a:solidFill>
            </a:endParaRPr>
          </a:p>
          <a:p>
            <a:pPr marL="457200" lvl="0" indent="-342900" rtl="0">
              <a:lnSpc>
                <a:spcPct val="100000"/>
              </a:lnSpc>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6:</a:t>
            </a:r>
            <a:r>
              <a:rPr lang="en" sz="1800">
                <a:solidFill>
                  <a:srgbClr val="000000"/>
                </a:solidFill>
                <a:latin typeface="Arial"/>
                <a:ea typeface="Arial"/>
                <a:cs typeface="Arial"/>
                <a:sym typeface="Arial"/>
              </a:rPr>
              <a:t> Evaluate the extent to which the Mexican American War (1846-1848) marked a turning point in the debate over slavery in the United States.</a:t>
            </a:r>
            <a:endParaRPr sz="1800">
              <a:solidFill>
                <a:srgbClr val="000000"/>
              </a:solidFill>
              <a:latin typeface="Arial"/>
              <a:ea typeface="Arial"/>
              <a:cs typeface="Arial"/>
              <a:sym typeface="Arial"/>
            </a:endParaRPr>
          </a:p>
          <a:p>
            <a:pPr marL="457200" lvl="0" indent="-342900" rtl="0">
              <a:lnSpc>
                <a:spcPct val="100000"/>
              </a:lnSpc>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7:</a:t>
            </a:r>
            <a:r>
              <a:rPr lang="en" sz="1800">
                <a:solidFill>
                  <a:srgbClr val="000000"/>
                </a:solidFill>
                <a:latin typeface="Arial"/>
                <a:ea typeface="Arial"/>
                <a:cs typeface="Arial"/>
                <a:sym typeface="Arial"/>
              </a:rPr>
              <a:t> Evaluate the extent to which the colonists had established a sense of their identity and unity as Americans by the eve of the Revolution.</a:t>
            </a:r>
            <a:endParaRPr sz="1800">
              <a:solidFill>
                <a:srgbClr val="000000"/>
              </a:solidFill>
              <a:latin typeface="Arial"/>
              <a:ea typeface="Arial"/>
              <a:cs typeface="Arial"/>
              <a:sym typeface="Arial"/>
            </a:endParaRPr>
          </a:p>
          <a:p>
            <a:pPr marL="457200" lvl="0" indent="-342900" rtl="0">
              <a:lnSpc>
                <a:spcPct val="100000"/>
              </a:lnSpc>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8:</a:t>
            </a:r>
            <a:r>
              <a:rPr lang="en" sz="1800">
                <a:solidFill>
                  <a:srgbClr val="000000"/>
                </a:solidFill>
                <a:latin typeface="Arial"/>
                <a:ea typeface="Arial"/>
                <a:cs typeface="Arial"/>
                <a:sym typeface="Arial"/>
              </a:rPr>
              <a:t>  Evaluate the extent to which the political and economic developments as well as the assumptions about the nature of women affect the position of American women during the period 1890-1925</a:t>
            </a:r>
            <a:endParaRPr sz="1800">
              <a:solidFill>
                <a:srgbClr val="000000"/>
              </a:solidFill>
              <a:latin typeface="Arial"/>
              <a:ea typeface="Arial"/>
              <a:cs typeface="Arial"/>
              <a:sym typeface="Arial"/>
            </a:endParaRPr>
          </a:p>
          <a:p>
            <a:pPr marL="0" lvl="0" indent="0" rtl="0">
              <a:lnSpc>
                <a:spcPct val="100000"/>
              </a:lnSpc>
              <a:spcBef>
                <a:spcPts val="1000"/>
              </a:spcBef>
              <a:spcAft>
                <a:spcPts val="1000"/>
              </a:spcAft>
              <a:buNone/>
            </a:pPr>
            <a:endParaRPr sz="1800" b="1">
              <a:solidFill>
                <a:srgbClr val="0000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819150" y="523375"/>
            <a:ext cx="7505700" cy="3915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000000"/>
                </a:solidFill>
                <a:latin typeface="Arial"/>
                <a:ea typeface="Arial"/>
                <a:cs typeface="Arial"/>
                <a:sym typeface="Arial"/>
              </a:rPr>
              <a:t>Period 6: 1865-1898</a:t>
            </a:r>
            <a:endParaRPr sz="1800">
              <a:solidFill>
                <a:srgbClr val="0000FF"/>
              </a:solidFill>
              <a:latin typeface="Arial"/>
              <a:ea typeface="Arial"/>
              <a:cs typeface="Arial"/>
              <a:sym typeface="Arial"/>
            </a:endParaRPr>
          </a:p>
          <a:p>
            <a:pPr marL="0" lvl="0" indent="0" rtl="0">
              <a:spcBef>
                <a:spcPts val="0"/>
              </a:spcBef>
              <a:spcAft>
                <a:spcPts val="0"/>
              </a:spcAft>
              <a:buNone/>
            </a:pPr>
            <a:r>
              <a:rPr lang="en" sz="1800">
                <a:solidFill>
                  <a:srgbClr val="0000FF"/>
                </a:solidFill>
                <a:latin typeface="Arial"/>
                <a:ea typeface="Arial"/>
                <a:cs typeface="Arial"/>
                <a:sym typeface="Arial"/>
              </a:rPr>
              <a:t>The end of the Civil War . . . The Spanish American War</a:t>
            </a:r>
            <a:endParaRPr sz="1800">
              <a:solidFill>
                <a:srgbClr val="0000FF"/>
              </a:solidFill>
              <a:latin typeface="Arial"/>
              <a:ea typeface="Arial"/>
              <a:cs typeface="Arial"/>
              <a:sym typeface="Arial"/>
            </a:endParaRPr>
          </a:p>
          <a:p>
            <a:pPr marL="0" lvl="0" indent="0" rtl="0">
              <a:spcBef>
                <a:spcPts val="0"/>
              </a:spcBef>
              <a:spcAft>
                <a:spcPts val="0"/>
              </a:spcAft>
              <a:buNone/>
            </a:pPr>
            <a:endParaRPr sz="1800">
              <a:solidFill>
                <a:srgbClr val="0000FF"/>
              </a:solidFill>
              <a:latin typeface="Arial"/>
              <a:ea typeface="Arial"/>
              <a:cs typeface="Arial"/>
              <a:sym typeface="Arial"/>
            </a:endParaRPr>
          </a:p>
          <a:p>
            <a:pPr marL="0" lvl="0" indent="0" rtl="0">
              <a:spcBef>
                <a:spcPts val="0"/>
              </a:spcBef>
              <a:spcAft>
                <a:spcPts val="0"/>
              </a:spcAft>
              <a:buNone/>
            </a:pPr>
            <a:r>
              <a:rPr lang="en" sz="1800" b="1">
                <a:solidFill>
                  <a:srgbClr val="000000"/>
                </a:solidFill>
                <a:latin typeface="Arial"/>
                <a:ea typeface="Arial"/>
                <a:cs typeface="Arial"/>
                <a:sym typeface="Arial"/>
              </a:rPr>
              <a:t>Period 7: 1890 -1945</a:t>
            </a:r>
            <a:endParaRPr sz="1800">
              <a:solidFill>
                <a:srgbClr val="0000FF"/>
              </a:solidFill>
              <a:latin typeface="Arial"/>
              <a:ea typeface="Arial"/>
              <a:cs typeface="Arial"/>
              <a:sym typeface="Arial"/>
            </a:endParaRPr>
          </a:p>
          <a:p>
            <a:pPr marL="0" lvl="0" indent="0" rtl="0">
              <a:spcBef>
                <a:spcPts val="0"/>
              </a:spcBef>
              <a:spcAft>
                <a:spcPts val="0"/>
              </a:spcAft>
              <a:buNone/>
            </a:pPr>
            <a:r>
              <a:rPr lang="en" sz="1800">
                <a:solidFill>
                  <a:srgbClr val="0000FF"/>
                </a:solidFill>
                <a:latin typeface="Arial"/>
                <a:ea typeface="Arial"/>
                <a:cs typeface="Arial"/>
                <a:sym typeface="Arial"/>
              </a:rPr>
              <a:t>The Progressive Era begins with photographer Jacob Riis publishing How the Other Half Lives, in 1890, documenting the horrible living conditions immigrants faced living in New York City's tenements . . . The ending of World War II</a:t>
            </a:r>
            <a:endParaRPr sz="1800">
              <a:solidFill>
                <a:srgbClr val="0000FF"/>
              </a:solidFill>
              <a:latin typeface="Arial"/>
              <a:ea typeface="Arial"/>
              <a:cs typeface="Arial"/>
              <a:sym typeface="Arial"/>
            </a:endParaRPr>
          </a:p>
          <a:p>
            <a:pPr marL="0" lvl="0" indent="0" rtl="0">
              <a:spcBef>
                <a:spcPts val="0"/>
              </a:spcBef>
              <a:spcAft>
                <a:spcPts val="0"/>
              </a:spcAft>
              <a:buNone/>
            </a:pPr>
            <a:endParaRPr sz="180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b="1">
                <a:solidFill>
                  <a:srgbClr val="000000"/>
                </a:solidFill>
                <a:latin typeface="Arial"/>
                <a:ea typeface="Arial"/>
                <a:cs typeface="Arial"/>
                <a:sym typeface="Arial"/>
              </a:rPr>
              <a:t>Period 8: 1945-1980</a:t>
            </a:r>
            <a:endParaRPr sz="1800" b="1">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 sz="1800">
                <a:solidFill>
                  <a:srgbClr val="0000FF"/>
                </a:solidFill>
                <a:latin typeface="Arial"/>
                <a:ea typeface="Arial"/>
                <a:cs typeface="Arial"/>
                <a:sym typeface="Arial"/>
              </a:rPr>
              <a:t>The ending of World War II . . . The election of 1980 (Reagan vs. Carter, with Reagan winning)</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0000FF"/>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311700" y="252425"/>
            <a:ext cx="8352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0" marR="0" lvl="0" indent="0" algn="ctr" rtl="0">
              <a:lnSpc>
                <a:spcPct val="100000"/>
              </a:lnSpc>
              <a:spcBef>
                <a:spcPts val="1000"/>
              </a:spcBef>
              <a:spcAft>
                <a:spcPts val="0"/>
              </a:spcAft>
              <a:buNone/>
            </a:pPr>
            <a:r>
              <a:rPr lang="en" sz="1800" b="1">
                <a:solidFill>
                  <a:srgbClr val="0000FF"/>
                </a:solidFill>
                <a:latin typeface="Arial"/>
                <a:ea typeface="Arial"/>
                <a:cs typeface="Arial"/>
                <a:sym typeface="Arial"/>
              </a:rPr>
              <a:t>ANALYZE QUESTIONS</a:t>
            </a:r>
            <a:endParaRPr sz="1800" b="1">
              <a:solidFill>
                <a:srgbClr val="0000FF"/>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1</a:t>
            </a:r>
            <a:r>
              <a:rPr lang="en" sz="1200">
                <a:solidFill>
                  <a:srgbClr val="FF0000"/>
                </a:solidFill>
                <a:latin typeface="Arial"/>
                <a:ea typeface="Arial"/>
                <a:cs typeface="Arial"/>
                <a:sym typeface="Arial"/>
              </a:rPr>
              <a:t>:</a:t>
            </a:r>
            <a:r>
              <a:rPr lang="en" sz="1200">
                <a:solidFill>
                  <a:srgbClr val="000000"/>
                </a:solidFill>
                <a:latin typeface="Arial"/>
                <a:ea typeface="Arial"/>
                <a:cs typeface="Arial"/>
                <a:sym typeface="Arial"/>
              </a:rPr>
              <a:t> </a:t>
            </a:r>
            <a:r>
              <a:rPr lang="en" sz="1800">
                <a:solidFill>
                  <a:srgbClr val="000000"/>
                </a:solidFill>
                <a:latin typeface="Arial"/>
                <a:ea typeface="Arial"/>
                <a:cs typeface="Arial"/>
                <a:sym typeface="Arial"/>
              </a:rPr>
              <a:t>Analyze the causes of growing opposition to slavery in the United States from 1776 to 1852. In your response, consider both underlying forces and specific events that contributed to the growing opposition.</a:t>
            </a:r>
            <a:endParaRPr sz="1800">
              <a:solidFill>
                <a:srgbClr val="3A3A3A"/>
              </a:solidFill>
              <a:highlight>
                <a:srgbClr val="BACDD8"/>
              </a:highlight>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2</a:t>
            </a:r>
            <a:r>
              <a:rPr lang="en" sz="1200" b="1">
                <a:solidFill>
                  <a:srgbClr val="FF0000"/>
                </a:solidFill>
                <a:latin typeface="Arial"/>
                <a:ea typeface="Arial"/>
                <a:cs typeface="Arial"/>
                <a:sym typeface="Arial"/>
              </a:rPr>
              <a:t>: </a:t>
            </a:r>
            <a:r>
              <a:rPr lang="en" sz="1800">
                <a:solidFill>
                  <a:srgbClr val="3A3A3A"/>
                </a:solidFill>
                <a:latin typeface="Arial"/>
                <a:ea typeface="Arial"/>
                <a:cs typeface="Arial"/>
                <a:sym typeface="Arial"/>
              </a:rPr>
              <a:t>Analyze the ways in which the United States sought to advance its interests in world affairs between 1789 and 1823.</a:t>
            </a:r>
            <a:endParaRPr sz="1800">
              <a:solidFill>
                <a:srgbClr val="FF0000"/>
              </a:solidFill>
              <a:latin typeface="Arial"/>
              <a:ea typeface="Arial"/>
              <a:cs typeface="Arial"/>
              <a:sym typeface="Arial"/>
            </a:endParaRPr>
          </a:p>
          <a:p>
            <a:pPr marL="457200" lvl="0" indent="-342900" rtl="0">
              <a:spcBef>
                <a:spcPts val="1000"/>
              </a:spcBef>
              <a:spcAft>
                <a:spcPts val="800"/>
              </a:spcAft>
              <a:buClr>
                <a:srgbClr val="000000"/>
              </a:buClr>
              <a:buSzPts val="1800"/>
              <a:buChar char="●"/>
            </a:pPr>
            <a:r>
              <a:rPr lang="en" sz="1800" b="1">
                <a:solidFill>
                  <a:srgbClr val="FF0000"/>
                </a:solidFill>
                <a:latin typeface="Arial"/>
                <a:ea typeface="Arial"/>
                <a:cs typeface="Arial"/>
                <a:sym typeface="Arial"/>
              </a:rPr>
              <a:t>Question 3: </a:t>
            </a:r>
            <a:r>
              <a:rPr lang="en" sz="1800">
                <a:solidFill>
                  <a:srgbClr val="3A3A3A"/>
                </a:solidFill>
                <a:latin typeface="Arial"/>
                <a:ea typeface="Arial"/>
                <a:cs typeface="Arial"/>
                <a:sym typeface="Arial"/>
              </a:rPr>
              <a:t>Analyze the impact of technological innovations on the lives of TWO of the following groups. Confine your answer to the period 1865–1920: Factory workers, Middle-class urban residents, Mid-western farmers.</a:t>
            </a:r>
            <a:endParaRPr sz="1800">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311700" y="481025"/>
            <a:ext cx="8352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457200" lvl="0" indent="-342900" rtl="0">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4: </a:t>
            </a:r>
            <a:r>
              <a:rPr lang="en" sz="1800">
                <a:solidFill>
                  <a:srgbClr val="3A3A3A"/>
                </a:solidFill>
                <a:latin typeface="Arial"/>
                <a:ea typeface="Arial"/>
                <a:cs typeface="Arial"/>
                <a:sym typeface="Arial"/>
              </a:rPr>
              <a:t>Analyze the reasons that protest emerged in this period for TWO of the following groups: African Americans, College students, Latino Americans, Women (keeping in mind that between 1945 and 1975 various groups in the United States</a:t>
            </a:r>
            <a:r>
              <a:rPr lang="en" sz="1800" b="1">
                <a:solidFill>
                  <a:srgbClr val="FF0000"/>
                </a:solidFill>
                <a:latin typeface="Arial"/>
                <a:ea typeface="Arial"/>
                <a:cs typeface="Arial"/>
                <a:sym typeface="Arial"/>
              </a:rPr>
              <a:t> </a:t>
            </a:r>
            <a:r>
              <a:rPr lang="en" sz="1800">
                <a:solidFill>
                  <a:srgbClr val="3A3A3A"/>
                </a:solidFill>
                <a:latin typeface="Arial"/>
                <a:ea typeface="Arial"/>
                <a:cs typeface="Arial"/>
                <a:sym typeface="Arial"/>
              </a:rPr>
              <a:t>engaged in acts of protest.)</a:t>
            </a:r>
            <a:endParaRPr sz="1800">
              <a:solidFill>
                <a:srgbClr val="3A3A3A"/>
              </a:solidFill>
              <a:latin typeface="Arial"/>
              <a:ea typeface="Arial"/>
              <a:cs typeface="Arial"/>
              <a:sym typeface="Arial"/>
            </a:endParaRPr>
          </a:p>
          <a:p>
            <a:pPr marL="457200" lvl="0" indent="-342900" rtl="0">
              <a:spcBef>
                <a:spcPts val="800"/>
              </a:spcBef>
              <a:spcAft>
                <a:spcPts val="0"/>
              </a:spcAft>
              <a:buClr>
                <a:srgbClr val="000000"/>
              </a:buClr>
              <a:buSzPts val="1800"/>
              <a:buChar char="●"/>
            </a:pPr>
            <a:r>
              <a:rPr lang="en" sz="1800" b="1">
                <a:solidFill>
                  <a:srgbClr val="FF0000"/>
                </a:solidFill>
                <a:latin typeface="Arial"/>
                <a:ea typeface="Arial"/>
                <a:cs typeface="Arial"/>
                <a:sym typeface="Arial"/>
              </a:rPr>
              <a:t>Question 5: </a:t>
            </a:r>
            <a:r>
              <a:rPr lang="en" sz="1800">
                <a:solidFill>
                  <a:srgbClr val="3A3A3A"/>
                </a:solidFill>
                <a:latin typeface="Arial"/>
                <a:ea typeface="Arial"/>
                <a:cs typeface="Arial"/>
                <a:sym typeface="Arial"/>
              </a:rPr>
              <a:t>Analyze the effect of the French and Indian War and its aftermath on the relationship between Great Britain and the British colonies. Confine your response to the period from 1754 to 1776</a:t>
            </a:r>
            <a:endParaRPr sz="1800">
              <a:solidFill>
                <a:srgbClr val="3A3A3A"/>
              </a:solidFill>
              <a:latin typeface="Arial"/>
              <a:ea typeface="Arial"/>
              <a:cs typeface="Arial"/>
              <a:sym typeface="Arial"/>
            </a:endParaRPr>
          </a:p>
          <a:p>
            <a:pPr marL="457200" lvl="0" indent="-342900" rtl="0">
              <a:spcBef>
                <a:spcPts val="800"/>
              </a:spcBef>
              <a:spcAft>
                <a:spcPts val="0"/>
              </a:spcAft>
              <a:buClr>
                <a:srgbClr val="000000"/>
              </a:buClr>
              <a:buSzPts val="1800"/>
              <a:buChar char="●"/>
            </a:pPr>
            <a:r>
              <a:rPr lang="en" sz="1800" b="1">
                <a:solidFill>
                  <a:srgbClr val="FF0000"/>
                </a:solidFill>
                <a:latin typeface="Arial"/>
                <a:ea typeface="Arial"/>
                <a:cs typeface="Arial"/>
                <a:sym typeface="Arial"/>
              </a:rPr>
              <a:t>Question 6: </a:t>
            </a:r>
            <a:r>
              <a:rPr lang="en" sz="1800">
                <a:solidFill>
                  <a:srgbClr val="3A3A3A"/>
                </a:solidFill>
                <a:latin typeface="Arial"/>
                <a:ea typeface="Arial"/>
                <a:cs typeface="Arial"/>
                <a:sym typeface="Arial"/>
              </a:rPr>
              <a:t>Analyze how western expansion contributed to growing sectional tensions between the North and the South. Confine your answer to the period from 1800 to 1850.</a:t>
            </a:r>
            <a:endParaRPr sz="1800">
              <a:solidFill>
                <a:srgbClr val="3A3A3A"/>
              </a:solidFill>
              <a:latin typeface="Arial"/>
              <a:ea typeface="Arial"/>
              <a:cs typeface="Arial"/>
              <a:sym typeface="Arial"/>
            </a:endParaRPr>
          </a:p>
          <a:p>
            <a:pPr marL="0" lvl="0" indent="0" rtl="0">
              <a:spcBef>
                <a:spcPts val="800"/>
              </a:spcBef>
              <a:spcAft>
                <a:spcPts val="800"/>
              </a:spcAft>
              <a:buNone/>
            </a:pPr>
            <a:endParaRPr sz="1800">
              <a:solidFill>
                <a:srgbClr val="3A3A3A"/>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311700" y="252425"/>
            <a:ext cx="83529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800" b="1">
              <a:solidFill>
                <a:srgbClr val="000000"/>
              </a:solidFill>
            </a:endParaRPr>
          </a:p>
          <a:p>
            <a:pPr marL="0" marR="0" lvl="0" indent="0" algn="ctr" rtl="0">
              <a:lnSpc>
                <a:spcPct val="100000"/>
              </a:lnSpc>
              <a:spcBef>
                <a:spcPts val="1000"/>
              </a:spcBef>
              <a:spcAft>
                <a:spcPts val="0"/>
              </a:spcAft>
              <a:buNone/>
            </a:pPr>
            <a:r>
              <a:rPr lang="en" sz="1800" b="1">
                <a:solidFill>
                  <a:srgbClr val="0000FF"/>
                </a:solidFill>
                <a:latin typeface="Arial"/>
                <a:ea typeface="Arial"/>
                <a:cs typeface="Arial"/>
                <a:sym typeface="Arial"/>
              </a:rPr>
              <a:t>COMPARE AND CONTRAST QUESTIONS</a:t>
            </a:r>
            <a:endParaRPr sz="1800" b="1">
              <a:solidFill>
                <a:srgbClr val="0000FF"/>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1: </a:t>
            </a:r>
            <a:r>
              <a:rPr lang="en" sz="1800">
                <a:solidFill>
                  <a:srgbClr val="3A3A3A"/>
                </a:solidFill>
                <a:latin typeface="Arial"/>
                <a:ea typeface="Arial"/>
                <a:cs typeface="Arial"/>
                <a:sym typeface="Arial"/>
              </a:rPr>
              <a:t>Compare and contrast the British, French, and Spanish imperial goals in North America between 1580 and 1763.</a:t>
            </a:r>
            <a:endParaRPr sz="1800">
              <a:solidFill>
                <a:srgbClr val="3A3A3A"/>
              </a:solidFill>
              <a:latin typeface="Arial"/>
              <a:ea typeface="Arial"/>
              <a:cs typeface="Arial"/>
              <a:sym typeface="Arial"/>
            </a:endParaRPr>
          </a:p>
          <a:p>
            <a:pPr marL="457200" lvl="0" indent="-342900" rtl="0">
              <a:spcBef>
                <a:spcPts val="1000"/>
              </a:spcBef>
              <a:spcAft>
                <a:spcPts val="0"/>
              </a:spcAft>
              <a:buClr>
                <a:srgbClr val="000000"/>
              </a:buClr>
              <a:buSzPts val="1800"/>
              <a:buChar char="●"/>
            </a:pPr>
            <a:r>
              <a:rPr lang="en" sz="1800" b="1">
                <a:solidFill>
                  <a:srgbClr val="FF0000"/>
                </a:solidFill>
                <a:latin typeface="Arial"/>
                <a:ea typeface="Arial"/>
                <a:cs typeface="Arial"/>
                <a:sym typeface="Arial"/>
              </a:rPr>
              <a:t>Question 2:</a:t>
            </a:r>
            <a:r>
              <a:rPr lang="en" sz="1800">
                <a:solidFill>
                  <a:srgbClr val="FF0000"/>
                </a:solidFill>
                <a:latin typeface="Arial"/>
                <a:ea typeface="Arial"/>
                <a:cs typeface="Arial"/>
                <a:sym typeface="Arial"/>
              </a:rPr>
              <a:t> </a:t>
            </a:r>
            <a:r>
              <a:rPr lang="en" sz="1800">
                <a:solidFill>
                  <a:srgbClr val="3A3A3A"/>
                </a:solidFill>
                <a:latin typeface="Arial"/>
                <a:ea typeface="Arial"/>
                <a:cs typeface="Arial"/>
                <a:sym typeface="Arial"/>
              </a:rPr>
              <a:t>Compare and contrast the foreign policies of Theodore Roosevelt and Woodrow Wilson.</a:t>
            </a:r>
            <a:endParaRPr sz="1800">
              <a:solidFill>
                <a:srgbClr val="3A3A3A"/>
              </a:solidFill>
              <a:latin typeface="Arial"/>
              <a:ea typeface="Arial"/>
              <a:cs typeface="Arial"/>
              <a:sym typeface="Arial"/>
            </a:endParaRPr>
          </a:p>
          <a:p>
            <a:pPr marL="457200" lvl="0" indent="-342900" rtl="0">
              <a:spcBef>
                <a:spcPts val="800"/>
              </a:spcBef>
              <a:spcAft>
                <a:spcPts val="0"/>
              </a:spcAft>
              <a:buClr>
                <a:srgbClr val="000000"/>
              </a:buClr>
              <a:buSzPts val="1800"/>
              <a:buChar char="●"/>
            </a:pPr>
            <a:r>
              <a:rPr lang="en" sz="1800" b="1">
                <a:solidFill>
                  <a:srgbClr val="FF0000"/>
                </a:solidFill>
                <a:latin typeface="Arial"/>
                <a:ea typeface="Arial"/>
                <a:cs typeface="Arial"/>
                <a:sym typeface="Arial"/>
              </a:rPr>
              <a:t>Question 3:</a:t>
            </a:r>
            <a:r>
              <a:rPr lang="en" sz="1800">
                <a:solidFill>
                  <a:srgbClr val="FF0000"/>
                </a:solidFill>
                <a:latin typeface="Arial"/>
                <a:ea typeface="Arial"/>
                <a:cs typeface="Arial"/>
                <a:sym typeface="Arial"/>
              </a:rPr>
              <a:t> </a:t>
            </a:r>
            <a:r>
              <a:rPr lang="en" sz="1800">
                <a:solidFill>
                  <a:srgbClr val="3A3A3A"/>
                </a:solidFill>
                <a:latin typeface="Arial"/>
                <a:ea typeface="Arial"/>
                <a:cs typeface="Arial"/>
                <a:sym typeface="Arial"/>
              </a:rPr>
              <a:t>Compare and contrast the women’s rights movement of the 1840's–1860's with the women’s rights movement of the 1960's–1980's.</a:t>
            </a:r>
            <a:endParaRPr sz="1800">
              <a:solidFill>
                <a:srgbClr val="3A3A3A"/>
              </a:solidFill>
              <a:latin typeface="Arial"/>
              <a:ea typeface="Arial"/>
              <a:cs typeface="Arial"/>
              <a:sym typeface="Arial"/>
            </a:endParaRPr>
          </a:p>
          <a:p>
            <a:pPr marL="457200" lvl="0" indent="-342900" rtl="0">
              <a:spcBef>
                <a:spcPts val="800"/>
              </a:spcBef>
              <a:spcAft>
                <a:spcPts val="800"/>
              </a:spcAft>
              <a:buClr>
                <a:srgbClr val="000000"/>
              </a:buClr>
              <a:buSzPts val="1800"/>
              <a:buChar char="●"/>
            </a:pPr>
            <a:r>
              <a:rPr lang="en" sz="1800" b="1">
                <a:solidFill>
                  <a:srgbClr val="FF0000"/>
                </a:solidFill>
                <a:latin typeface="Arial"/>
                <a:ea typeface="Arial"/>
                <a:cs typeface="Arial"/>
                <a:sym typeface="Arial"/>
              </a:rPr>
              <a:t>Question 4:</a:t>
            </a:r>
            <a:r>
              <a:rPr lang="en" sz="1800">
                <a:solidFill>
                  <a:srgbClr val="FF0000"/>
                </a:solidFill>
                <a:latin typeface="Arial"/>
                <a:ea typeface="Arial"/>
                <a:cs typeface="Arial"/>
                <a:sym typeface="Arial"/>
              </a:rPr>
              <a:t> </a:t>
            </a:r>
            <a:r>
              <a:rPr lang="en" sz="1800">
                <a:solidFill>
                  <a:srgbClr val="3A3A3A"/>
                </a:solidFill>
                <a:latin typeface="Arial"/>
                <a:ea typeface="Arial"/>
                <a:cs typeface="Arial"/>
                <a:sym typeface="Arial"/>
              </a:rPr>
              <a:t>Compare and contrast the experience of slaves on tobacco plantations in the early seventeenth-century Chesapeake region with that of slaves on nineteenth-century cotton plantations in the Deep South. </a:t>
            </a:r>
            <a:endParaRPr sz="1800">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800" b="1"/>
              <a:t>10  of 15</a:t>
            </a:r>
            <a:endParaRPr sz="800" b="1"/>
          </a:p>
          <a:p>
            <a:pPr marL="0" lvl="0" indent="0" rtl="0">
              <a:spcBef>
                <a:spcPts val="0"/>
              </a:spcBef>
              <a:spcAft>
                <a:spcPts val="0"/>
              </a:spcAft>
              <a:buNone/>
            </a:pPr>
            <a:r>
              <a:rPr lang="en">
                <a:solidFill>
                  <a:srgbClr val="000000"/>
                </a:solidFill>
              </a:rPr>
              <a:t>Relevant BRIA’s and TED-Ed Lessons</a:t>
            </a:r>
            <a:endParaRPr>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Period 1 </a:t>
            </a:r>
            <a:r>
              <a:rPr lang="en" sz="1400"/>
              <a:t>(1491-1607)</a:t>
            </a:r>
            <a:endParaRPr sz="1400"/>
          </a:p>
        </p:txBody>
      </p:sp>
      <p:sp>
        <p:nvSpPr>
          <p:cNvPr id="572" name="Shape 57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sz="1800" u="sng">
                <a:solidFill>
                  <a:srgbClr val="1155CC"/>
                </a:solidFill>
                <a:latin typeface="Arial"/>
                <a:ea typeface="Arial"/>
                <a:cs typeface="Arial"/>
                <a:sym typeface="Arial"/>
                <a:hlinkClick r:id="rId3"/>
              </a:rPr>
              <a:t>History v. Columbus</a:t>
            </a:r>
            <a:endParaRPr sz="1800">
              <a:solidFill>
                <a:srgbClr val="000000"/>
              </a:solidFill>
              <a:latin typeface="Arial"/>
              <a:ea typeface="Arial"/>
              <a:cs typeface="Arial"/>
              <a:sym typeface="Arial"/>
            </a:endParaRPr>
          </a:p>
          <a:p>
            <a:pPr marL="457200" lvl="0" indent="-342900" rtl="0">
              <a:spcBef>
                <a:spcPts val="0"/>
              </a:spcBef>
              <a:spcAft>
                <a:spcPts val="0"/>
              </a:spcAft>
              <a:buSzPts val="1800"/>
              <a:buFont typeface="Arial"/>
              <a:buChar char="●"/>
            </a:pPr>
            <a:r>
              <a:rPr lang="en" sz="1800" u="sng">
                <a:solidFill>
                  <a:srgbClr val="1155CC"/>
                </a:solidFill>
                <a:latin typeface="Arial"/>
                <a:ea typeface="Arial"/>
                <a:cs typeface="Arial"/>
                <a:sym typeface="Arial"/>
                <a:hlinkClick r:id="rId4"/>
              </a:rPr>
              <a:t>The Columbian Exchange</a:t>
            </a:r>
            <a:endParaRPr sz="1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Period 2 </a:t>
            </a:r>
            <a:r>
              <a:rPr lang="en" sz="1400"/>
              <a:t>(1607-1754)</a:t>
            </a:r>
            <a:endParaRPr sz="1400"/>
          </a:p>
        </p:txBody>
      </p:sp>
      <p:sp>
        <p:nvSpPr>
          <p:cNvPr id="578" name="Shape 57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3"/>
              </a:rPr>
              <a:t>The Mayflower Compact</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4"/>
              </a:rPr>
              <a:t>Puritan Massachusetts: Theocracy or Democracy?</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5"/>
              </a:rPr>
              <a:t>Witch Hunt</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6"/>
              </a:rPr>
              <a:t>Jonathan Edwards and the Great Awakening in Colonial America</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7"/>
              </a:rPr>
              <a:t>The Virginia Statute for Religious Freedom</a:t>
            </a:r>
            <a:endParaRPr sz="1800" u="sng">
              <a:solidFill>
                <a:srgbClr val="1155CC"/>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Period 3 </a:t>
            </a:r>
            <a:r>
              <a:rPr lang="en" sz="1400"/>
              <a:t>(1754-1800)</a:t>
            </a:r>
            <a:endParaRPr sz="1400"/>
          </a:p>
        </p:txBody>
      </p:sp>
      <p:sp>
        <p:nvSpPr>
          <p:cNvPr id="584" name="Shape 58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3"/>
              </a:rPr>
              <a:t>Clash of Empires: The Fight for North America</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4"/>
              </a:rPr>
              <a:t>Thomas Paine: America’s Most Radical Revolutionary</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rPr>
              <a:t>Quartering of Soldiers in Colonial America: What Really Happened? (coming soon)</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rPr>
              <a:t>Slave Trade: A Numbness of the Heart (coming soon)</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5"/>
              </a:rPr>
              <a:t>The Atlantic Slave Trade</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6"/>
              </a:rPr>
              <a:t>John Adams and the Boston Massacre</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7"/>
              </a:rPr>
              <a:t>The Story Behind the Boston Tea Party</a:t>
            </a:r>
            <a:endParaRPr sz="1800" u="sng">
              <a:solidFill>
                <a:srgbClr val="1155CC"/>
              </a:solidFill>
              <a:latin typeface="Arial"/>
              <a:ea typeface="Arial"/>
              <a:cs typeface="Arial"/>
              <a:sym typeface="Arial"/>
              <a:hlinkClick r:id="rId7"/>
            </a:endParaRPr>
          </a:p>
          <a:p>
            <a:pPr marL="0" marR="0" lvl="0" indent="0" algn="l" rtl="0">
              <a:lnSpc>
                <a:spcPct val="115000"/>
              </a:lnSpc>
              <a:spcBef>
                <a:spcPts val="1600"/>
              </a:spcBef>
              <a:spcAft>
                <a:spcPts val="1600"/>
              </a:spcAft>
              <a:buNone/>
            </a:pPr>
            <a:endParaRPr sz="1800" u="sng">
              <a:solidFill>
                <a:srgbClr val="1155CC"/>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819150" y="742025"/>
            <a:ext cx="7505700" cy="3696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3"/>
              </a:rPr>
              <a:t>The Declaration of Independence</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What Made George Washington a Great Leader?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4"/>
              </a:rPr>
              <a:t>The Articles of Confederation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5"/>
              </a:rPr>
              <a:t>The Northwest Ordinance and Westward Expansion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6"/>
              </a:rPr>
              <a:t>The Major Debates at the Constitutional Convention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James Madison and the Bill of Rights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7"/>
              </a:rPr>
              <a:t>Separating Church and State	</a:t>
            </a:r>
            <a:r>
              <a:rPr lang="en" sz="1800" u="sng">
                <a:solidFill>
                  <a:srgbClr val="1155CC"/>
                </a:solidFill>
                <a:latin typeface="Arial"/>
                <a:ea typeface="Arial"/>
                <a:cs typeface="Arial"/>
                <a:sym typeface="Arial"/>
              </a:rPr>
              <a:t>			</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8"/>
              </a:rPr>
              <a:t>How the First State Constitutions Helped Build the U.S. Constitution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Who Voted in Early America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9"/>
              </a:rPr>
              <a:t>How Political Parties Began</a:t>
            </a:r>
            <a:r>
              <a:rPr lang="en" sz="1800" u="sng">
                <a:solidFill>
                  <a:srgbClr val="1155CC"/>
                </a:solidFill>
                <a:latin typeface="Arial"/>
                <a:ea typeface="Arial"/>
                <a:cs typeface="Arial"/>
                <a:sym typeface="Arial"/>
                <a:hlinkClick r:id="rId8"/>
              </a:rPr>
              <a:t> </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Shays’ Rebellion: A Massachusetts Farmer’s Account (coming soon)</a:t>
            </a:r>
            <a:endParaRPr sz="1800" u="sng">
              <a:solidFill>
                <a:srgbClr val="1155CC"/>
              </a:solidFill>
              <a:latin typeface="Arial"/>
              <a:ea typeface="Arial"/>
              <a:cs typeface="Arial"/>
              <a:sym typeface="Arial"/>
            </a:endParaRPr>
          </a:p>
          <a:p>
            <a:pPr marL="0" marR="0" lvl="0" indent="0" algn="l" rtl="0">
              <a:lnSpc>
                <a:spcPct val="115000"/>
              </a:lnSpc>
              <a:spcBef>
                <a:spcPts val="1600"/>
              </a:spcBef>
              <a:spcAft>
                <a:spcPts val="1600"/>
              </a:spcAft>
              <a:buNone/>
            </a:pPr>
            <a:endParaRPr sz="1800" u="sng">
              <a:solidFill>
                <a:srgbClr val="1155CC"/>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819150" y="742025"/>
            <a:ext cx="7505700" cy="3696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3"/>
              </a:rPr>
              <a:t>Hobbes, Locke, Montesquieu, and Rousseau on Government </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The Federalist Papers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Alexander Hamilton and George Mason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4"/>
              </a:rPr>
              <a:t>Hamilton, Jefferson, and the Fight for the Future of America</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5"/>
              </a:rPr>
              <a:t>The Whiskey Rebellion and the New American Republic</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6"/>
              </a:rPr>
              <a:t>The Alien and Sedition Acts: Defining American Freedom</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7"/>
              </a:rPr>
              <a:t>The Troubled Elections of 1796 and 1800</a:t>
            </a:r>
            <a:endParaRPr sz="1800" u="sng">
              <a:solidFill>
                <a:srgbClr val="1155CC"/>
              </a:solidFill>
              <a:latin typeface="Arial"/>
              <a:ea typeface="Arial"/>
              <a:cs typeface="Arial"/>
              <a:sym typeface="Arial"/>
            </a:endParaRPr>
          </a:p>
          <a:p>
            <a:pPr marL="0" marR="0" lvl="0" indent="0" algn="l" rtl="0">
              <a:lnSpc>
                <a:spcPct val="115000"/>
              </a:lnSpc>
              <a:spcBef>
                <a:spcPts val="1600"/>
              </a:spcBef>
              <a:spcAft>
                <a:spcPts val="1600"/>
              </a:spcAft>
              <a:buNone/>
            </a:pPr>
            <a:endParaRPr sz="1800" u="sng">
              <a:solidFill>
                <a:srgbClr val="1155CC"/>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Period 4 </a:t>
            </a:r>
            <a:r>
              <a:rPr lang="en" sz="1400"/>
              <a:t>(1800-1848)</a:t>
            </a:r>
            <a:endParaRPr sz="1400"/>
          </a:p>
        </p:txBody>
      </p:sp>
      <p:sp>
        <p:nvSpPr>
          <p:cNvPr id="600" name="Shape 60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3"/>
              </a:rPr>
              <a:t>The Troubled Elections of 1796 and 1800</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4"/>
              </a:rPr>
              <a:t>The historical audacity of the Louisiana Purchase</a:t>
            </a:r>
            <a:endParaRPr sz="1800" u="sng">
              <a:solidFill>
                <a:srgbClr val="1155CC"/>
              </a:solidFill>
              <a:latin typeface="Arial"/>
              <a:ea typeface="Arial"/>
              <a:cs typeface="Arial"/>
              <a:sym typeface="Arial"/>
              <a:hlinkClick r:id="rId4"/>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5"/>
              </a:rPr>
              <a:t>The United States and the Barbary Pirates</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rPr>
              <a:t>John Marshall and the Bank Case (McCulloch v. Maryland) (coming soon)</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6"/>
              </a:rPr>
              <a:t>The Second Great Awakening and Reform of the 19th Century </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7"/>
              </a:rPr>
              <a:t>Jackson and Indian Removal</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8"/>
              </a:rPr>
              <a:t>The War of 1812: America’s First Declared War</a:t>
            </a:r>
            <a:endParaRPr sz="1800" u="sng">
              <a:solidFill>
                <a:srgbClr val="1155C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819150" y="523375"/>
            <a:ext cx="7505700" cy="3915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000000"/>
                </a:solidFill>
                <a:latin typeface="Arial"/>
                <a:ea typeface="Arial"/>
                <a:cs typeface="Arial"/>
                <a:sym typeface="Arial"/>
              </a:rPr>
              <a:t>Period 9: 1980-Present</a:t>
            </a:r>
            <a:endParaRPr sz="1800" b="1">
              <a:solidFill>
                <a:srgbClr val="0000FF"/>
              </a:solidFill>
              <a:latin typeface="Arial"/>
              <a:ea typeface="Arial"/>
              <a:cs typeface="Arial"/>
              <a:sym typeface="Arial"/>
            </a:endParaRPr>
          </a:p>
          <a:p>
            <a:pPr marL="0" lvl="0" indent="0" rtl="0">
              <a:spcBef>
                <a:spcPts val="0"/>
              </a:spcBef>
              <a:spcAft>
                <a:spcPts val="0"/>
              </a:spcAft>
              <a:buNone/>
            </a:pPr>
            <a:r>
              <a:rPr lang="en" sz="1800">
                <a:solidFill>
                  <a:srgbClr val="0000FF"/>
                </a:solidFill>
                <a:latin typeface="Arial"/>
                <a:ea typeface="Arial"/>
                <a:cs typeface="Arial"/>
                <a:sym typeface="Arial"/>
              </a:rPr>
              <a:t>The Reagan presidential election victory over Carter . . . 2018</a:t>
            </a:r>
            <a:endParaRPr sz="1800">
              <a:solidFill>
                <a:srgbClr val="0000FF"/>
              </a:solidFill>
              <a:latin typeface="Arial"/>
              <a:ea typeface="Arial"/>
              <a:cs typeface="Arial"/>
              <a:sym typeface="Arial"/>
            </a:endParaRPr>
          </a:p>
          <a:p>
            <a:pPr marL="0" marR="0" lvl="0" indent="0" algn="l" rtl="0">
              <a:lnSpc>
                <a:spcPct val="115000"/>
              </a:lnSpc>
              <a:spcBef>
                <a:spcPts val="0"/>
              </a:spcBef>
              <a:spcAft>
                <a:spcPts val="0"/>
              </a:spcAft>
              <a:buNone/>
            </a:pPr>
            <a:endParaRPr sz="1800" b="1">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819150" y="856175"/>
            <a:ext cx="7505700" cy="3582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3"/>
              </a:rPr>
              <a:t>The Election of 1824-25: When the House Chose the President</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4"/>
              </a:rPr>
              <a:t>The Persecution of the Mormons</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5"/>
              </a:rPr>
              <a:t>The Transcendentalists in Action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The Citizen in de Tocqueville’s America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How the Woman’s Rights Movement Began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William Lloyd Garrison and the Boston Mob (coming soon)</a:t>
            </a:r>
            <a:endParaRPr sz="1800" u="sng">
              <a:solidFill>
                <a:srgbClr val="1155CC"/>
              </a:solidFill>
              <a:latin typeface="Arial"/>
              <a:ea typeface="Arial"/>
              <a:cs typeface="Arial"/>
              <a:sym typeface="Arial"/>
            </a:endParaRPr>
          </a:p>
          <a:p>
            <a:pPr marL="0" marR="0" lvl="0" indent="0" algn="l" rtl="0">
              <a:lnSpc>
                <a:spcPct val="115000"/>
              </a:lnSpc>
              <a:spcBef>
                <a:spcPts val="1600"/>
              </a:spcBef>
              <a:spcAft>
                <a:spcPts val="1600"/>
              </a:spcAft>
              <a:buNone/>
            </a:pPr>
            <a:endParaRPr sz="1800" u="sng">
              <a:solidFill>
                <a:srgbClr val="1155CC"/>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819150" y="891275"/>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Period 5 </a:t>
            </a:r>
            <a:r>
              <a:rPr lang="en" sz="1400"/>
              <a:t>(1844-1877)</a:t>
            </a:r>
            <a:endParaRPr sz="1400"/>
          </a:p>
        </p:txBody>
      </p:sp>
      <p:sp>
        <p:nvSpPr>
          <p:cNvPr id="611" name="Shape 61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rPr>
              <a:t>President Polk and the Taking of the West</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3"/>
              </a:rPr>
              <a:t>The Potato Famine and Irish Immigration to America</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4"/>
              </a:rPr>
              <a:t>The Kansas Nebraska Act of 1854</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5"/>
              </a:rPr>
              <a:t>Abolitionists and the Constitution</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6"/>
              </a:rPr>
              <a:t>“We Came to Free the Slaves: John Brown on Trial</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rPr>
              <a:t>Night Forever: Slavery In The American South (coming soon)</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7"/>
              </a:rPr>
              <a:t>Three Visions for African Americans</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8"/>
              </a:rPr>
              <a:t>Sam Houston: A Study in Leadership</a:t>
            </a:r>
            <a:endParaRPr sz="1800" u="sng">
              <a:solidFill>
                <a:srgbClr val="1155CC"/>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819150" y="601700"/>
            <a:ext cx="7505700" cy="2448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3"/>
              </a:rPr>
              <a:t>The Lincoln-Douglas Debates</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4"/>
              </a:rPr>
              <a:t>Harriet Tubman and the End of Slavery</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5"/>
              </a:rPr>
              <a:t>Calhoun and Webster: Two Visions of the Federal Union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6"/>
              </a:rPr>
              <a:t>Henry Clay: Compromise and Union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7"/>
              </a:rPr>
              <a:t>Slavery, Civil War, and Democracy: What Did Lincoln Believe</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Lincoln and the “Writ of Liberty”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8"/>
              </a:rPr>
              <a:t>The Southern Black Codes of 1865-1866</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9"/>
              </a:rPr>
              <a:t>Black Troops in Union Blue</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10"/>
              </a:rPr>
              <a:t>A Hero Betrayed: The Presidency of Ulysses S. Grant</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The Black Man and the Fifteenth Amendment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11"/>
              </a:rPr>
              <a:t>King Andy vs. the Radicals</a:t>
            </a:r>
            <a:r>
              <a:rPr lang="en" sz="1800" u="sng">
                <a:solidFill>
                  <a:srgbClr val="1155CC"/>
                </a:solidFill>
                <a:latin typeface="Arial"/>
                <a:ea typeface="Arial"/>
                <a:cs typeface="Arial"/>
                <a:sym typeface="Arial"/>
              </a:rPr>
              <a:t> </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12"/>
              </a:rPr>
              <a:t>History v. Andrew Jackson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13"/>
              </a:rPr>
              <a:t>Race and Voting in the Segregated Sout</a:t>
            </a:r>
            <a:r>
              <a:rPr lang="en" sz="1800" u="sng">
                <a:solidFill>
                  <a:srgbClr val="1155CC"/>
                </a:solidFill>
                <a:latin typeface="Arial"/>
                <a:ea typeface="Arial"/>
                <a:cs typeface="Arial"/>
                <a:sym typeface="Arial"/>
              </a:rPr>
              <a:t>h</a:t>
            </a:r>
            <a:endParaRPr sz="1800" u="sng">
              <a:solidFill>
                <a:srgbClr val="1155CC"/>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819150" y="891275"/>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Period 6 </a:t>
            </a:r>
            <a:r>
              <a:rPr lang="en" sz="1400"/>
              <a:t>(1865-1898)</a:t>
            </a:r>
            <a:endParaRPr sz="1400"/>
          </a:p>
        </p:txBody>
      </p:sp>
      <p:sp>
        <p:nvSpPr>
          <p:cNvPr id="622" name="Shape 6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3"/>
              </a:rPr>
              <a:t>The Great Sioux War: Land, Gold, and a Broken Treaty</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rPr>
              <a:t>Pulitzer, Hearst, and the “Yellow Press” (coming soon)</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4"/>
              </a:rPr>
              <a:t>The Debate Over Hawaii and an American Overseas Empire</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5"/>
              </a:rPr>
              <a:t>Puerto Rico: Commonwealth, Statehood, or Independence?</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6"/>
              </a:rPr>
              <a:t>Social Darwinism and American Laissez-Faire Capitalism</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7"/>
              </a:rPr>
              <a:t>The Pullman Strike and Boycott</a:t>
            </a:r>
            <a:endParaRPr sz="1800" u="sng">
              <a:solidFill>
                <a:srgbClr val="1155CC"/>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819150" y="891275"/>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Period 7 </a:t>
            </a:r>
            <a:r>
              <a:rPr lang="en" sz="1400"/>
              <a:t>(1890-1945)</a:t>
            </a:r>
            <a:endParaRPr sz="1400"/>
          </a:p>
        </p:txBody>
      </p:sp>
      <p:sp>
        <p:nvSpPr>
          <p:cNvPr id="628" name="Shape 62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3"/>
              </a:rPr>
              <a:t>Ida B. Wells and Her Crusade for Racial Justice</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rPr>
              <a:t>Educating European Immigrant Children Before World War I</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4"/>
              </a:rPr>
              <a:t>John Dewey and the Reconstruction of American Democracy</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5"/>
              </a:rPr>
              <a:t>One Big Union - One Big Strike: The Story of the Wobblies</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6"/>
              </a:rPr>
              <a:t>J.P. Morgan, the Panic of 1907, and the Federal Reserve Act</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7"/>
              </a:rPr>
              <a:t>The Income Tax Amendment: Most Thought It Was a Great Idea in 1913</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8"/>
              </a:rPr>
              <a:t>Upton Sinclair's The Jungle: Muckraking the Meat-Packing Industry</a:t>
            </a:r>
            <a:endParaRPr sz="1800" u="sng">
              <a:solidFill>
                <a:srgbClr val="1155CC"/>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819150" y="673525"/>
            <a:ext cx="7505700" cy="3765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3"/>
              </a:rPr>
              <a:t>The Election of 1912</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4"/>
              </a:rPr>
              <a:t>Teddy Roosevelt and the Panama Canal</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5"/>
              </a:rPr>
              <a:t>Conservation, Preservation, and the National Parks</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6"/>
              </a:rPr>
              <a:t>Progressives and the Era of Trust Busting</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7"/>
              </a:rPr>
              <a:t>Rockefeller and the Standard Oil Monopoly</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8"/>
              </a:rPr>
              <a:t>How Women Won the Right to Vote</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4"/>
              </a:rPr>
              <a:t>Theodore Roosevelt and the Panama Canal</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9"/>
              </a:rPr>
              <a:t>A Fire Waiting to Be Lit: The Origins of World War I</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10"/>
              </a:rPr>
              <a:t>A Clear and Present Danger: The Case of Schenck vs. US</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11"/>
              </a:rPr>
              <a:t>Woodrow Wilson’s Quest to Change the World</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12"/>
              </a:rPr>
              <a:t>Sacco and Vanzetti</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13"/>
              </a:rPr>
              <a:t>The Trial of Leopold and Loeb</a:t>
            </a:r>
            <a:endParaRPr sz="1800" u="sng">
              <a:solidFill>
                <a:srgbClr val="1155CC"/>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819150" y="673525"/>
            <a:ext cx="7505700" cy="3765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3"/>
              </a:rPr>
              <a:t>The Palmer Raids</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4"/>
              </a:rPr>
              <a:t>The Scopes Trial</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5"/>
              </a:rPr>
              <a:t>William Jennings Bryan, the ‘Great Commoner</a:t>
            </a:r>
            <a:r>
              <a:rPr lang="en" sz="1800" u="sng">
                <a:solidFill>
                  <a:srgbClr val="1155CC"/>
                </a:solidFill>
                <a:latin typeface="Arial"/>
                <a:ea typeface="Arial"/>
                <a:cs typeface="Arial"/>
                <a:sym typeface="Arial"/>
              </a:rPr>
              <a:t>’</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6"/>
              </a:rPr>
              <a:t>The Teapot Dome Scandal</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Free Press vs. Fair Trial: The Lindbergh Baby Kidnapping Case</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7"/>
              </a:rPr>
              <a:t>Lynching in America</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8"/>
              </a:rPr>
              <a:t>The Dust Bowl</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9"/>
              </a:rPr>
              <a:t>John Maynard Keynes and the Revolution in Economic Thought</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Sit-Down Strike!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What Caused the Great Depression and Why Did Recovery Take so Long?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10"/>
              </a:rPr>
              <a:t>How Welfare Began in the United States</a:t>
            </a:r>
            <a:endParaRPr sz="1800" u="sng">
              <a:solidFill>
                <a:srgbClr val="1155CC"/>
              </a:solidFill>
              <a:latin typeface="Arial"/>
              <a:ea typeface="Arial"/>
              <a:cs typeface="Arial"/>
              <a:sym typeface="Arial"/>
            </a:endParaRPr>
          </a:p>
          <a:p>
            <a:pPr marL="0" lvl="0" indent="0" rtl="0">
              <a:spcBef>
                <a:spcPts val="1600"/>
              </a:spcBef>
              <a:spcAft>
                <a:spcPts val="1600"/>
              </a:spcAft>
              <a:buNone/>
            </a:pPr>
            <a:endParaRPr sz="1800" u="sng">
              <a:solidFill>
                <a:srgbClr val="1155CC"/>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819150" y="673525"/>
            <a:ext cx="7505700" cy="3765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FDR and the Banks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The WPA: Putting the Nation to Work in the Great Depression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3"/>
              </a:rPr>
              <a:t>FDR Tries to “Pack: the Supreme Cour</a:t>
            </a:r>
            <a:r>
              <a:rPr lang="en" sz="1800" u="sng">
                <a:solidFill>
                  <a:srgbClr val="1155CC"/>
                </a:solidFill>
                <a:latin typeface="Arial"/>
                <a:ea typeface="Arial"/>
                <a:cs typeface="Arial"/>
                <a:sym typeface="Arial"/>
              </a:rPr>
              <a:t>t</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4"/>
              </a:rPr>
              <a:t>Mussolini and the Rise of Fascism</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5"/>
              </a:rPr>
              <a:t>United States Immigration Policy and Hitler’s Holocaust</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6"/>
              </a:rPr>
              <a:t>Munich and Appeasement</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7"/>
              </a:rPr>
              <a:t>The Korematsu Case</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8"/>
              </a:rPr>
              <a:t>The Bombing of Civilians in World War II</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9"/>
              </a:rPr>
              <a:t>Truman, Hirohito, and the Atomic Bomb</a:t>
            </a:r>
            <a:endParaRPr sz="1800" u="sng">
              <a:solidFill>
                <a:srgbClr val="1155CC"/>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819150" y="891275"/>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Period 8 </a:t>
            </a:r>
            <a:r>
              <a:rPr lang="en" sz="1400"/>
              <a:t>(1945-1980)</a:t>
            </a:r>
            <a:endParaRPr sz="1400"/>
          </a:p>
        </p:txBody>
      </p:sp>
      <p:sp>
        <p:nvSpPr>
          <p:cNvPr id="649" name="Shape 64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3"/>
              </a:rPr>
              <a:t>The United Nations</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4"/>
              </a:rPr>
              <a:t>The Marshall Plan</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rPr>
              <a:t>Bringing Democracy to Japan (coming soon)</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5"/>
              </a:rPr>
              <a:t>Harry Truman and the Election of 1948</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rPr>
              <a:t>The Berlin Airlift (coming soon)</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rPr>
              <a:t>Seizure! Truman Takes the Steel Mills (coming soon)</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6"/>
              </a:rPr>
              <a:t>The United Nations: Fifty Years of Keeping the Peace</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7"/>
              </a:rPr>
              <a:t>The Cold War</a:t>
            </a:r>
            <a:endParaRPr sz="1800" u="sng">
              <a:solidFill>
                <a:srgbClr val="1155CC"/>
              </a:solidFill>
              <a:latin typeface="Arial"/>
              <a:ea typeface="Arial"/>
              <a:cs typeface="Arial"/>
              <a:sym typeface="Arial"/>
            </a:endParaRPr>
          </a:p>
          <a:p>
            <a:pPr marL="0" marR="0" lvl="0" indent="0" algn="l" rtl="0">
              <a:lnSpc>
                <a:spcPct val="115000"/>
              </a:lnSpc>
              <a:spcBef>
                <a:spcPts val="1600"/>
              </a:spcBef>
              <a:spcAft>
                <a:spcPts val="1600"/>
              </a:spcAft>
              <a:buNone/>
            </a:pPr>
            <a:endParaRPr sz="1800" u="sng">
              <a:solidFill>
                <a:srgbClr val="1155CC"/>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819150" y="650700"/>
            <a:ext cx="7505700" cy="3788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Did the Rosenbergs Deserve to Die?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3"/>
              </a:rPr>
              <a:t>Truman, MacArthur, and the Korean War</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4"/>
              </a:rPr>
              <a:t>The History of the Cuban Missile Crisis</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5"/>
              </a:rPr>
              <a:t>Who won the Space Race?</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6"/>
              </a:rPr>
              <a:t>Martin Luther King and the Philosophy of Nonviolence</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7"/>
              </a:rPr>
              <a:t>Mendez v. Westminster</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The Lunch Counter Sit-Ins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The Voting Rights Act of 1965 and the U.S. Supreme Court (coming soon)</a:t>
            </a:r>
            <a:endParaRPr sz="1800" u="sng">
              <a:solidFill>
                <a:srgbClr val="1155CC"/>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800" b="1"/>
              <a:t>2 of 15</a:t>
            </a:r>
            <a:endParaRPr/>
          </a:p>
          <a:p>
            <a:pPr marL="0" lvl="0" indent="0" rtl="0">
              <a:spcBef>
                <a:spcPts val="0"/>
              </a:spcBef>
              <a:spcAft>
                <a:spcPts val="0"/>
              </a:spcAft>
              <a:buNone/>
            </a:pPr>
            <a:r>
              <a:rPr lang="en" u="sng">
                <a:solidFill>
                  <a:schemeClr val="hlink"/>
                </a:solidFill>
                <a:hlinkClick r:id="rId3"/>
              </a:rPr>
              <a:t>Key Concepts and Contents</a:t>
            </a:r>
            <a:endParaRPr/>
          </a:p>
        </p:txBody>
      </p:sp>
      <p:sp>
        <p:nvSpPr>
          <p:cNvPr id="211" name="Shape 211"/>
          <p:cNvSpPr txBox="1"/>
          <p:nvPr/>
        </p:nvSpPr>
        <p:spPr>
          <a:xfrm>
            <a:off x="1182530" y="4433777"/>
            <a:ext cx="6940744" cy="52099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000" u="sng" dirty="0">
                <a:solidFill>
                  <a:srgbClr val="D14836"/>
                </a:solidFill>
                <a:highlight>
                  <a:srgbClr val="FFFFFF"/>
                </a:highlight>
                <a:hlinkClick r:id="rId3"/>
              </a:rPr>
              <a:t>https</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819150" y="650700"/>
            <a:ext cx="7505700" cy="3788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3"/>
              </a:rPr>
              <a:t>The Berkeley Free Speech Movement: Civil Disobedience on Campus</a:t>
            </a:r>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4"/>
              </a:rPr>
              <a:t>NATO</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5"/>
              </a:rPr>
              <a:t>The Watergate Scandal</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rPr>
              <a:t>National Security and the “Pentagon Papers” Case (coming soon)</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6"/>
              </a:rPr>
              <a:t>Different Visions for Vietnam</a:t>
            </a:r>
            <a:endParaRPr sz="1800" u="sng">
              <a:solidFill>
                <a:srgbClr val="1155CC"/>
              </a:solidFill>
              <a:latin typeface="Arial"/>
              <a:ea typeface="Arial"/>
              <a:cs typeface="Arial"/>
              <a:sym typeface="Arial"/>
            </a:endParaRPr>
          </a:p>
          <a:p>
            <a:pPr marL="457200" lvl="0" indent="-342900" rtl="0">
              <a:spcBef>
                <a:spcPts val="0"/>
              </a:spcBef>
              <a:spcAft>
                <a:spcPts val="0"/>
              </a:spcAft>
              <a:buSzPts val="1800"/>
              <a:buChar char="●"/>
            </a:pPr>
            <a:r>
              <a:rPr lang="en" sz="1800" u="sng">
                <a:solidFill>
                  <a:srgbClr val="1155CC"/>
                </a:solidFill>
                <a:latin typeface="Arial"/>
                <a:ea typeface="Arial"/>
                <a:cs typeface="Arial"/>
                <a:sym typeface="Arial"/>
                <a:hlinkClick r:id="rId7"/>
              </a:rPr>
              <a:t>Rachel Carson and the Modern Environmental Movement</a:t>
            </a:r>
            <a:endParaRPr sz="1800" u="sng">
              <a:solidFill>
                <a:srgbClr val="1155CC"/>
              </a:solidFill>
              <a:latin typeface="Arial"/>
              <a:ea typeface="Arial"/>
              <a:cs typeface="Arial"/>
              <a:sym typeface="Arial"/>
            </a:endParaRPr>
          </a:p>
          <a:p>
            <a:pPr marL="0" lvl="0" indent="0" rtl="0">
              <a:spcBef>
                <a:spcPts val="1600"/>
              </a:spcBef>
              <a:spcAft>
                <a:spcPts val="0"/>
              </a:spcAft>
              <a:buNone/>
            </a:pPr>
            <a:endParaRPr sz="1800" u="sng">
              <a:solidFill>
                <a:srgbClr val="1155CC"/>
              </a:solidFill>
              <a:latin typeface="Arial"/>
              <a:ea typeface="Arial"/>
              <a:cs typeface="Arial"/>
              <a:sym typeface="Arial"/>
            </a:endParaRPr>
          </a:p>
          <a:p>
            <a:pPr marL="0" lvl="0" indent="0" rtl="0">
              <a:spcBef>
                <a:spcPts val="1600"/>
              </a:spcBef>
              <a:spcAft>
                <a:spcPts val="0"/>
              </a:spcAft>
              <a:buNone/>
            </a:pPr>
            <a:endParaRPr sz="1800" u="sng">
              <a:solidFill>
                <a:srgbClr val="1155CC"/>
              </a:solidFill>
              <a:latin typeface="Arial"/>
              <a:ea typeface="Arial"/>
              <a:cs typeface="Arial"/>
              <a:sym typeface="Arial"/>
            </a:endParaRPr>
          </a:p>
          <a:p>
            <a:pPr marL="0" marR="0" lvl="0" indent="0" algn="l" rtl="0">
              <a:lnSpc>
                <a:spcPct val="115000"/>
              </a:lnSpc>
              <a:spcBef>
                <a:spcPts val="1600"/>
              </a:spcBef>
              <a:spcAft>
                <a:spcPts val="1600"/>
              </a:spcAft>
              <a:buNone/>
            </a:pPr>
            <a:endParaRPr sz="1800" u="sng">
              <a:solidFill>
                <a:srgbClr val="1155CC"/>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type="title"/>
          </p:nvPr>
        </p:nvSpPr>
        <p:spPr>
          <a:xfrm>
            <a:off x="819150" y="891275"/>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Period 9 </a:t>
            </a:r>
            <a:r>
              <a:rPr lang="en" sz="1400"/>
              <a:t>(1980-Present)</a:t>
            </a:r>
            <a:endParaRPr sz="1400"/>
          </a:p>
        </p:txBody>
      </p:sp>
      <p:sp>
        <p:nvSpPr>
          <p:cNvPr id="665" name="Shape 66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3"/>
              </a:rPr>
              <a:t>The Adarand Case: Affirmative Action and Equal Protection</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4"/>
              </a:rPr>
              <a:t>Affirmative Action in American Colleges After Fisher v. Texas</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5"/>
              </a:rPr>
              <a:t>The Battle Over Proposition 187</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6"/>
              </a:rPr>
              <a:t>American Labor Unions: Yesterday and Today</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7"/>
              </a:rPr>
              <a:t>What Should the US Do About North Korea’s Nukes?</a:t>
            </a:r>
            <a:endParaRPr sz="1800" u="sng">
              <a:solidFill>
                <a:srgbClr val="1155CC"/>
              </a:solidFill>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n" sz="1800" u="sng">
                <a:solidFill>
                  <a:srgbClr val="1155CC"/>
                </a:solidFill>
                <a:latin typeface="Arial"/>
                <a:ea typeface="Arial"/>
                <a:cs typeface="Arial"/>
                <a:sym typeface="Arial"/>
                <a:hlinkClick r:id="rId7"/>
              </a:rPr>
              <a:t>The Dispute Over the North China Sea</a:t>
            </a:r>
            <a:endParaRPr sz="1800" u="sng">
              <a:solidFill>
                <a:srgbClr val="1155CC"/>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Boston Massacre                                 The Berlin Wall                           The Cuban Missile Crisis</a:t>
            </a:r>
            <a:endParaRPr/>
          </a:p>
        </p:txBody>
      </p:sp>
      <p:sp>
        <p:nvSpPr>
          <p:cNvPr id="671" name="Shape 671"/>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The Constitution                                  </a:t>
            </a:r>
            <a:r>
              <a:rPr lang="en">
                <a:solidFill>
                  <a:schemeClr val="dk1"/>
                </a:solidFill>
              </a:rPr>
              <a:t>The Declaration                              </a:t>
            </a:r>
            <a:r>
              <a:rPr lang="en"/>
              <a:t>The Bill of Rights                        </a:t>
            </a:r>
            <a:endParaRPr>
              <a:solidFill>
                <a:schemeClr val="dk1"/>
              </a:solidFill>
            </a:endParaRPr>
          </a:p>
          <a:p>
            <a:pPr marL="0" lvl="0" indent="0" rtl="0">
              <a:spcBef>
                <a:spcPts val="0"/>
              </a:spcBef>
              <a:spcAft>
                <a:spcPts val="0"/>
              </a:spcAft>
              <a:buNone/>
            </a:pPr>
            <a:r>
              <a:rPr lang="en"/>
              <a:t>                  												</a:t>
            </a:r>
            <a:endParaRPr/>
          </a:p>
        </p:txBody>
      </p:sp>
      <p:pic>
        <p:nvPicPr>
          <p:cNvPr id="672" name="Shape 672">
            <a:hlinkClick r:id="rId3"/>
          </p:cNvPr>
          <p:cNvPicPr preferRelativeResize="0"/>
          <p:nvPr/>
        </p:nvPicPr>
        <p:blipFill>
          <a:blip r:embed="rId4">
            <a:alphaModFix/>
          </a:blip>
          <a:stretch>
            <a:fillRect/>
          </a:stretch>
        </p:blipFill>
        <p:spPr>
          <a:xfrm>
            <a:off x="3397195" y="736425"/>
            <a:ext cx="2300031" cy="1304925"/>
          </a:xfrm>
          <a:prstGeom prst="rect">
            <a:avLst/>
          </a:prstGeom>
          <a:noFill/>
          <a:ln>
            <a:noFill/>
          </a:ln>
        </p:spPr>
      </p:pic>
      <p:pic>
        <p:nvPicPr>
          <p:cNvPr id="673" name="Shape 673">
            <a:hlinkClick r:id="rId3"/>
          </p:cNvPr>
          <p:cNvPicPr preferRelativeResize="0"/>
          <p:nvPr/>
        </p:nvPicPr>
        <p:blipFill>
          <a:blip r:embed="rId5">
            <a:alphaModFix/>
          </a:blip>
          <a:stretch>
            <a:fillRect/>
          </a:stretch>
        </p:blipFill>
        <p:spPr>
          <a:xfrm>
            <a:off x="6370275" y="722138"/>
            <a:ext cx="2352675" cy="1333500"/>
          </a:xfrm>
          <a:prstGeom prst="rect">
            <a:avLst/>
          </a:prstGeom>
          <a:noFill/>
          <a:ln>
            <a:noFill/>
          </a:ln>
        </p:spPr>
      </p:pic>
      <p:sp>
        <p:nvSpPr>
          <p:cNvPr id="674" name="Shape 674" descr="View full lesson: http://ed.ted.com/lessons/the-story-behind-the-boston-tea-party-ben-labaree  Before the Revolutionary War, American colonists were taxed heavily for importing tea from Britain. The colonists, not fans of &quot;taxation without representation&quot;, reacted by dumping tea into the Boston Harbor, a night now known as the Boston Tea Party. Ben Labaree gets into the nitty-gritty of that famous revolutionary act.  Lesson by Ben Labaree, animation by Nick Fox-Gieg Animation." title="The story behind the Boston Tea Party - Ben Labaree">
            <a:hlinkClick r:id="rId6"/>
          </p:cNvPr>
          <p:cNvSpPr/>
          <p:nvPr/>
        </p:nvSpPr>
        <p:spPr>
          <a:xfrm>
            <a:off x="563775" y="516000"/>
            <a:ext cx="2300024" cy="1725018"/>
          </a:xfrm>
          <a:prstGeom prst="rect">
            <a:avLst/>
          </a:prstGeom>
          <a:blipFill>
            <a:blip r:embed="rId7">
              <a:alphaModFix/>
            </a:blip>
            <a:stretch>
              <a:fillRect/>
            </a:stretch>
          </a:blipFill>
          <a:ln>
            <a:noFill/>
          </a:ln>
        </p:spPr>
      </p:sp>
      <p:sp>
        <p:nvSpPr>
          <p:cNvPr id="675" name="Shape 675" descr="Check out our Patreon page: https://www.patreon.com/teded  View full lesson: https://ed.ted.com/lessons/the-rise-and-fall-of-the-berlin-wall-konrad-h-jarausch  On August 13, 1961, construction workers began tearing up streets and erecting barriers in Berlin. This night marked the beginning of one of history’s most infamous dividing lines: the Berlin Wall. Construction continued for a decade as the wall cut through neighborhoods, separated families, and divided not just Germany, but the world. Konrad H. Jarausch details the history of the Berlin Wall.   Lesson by Konrad H. Jarausch, directed by Remus &amp; Kiki." title="The rise and fall of the Berlin Wall - Konrad H. Jarausch">
            <a:hlinkClick r:id="rId8"/>
          </p:cNvPr>
          <p:cNvSpPr/>
          <p:nvPr/>
        </p:nvSpPr>
        <p:spPr>
          <a:xfrm>
            <a:off x="3397200" y="516000"/>
            <a:ext cx="2300026" cy="1725014"/>
          </a:xfrm>
          <a:prstGeom prst="rect">
            <a:avLst/>
          </a:prstGeom>
          <a:blipFill>
            <a:blip r:embed="rId9">
              <a:alphaModFix/>
            </a:blip>
            <a:stretch>
              <a:fillRect/>
            </a:stretch>
          </a:blipFill>
          <a:ln>
            <a:noFill/>
          </a:ln>
        </p:spPr>
      </p:sp>
      <p:sp>
        <p:nvSpPr>
          <p:cNvPr id="676" name="Shape 676" descr="View full lesson: Imagine going about your life knowing that, at any given .  Afro-Cuban All Star - A Toda Cuba Le Gusta Cuba, 1997 1. Amor Verdadero 0:00 2. Alto Songo 6:35 3. Habana Del Este 13:19 4. A Toda Cuba Le Gusta 19:57 .  YOMIL Y EL DANY, JACOB FOREVER, EL PRINCIPE, LOS DESIGUALES, LOS 4, EL MICHA, EL CHACAL, CHACAL Y YAKARTA, BABY LORES, ." title="The history of the Cuban Missile Crisis Matthew A. Jordan">
            <a:hlinkClick r:id="rId10"/>
          </p:cNvPr>
          <p:cNvSpPr/>
          <p:nvPr/>
        </p:nvSpPr>
        <p:spPr>
          <a:xfrm>
            <a:off x="6370275" y="516000"/>
            <a:ext cx="2300024" cy="1725026"/>
          </a:xfrm>
          <a:prstGeom prst="rect">
            <a:avLst/>
          </a:prstGeom>
          <a:blipFill>
            <a:blip r:embed="rId11">
              <a:alphaModFix/>
            </a:blip>
            <a:stretch>
              <a:fillRect/>
            </a:stretch>
          </a:blipFill>
          <a:ln>
            <a:noFill/>
          </a:ln>
        </p:spPr>
      </p:sp>
      <p:sp>
        <p:nvSpPr>
          <p:cNvPr id="677" name="Shape 677" descr="View full lesson: http://ed.ted.com/lessons/who-made-the-american-constitution-judy-walton  How did a meeting intended to revise the Articles of Confederation lead to the new Constitution for the United States? Discover how a handful of men--sitting in sweltering heat and shrouded by secrecy--changed the course of history for America in 1787.   Lesson by Judy Walton, animation by Ace &amp; Son Moving Picture Co., LLC." title="The Making of the American Constitution - Judy Walton">
            <a:hlinkClick r:id="rId12"/>
          </p:cNvPr>
          <p:cNvSpPr/>
          <p:nvPr/>
        </p:nvSpPr>
        <p:spPr>
          <a:xfrm>
            <a:off x="458125" y="2762750"/>
            <a:ext cx="2300024" cy="1725013"/>
          </a:xfrm>
          <a:prstGeom prst="rect">
            <a:avLst/>
          </a:prstGeom>
          <a:blipFill>
            <a:blip r:embed="rId13">
              <a:alphaModFix/>
            </a:blip>
            <a:stretch>
              <a:fillRect/>
            </a:stretch>
          </a:blipFill>
          <a:ln>
            <a:noFill/>
          </a:ln>
        </p:spPr>
      </p:sp>
      <p:sp>
        <p:nvSpPr>
          <p:cNvPr id="678" name="Shape 678" descr="View full lesson: http://ed.ted.com/lessons/what-you-might-not-know-about-the-declaration-of-independence-kenneth-c-davis  In June 1776, a little over a year after the start of the American Revolutionary War, the US Continental Congress huddled together in a hot room in Philadelphia to talk independence. Kenneth C. Davis dives into some of the lesser known facts about the process of writing the Declaration of Independence and questions one very controversial omission.   Lesson by Kenneth C. Davis, animation by Karrot Animation." title="What you might not know about the Declaration of Independence - Kenneth C. Davis">
            <a:hlinkClick r:id="rId14"/>
          </p:cNvPr>
          <p:cNvSpPr/>
          <p:nvPr/>
        </p:nvSpPr>
        <p:spPr>
          <a:xfrm>
            <a:off x="3477000" y="2765970"/>
            <a:ext cx="2300026" cy="1724980"/>
          </a:xfrm>
          <a:prstGeom prst="rect">
            <a:avLst/>
          </a:prstGeom>
          <a:blipFill>
            <a:blip r:embed="rId15">
              <a:alphaModFix/>
            </a:blip>
            <a:stretch>
              <a:fillRect/>
            </a:stretch>
          </a:blipFill>
          <a:ln>
            <a:noFill/>
          </a:ln>
        </p:spPr>
      </p:sp>
      <p:sp>
        <p:nvSpPr>
          <p:cNvPr id="679" name="Shape 679" descr="View full lesson: http://ed.ted.com/lessons/why-wasn-t-the-bill-of-rights-originally-in-the-us-constitution-james-coll  When you think of the US Constitution, what’s the first thing that comes to mind? Free speech? The right to bear arms? These passages are cited so often that it's hard to imagine the document without them. But the list of freedoms known as the Bill of Rights was not in the original text and wasn't added for three years. Why not? James Coll goes back to the origins of the Constitution to find out.   Lesson by James Coll, animation by Augenblick Studios." title="Why wasn’t the Bill of Rights originally in the US Constitution? - James Coll">
            <a:hlinkClick r:id="rId16"/>
          </p:cNvPr>
          <p:cNvSpPr/>
          <p:nvPr/>
        </p:nvSpPr>
        <p:spPr>
          <a:xfrm>
            <a:off x="6370275" y="2758838"/>
            <a:ext cx="2300024" cy="1725018"/>
          </a:xfrm>
          <a:prstGeom prst="rect">
            <a:avLst/>
          </a:prstGeom>
          <a:blipFill>
            <a:blip r:embed="rId17">
              <a:alphaModFix/>
            </a:blip>
            <a:stretch>
              <a:fillRect/>
            </a:stretch>
          </a:blipFill>
          <a:ln>
            <a:noFill/>
          </a:ln>
        </p:spPr>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The Ho Chi Minh Trail                     Christopher Columbus                                Voting Rights</a:t>
            </a:r>
            <a:endParaRPr/>
          </a:p>
        </p:txBody>
      </p:sp>
      <p:sp>
        <p:nvSpPr>
          <p:cNvPr id="685" name="Shape 685"/>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The Kansas Nebraska Act                       </a:t>
            </a:r>
            <a:r>
              <a:rPr lang="en">
                <a:solidFill>
                  <a:schemeClr val="dk1"/>
                </a:solidFill>
              </a:rPr>
              <a:t>Nixon and Watergate                          </a:t>
            </a:r>
            <a:r>
              <a:rPr lang="en"/>
              <a:t>McCarthyism                       </a:t>
            </a:r>
            <a:endParaRPr>
              <a:solidFill>
                <a:schemeClr val="dk1"/>
              </a:solidFill>
            </a:endParaRPr>
          </a:p>
          <a:p>
            <a:pPr marL="0" lvl="0" indent="0" rtl="0">
              <a:spcBef>
                <a:spcPts val="0"/>
              </a:spcBef>
              <a:spcAft>
                <a:spcPts val="0"/>
              </a:spcAft>
              <a:buNone/>
            </a:pPr>
            <a:r>
              <a:rPr lang="en"/>
              <a:t>                  												</a:t>
            </a:r>
            <a:endParaRPr/>
          </a:p>
        </p:txBody>
      </p:sp>
      <p:pic>
        <p:nvPicPr>
          <p:cNvPr id="686" name="Shape 686">
            <a:hlinkClick r:id="rId3"/>
          </p:cNvPr>
          <p:cNvPicPr preferRelativeResize="0"/>
          <p:nvPr/>
        </p:nvPicPr>
        <p:blipFill>
          <a:blip r:embed="rId4">
            <a:alphaModFix/>
          </a:blip>
          <a:stretch>
            <a:fillRect/>
          </a:stretch>
        </p:blipFill>
        <p:spPr>
          <a:xfrm>
            <a:off x="3397195" y="736425"/>
            <a:ext cx="2300031" cy="1304925"/>
          </a:xfrm>
          <a:prstGeom prst="rect">
            <a:avLst/>
          </a:prstGeom>
          <a:noFill/>
          <a:ln>
            <a:noFill/>
          </a:ln>
        </p:spPr>
      </p:pic>
      <p:sp>
        <p:nvSpPr>
          <p:cNvPr id="687" name="Shape 687" descr="View full lesson: http://ed.ted.com/lessons/the-story-behind-the-boston-tea-party-ben-labaree  Before the Revolutionary War, American colonists were taxed heavily for importing tea from Britain. The colonists, not fans of &quot;taxation without representation&quot;, reacted by dumping tea into the Boston Harbor, a night now known as the Boston Tea Party. Ben Labaree gets into the nitty-gritty of that famous revolutionary act.  Lesson by Ben Labaree, animation by Nick Fox-Gieg Animation." title="The story behind the Boston Tea Party - Ben Labaree">
            <a:hlinkClick r:id="rId5"/>
          </p:cNvPr>
          <p:cNvSpPr/>
          <p:nvPr/>
        </p:nvSpPr>
        <p:spPr>
          <a:xfrm>
            <a:off x="563775" y="516000"/>
            <a:ext cx="2300024" cy="1725018"/>
          </a:xfrm>
          <a:prstGeom prst="rect">
            <a:avLst/>
          </a:prstGeom>
          <a:blipFill>
            <a:blip r:embed="rId6">
              <a:alphaModFix/>
            </a:blip>
            <a:stretch>
              <a:fillRect/>
            </a:stretch>
          </a:blipFill>
          <a:ln>
            <a:noFill/>
          </a:ln>
        </p:spPr>
      </p:sp>
      <p:sp>
        <p:nvSpPr>
          <p:cNvPr id="688" name="Shape 688" descr="Check out our Patreon page: https://www.patreon.com/teded  View full lesson: https://ed.ted.com/lessons/the-rise-and-fall-of-the-berlin-wall-konrad-h-jarausch  On August 13, 1961, construction workers began tearing up streets and erecting barriers in Berlin. This night marked the beginning of one of history’s most infamous dividing lines: the Berlin Wall. Construction continued for a decade as the wall cut through neighborhoods, separated families, and divided not just Germany, but the world. Konrad H. Jarausch details the history of the Berlin Wall.   Lesson by Konrad H. Jarausch, directed by Remus &amp; Kiki." title="The rise and fall of the Berlin Wall - Konrad H. Jarausch">
            <a:hlinkClick r:id="rId7"/>
          </p:cNvPr>
          <p:cNvSpPr/>
          <p:nvPr/>
        </p:nvSpPr>
        <p:spPr>
          <a:xfrm>
            <a:off x="3397200" y="516000"/>
            <a:ext cx="2300026" cy="1725014"/>
          </a:xfrm>
          <a:prstGeom prst="rect">
            <a:avLst/>
          </a:prstGeom>
          <a:blipFill>
            <a:blip r:embed="rId8">
              <a:alphaModFix/>
            </a:blip>
            <a:stretch>
              <a:fillRect/>
            </a:stretch>
          </a:blipFill>
          <a:ln>
            <a:noFill/>
          </a:ln>
        </p:spPr>
      </p:sp>
      <p:sp>
        <p:nvSpPr>
          <p:cNvPr id="689" name="Shape 689" descr="View full lesson: http://ed.ted.com/lessons/who-made-the-american-constitution-judy-walton  How did a meeting intended to revise the Articles of Confederation lead to the new Constitution for the United States? Discover how a handful of men--sitting in sweltering heat and shrouded by secrecy--changed the course of history for America in 1787.   Lesson by Judy Walton, animation by Ace &amp; Son Moving Picture Co., LLC." title="The Making of the American Constitution - Judy Walton">
            <a:hlinkClick r:id="rId9"/>
          </p:cNvPr>
          <p:cNvSpPr/>
          <p:nvPr/>
        </p:nvSpPr>
        <p:spPr>
          <a:xfrm>
            <a:off x="458125" y="2762750"/>
            <a:ext cx="2300024" cy="1725013"/>
          </a:xfrm>
          <a:prstGeom prst="rect">
            <a:avLst/>
          </a:prstGeom>
          <a:blipFill>
            <a:blip r:embed="rId10">
              <a:alphaModFix/>
            </a:blip>
            <a:stretch>
              <a:fillRect/>
            </a:stretch>
          </a:blipFill>
          <a:ln>
            <a:noFill/>
          </a:ln>
        </p:spPr>
      </p:sp>
      <p:sp>
        <p:nvSpPr>
          <p:cNvPr id="690" name="Shape 690" descr="View full lesson: http://ed.ted.com/lessons/what-you-might-not-know-about-the-declaration-of-independence-kenneth-c-davis  In June 1776, a little over a year after the start of the American Revolutionary War, the US Continental Congress huddled together in a hot room in Philadelphia to talk independence. Kenneth C. Davis dives into some of the lesser known facts about the process of writing the Declaration of Independence and questions one very controversial omission.   Lesson by Kenneth C. Davis, animation by Karrot Animation." title="What you might not know about the Declaration of Independence - Kenneth C. Davis">
            <a:hlinkClick r:id="rId11"/>
          </p:cNvPr>
          <p:cNvSpPr/>
          <p:nvPr/>
        </p:nvSpPr>
        <p:spPr>
          <a:xfrm>
            <a:off x="3477000" y="2765970"/>
            <a:ext cx="2300026" cy="1724980"/>
          </a:xfrm>
          <a:prstGeom prst="rect">
            <a:avLst/>
          </a:prstGeom>
          <a:blipFill>
            <a:blip r:embed="rId12">
              <a:alphaModFix/>
            </a:blip>
            <a:stretch>
              <a:fillRect/>
            </a:stretch>
          </a:blipFill>
          <a:ln>
            <a:noFill/>
          </a:ln>
        </p:spPr>
      </p:sp>
      <p:sp>
        <p:nvSpPr>
          <p:cNvPr id="691" name="Shape 691" descr="View full lesson: http://ed.ted.com/lessons/why-wasn-t-the-bill-of-rights-originally-in-the-us-constitution-james-coll  When you think of the US Constitution, what’s the first thing that comes to mind? Free speech? The right to bear arms? These passages are cited so often that it's hard to imagine the document without them. But the list of freedoms known as the Bill of Rights was not in the original text and wasn't added for three years. Why not? James Coll goes back to the origins of the Constitution to find out.   Lesson by James Coll, animation by Augenblick Studios." title="Why wasn’t the Bill of Rights originally in the US Constitution? - James Coll">
            <a:hlinkClick r:id="rId13"/>
          </p:cNvPr>
          <p:cNvSpPr/>
          <p:nvPr/>
        </p:nvSpPr>
        <p:spPr>
          <a:xfrm>
            <a:off x="6370275" y="2758838"/>
            <a:ext cx="2300024" cy="1725018"/>
          </a:xfrm>
          <a:prstGeom prst="rect">
            <a:avLst/>
          </a:prstGeom>
          <a:blipFill>
            <a:blip r:embed="rId14">
              <a:alphaModFix/>
            </a:blip>
            <a:stretch>
              <a:fillRect/>
            </a:stretch>
          </a:blipFill>
          <a:ln>
            <a:noFill/>
          </a:ln>
        </p:spPr>
      </p:sp>
      <p:sp>
        <p:nvSpPr>
          <p:cNvPr id="692" name="Shape 692" descr="View full lesson: http://ed.ted.com/lessons/the-infamous-and-ingenious-ho-chi-minh-trail-cameron-paterson  The Ho Chi Minh Trail not only connected North and South Vietnam during a brutal war but also aided Vietnamese soldiers. The trail shaved nearly five months of time off of the trip and was used as a secret weapon of sorts. Cameron Paterson describes the history and usage of the infamous trail.  Lesson by Cameron Paterson, animation by Maxwell Sørensen." title="The infamous and ingenious Ho Chi Minh Trail - Cameron Paterson">
            <a:hlinkClick r:id="rId15"/>
          </p:cNvPr>
          <p:cNvSpPr/>
          <p:nvPr/>
        </p:nvSpPr>
        <p:spPr>
          <a:xfrm>
            <a:off x="563775" y="516000"/>
            <a:ext cx="2299976" cy="1724975"/>
          </a:xfrm>
          <a:prstGeom prst="rect">
            <a:avLst/>
          </a:prstGeom>
          <a:blipFill>
            <a:blip r:embed="rId16">
              <a:alphaModFix/>
            </a:blip>
            <a:stretch>
              <a:fillRect/>
            </a:stretch>
          </a:blipFill>
          <a:ln>
            <a:noFill/>
          </a:ln>
        </p:spPr>
      </p:sp>
      <p:sp>
        <p:nvSpPr>
          <p:cNvPr id="693" name="Shape 693" descr="View full lesson: http://ed.ted.com/lessons/history-vs-christopher-columbus-alex-gendler  Many people in the United States and Latin America have grown up celebrating the anniversary of Christopher Columbus’s voyage. But was he an intrepid explorer who brought two worlds together or a ruthless exploiter who brought colonialism and slavery? And did he even discover America at all? Alex Gendler puts Columbus on the stand in History vs. Christopher Columbus.   Lesson by Alex Gendler, animation by Brett Underhill." title="History vs. Christopher Columbus - Alex Gendler">
            <a:hlinkClick r:id="rId17"/>
          </p:cNvPr>
          <p:cNvSpPr/>
          <p:nvPr/>
        </p:nvSpPr>
        <p:spPr>
          <a:xfrm>
            <a:off x="3370875" y="506650"/>
            <a:ext cx="2300024" cy="1725013"/>
          </a:xfrm>
          <a:prstGeom prst="rect">
            <a:avLst/>
          </a:prstGeom>
          <a:blipFill>
            <a:blip r:embed="rId18">
              <a:alphaModFix/>
            </a:blip>
            <a:stretch>
              <a:fillRect/>
            </a:stretch>
          </a:blipFill>
          <a:ln>
            <a:noFill/>
          </a:ln>
        </p:spPr>
      </p:sp>
      <p:sp>
        <p:nvSpPr>
          <p:cNvPr id="694" name="Shape 694" descr="View full lesson: http://ed.ted.com/lessons/the-fight-for-the-right-to-vote-in-the-united-states-nicki-beaman-griffin  In the United States today, if you are over eighteen, a citizen, and the resident of a state, you can vote (with some exceptions). So, how have voting rights changed since the first election in 1789? Nicki Beaman Griffin outlines the history of the long fight for a more inclusive electorate.  Lesson by Nicki Beaman Griffin, animation by Flaming Medusa Studios." title="The fight for the right to vote in the United States - Nicki Beaman Griffin">
            <a:hlinkClick r:id="rId19"/>
          </p:cNvPr>
          <p:cNvSpPr/>
          <p:nvPr/>
        </p:nvSpPr>
        <p:spPr>
          <a:xfrm>
            <a:off x="6370275" y="516000"/>
            <a:ext cx="2299967" cy="1724975"/>
          </a:xfrm>
          <a:prstGeom prst="rect">
            <a:avLst/>
          </a:prstGeom>
          <a:blipFill>
            <a:blip r:embed="rId20">
              <a:alphaModFix/>
            </a:blip>
            <a:stretch>
              <a:fillRect/>
            </a:stretch>
          </a:blipFill>
          <a:ln>
            <a:noFill/>
          </a:ln>
        </p:spPr>
      </p:sp>
      <p:sp>
        <p:nvSpPr>
          <p:cNvPr id="695" name="Shape 695" descr="View full lesson: http://ed.ted.com/lessons/the-legislation-that-birthed-the-republican-party-ben-labaree-jr  You may think that things are heated in Washington today, but the Kansas-Nebraska Act of 1854 had members of Congress so angry they pulled out their weapons -- and formed the Republican Party. The issues? Slavery and states' rights, which led the divided nation straight into the Civil War. Ben Labaree, Jr. explains how Abraham Lincoln's party emerged amidst the madness.  Lesson by Ben Labaree, Jr., animation by Qa'ed Mai." title="How one piece of legislation divided a nation - Ben Labaree, Jr.">
            <a:hlinkClick r:id="rId21"/>
          </p:cNvPr>
          <p:cNvSpPr/>
          <p:nvPr/>
        </p:nvSpPr>
        <p:spPr>
          <a:xfrm>
            <a:off x="458125" y="2765975"/>
            <a:ext cx="2299975" cy="1724989"/>
          </a:xfrm>
          <a:prstGeom prst="rect">
            <a:avLst/>
          </a:prstGeom>
          <a:blipFill>
            <a:blip r:embed="rId22">
              <a:alphaModFix/>
            </a:blip>
            <a:stretch>
              <a:fillRect/>
            </a:stretch>
          </a:blipFill>
          <a:ln>
            <a:noFill/>
          </a:ln>
        </p:spPr>
      </p:sp>
      <p:sp>
        <p:nvSpPr>
          <p:cNvPr id="696" name="Shape 696" descr="View full lesson: http://ed.ted.com/lessons/history-vs-richard-nixon-alex-gendler  The president of the United States of America is often said to be one of the most powerful positions in the world. But of all the US presidents accused of abusing that power, only one has left office as a result. Does Richard Nixon deserve to be remembered for more than the scandal that ended his presidency? Alex Gendler puts this disgraced president’s legacy on trial.  Lesson by Alex Gendler, animation by Brett Underhill." title="History vs. Richard Nixon - Alex Gendler">
            <a:hlinkClick r:id="rId23"/>
          </p:cNvPr>
          <p:cNvSpPr/>
          <p:nvPr/>
        </p:nvSpPr>
        <p:spPr>
          <a:xfrm>
            <a:off x="3477000" y="2765975"/>
            <a:ext cx="2299960" cy="1724975"/>
          </a:xfrm>
          <a:prstGeom prst="rect">
            <a:avLst/>
          </a:prstGeom>
          <a:blipFill>
            <a:blip r:embed="rId24">
              <a:alphaModFix/>
            </a:blip>
            <a:stretch>
              <a:fillRect/>
            </a:stretch>
          </a:blipFill>
          <a:ln>
            <a:noFill/>
          </a:ln>
        </p:spPr>
      </p:sp>
      <p:sp>
        <p:nvSpPr>
          <p:cNvPr id="697" name="Shape 697" descr="McCarthyisme adalah praktik membuat tuduhan subversi atau pengkhianatan tanpa mempertimbangkan bukti.   Istilah ini juga berarti &quot;praktik membuat tuduhan tak adil atau menggunakan teknik penyelidikan tak adil untuk mencegah penolakan dan kritik politik.&quot; Istilah ini muncul ketika Amerika Serikat mengalami Ancaman Merah Kedua yang berlangsung sejak 1950 sampai 1956 dan dipenuhi tekanan politik terhadap kaum komunis, serta kampanye rasa takut akan pengaruh komunisme terhadap lembaga-lembaga Amerika Serikat dan spionase oleh agen-agen Soviet.   Istilah ini awalnya dicetuskan untuk mengkritik upaya anti-komunis Senator A.S. dari Partai Republik Joseph McCarthy dari Wisconsin. &quot;McCarthyisme&quot; pun segera meluas maknanya untuk menyebut upaya sejenis yang dilakukan secara berlebihan. Istilah ini mulai digunakan secara umum untuk menyebut tuduhan sembrono tanpa dasar serta serangan demagogik terhadap karakter atau patriotisme saingan politik.  Indonesia sedang mengalami ini di setiap bulan september, hal ini berulang. Sadarlah wahai Indonesia. Semoga Allah melindungi kita dari segala Fitnah.   Nug-Lagi Mudeng  Credit Ted-ed  https://ed.ted.com/lessons/what-is-mccarthyism-and-how-did-it-happen-ellen-schrecker  https://id.wikipedia.org/wiki/McCarthyisme" title="McCarthy-Isme">
            <a:hlinkClick r:id="rId25"/>
          </p:cNvPr>
          <p:cNvSpPr/>
          <p:nvPr/>
        </p:nvSpPr>
        <p:spPr>
          <a:xfrm>
            <a:off x="6370275" y="2762750"/>
            <a:ext cx="2299950" cy="1724970"/>
          </a:xfrm>
          <a:prstGeom prst="rect">
            <a:avLst/>
          </a:prstGeom>
          <a:blipFill>
            <a:blip r:embed="rId26">
              <a:alphaModFix/>
            </a:blip>
            <a:stretch>
              <a:fillRect/>
            </a:stretch>
          </a:blipFill>
          <a:ln>
            <a:noFill/>
          </a:ln>
        </p:spPr>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title"/>
          </p:nvPr>
        </p:nvSpPr>
        <p:spPr>
          <a:xfrm>
            <a:off x="1867425" y="1746100"/>
            <a:ext cx="5398800" cy="1646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800" b="1"/>
              <a:t>11  of 15</a:t>
            </a:r>
            <a:endParaRPr sz="800" b="1"/>
          </a:p>
          <a:p>
            <a:pPr marL="0" lvl="0" indent="0" rtl="0">
              <a:spcBef>
                <a:spcPts val="0"/>
              </a:spcBef>
              <a:spcAft>
                <a:spcPts val="0"/>
              </a:spcAft>
              <a:buNone/>
            </a:pPr>
            <a:r>
              <a:rPr lang="en">
                <a:solidFill>
                  <a:srgbClr val="000000"/>
                </a:solidFill>
              </a:rPr>
              <a:t>A Website of Images that Speak to U.S. History</a:t>
            </a:r>
            <a:endParaRPr>
              <a:solidFill>
                <a:srgbClr val="000000"/>
              </a:solidFill>
            </a:endParaRPr>
          </a:p>
          <a:p>
            <a:pPr marL="0" lvl="0" indent="0">
              <a:spcBef>
                <a:spcPts val="0"/>
              </a:spcBef>
              <a:spcAft>
                <a:spcPts val="0"/>
              </a:spcAft>
              <a:buNone/>
            </a:pPr>
            <a:r>
              <a:rPr lang="en" sz="800" b="1"/>
              <a:t>(under construction)</a:t>
            </a:r>
            <a:endParaRPr/>
          </a:p>
          <a:p>
            <a:pPr marL="0" lvl="0" indent="0" rtl="0">
              <a:spcBef>
                <a:spcPts val="0"/>
              </a:spcBef>
              <a:spcAft>
                <a:spcPts val="0"/>
              </a:spcAft>
              <a:buNone/>
            </a:pPr>
            <a:endParaRPr sz="1200">
              <a:solidFill>
                <a:srgbClr val="00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800" b="1"/>
              <a:t>12  of 15</a:t>
            </a:r>
            <a:endParaRPr sz="800" b="1"/>
          </a:p>
          <a:p>
            <a:pPr marL="0" lvl="0" indent="0">
              <a:spcBef>
                <a:spcPts val="0"/>
              </a:spcBef>
              <a:spcAft>
                <a:spcPts val="0"/>
              </a:spcAft>
              <a:buNone/>
            </a:pPr>
            <a:r>
              <a:rPr lang="en">
                <a:solidFill>
                  <a:srgbClr val="000000"/>
                </a:solidFill>
              </a:rPr>
              <a:t>The Presidents</a:t>
            </a:r>
            <a:endParaRPr>
              <a:solidFill>
                <a:srgbClr val="000000"/>
              </a:solidFill>
            </a:endParaRPr>
          </a:p>
          <a:p>
            <a:pPr marL="0" lvl="0" indent="0" rtl="0">
              <a:spcBef>
                <a:spcPts val="0"/>
              </a:spcBef>
              <a:spcAft>
                <a:spcPts val="0"/>
              </a:spcAft>
              <a:buNone/>
            </a:pPr>
            <a:r>
              <a:rPr lang="en" sz="800" b="1"/>
              <a:t>(under construction)</a:t>
            </a:r>
            <a:endParaRPr>
              <a:solidFill>
                <a:srgbClr val="00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p:nvPr/>
        </p:nvSpPr>
        <p:spPr>
          <a:xfrm>
            <a:off x="448251"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Washington to Monroe                       Monroe to Taylor                                 Taylor to Lincoln</a:t>
            </a:r>
            <a:endParaRPr/>
          </a:p>
        </p:txBody>
      </p:sp>
      <p:sp>
        <p:nvSpPr>
          <p:cNvPr id="713" name="Shape 713"/>
          <p:cNvSpPr txBox="1"/>
          <p:nvPr/>
        </p:nvSpPr>
        <p:spPr>
          <a:xfrm>
            <a:off x="450076"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Lincoln to Cleveland                         </a:t>
            </a:r>
            <a:r>
              <a:rPr lang="en">
                <a:solidFill>
                  <a:schemeClr val="dk1"/>
                </a:solidFill>
              </a:rPr>
              <a:t>Cleveland to Wildon                              </a:t>
            </a:r>
            <a:r>
              <a:rPr lang="en"/>
              <a:t>Wilson to Truman                       </a:t>
            </a:r>
            <a:endParaRPr>
              <a:solidFill>
                <a:schemeClr val="dk1"/>
              </a:solidFill>
            </a:endParaRPr>
          </a:p>
          <a:p>
            <a:pPr marL="0" lvl="0" indent="0" rtl="0">
              <a:spcBef>
                <a:spcPts val="0"/>
              </a:spcBef>
              <a:spcAft>
                <a:spcPts val="0"/>
              </a:spcAft>
              <a:buNone/>
            </a:pPr>
            <a:r>
              <a:rPr lang="en"/>
              <a:t>                  												</a:t>
            </a:r>
            <a:endParaRPr/>
          </a:p>
        </p:txBody>
      </p:sp>
      <p:pic>
        <p:nvPicPr>
          <p:cNvPr id="714" name="Shape 714">
            <a:hlinkClick r:id="rId3"/>
          </p:cNvPr>
          <p:cNvPicPr preferRelativeResize="0"/>
          <p:nvPr/>
        </p:nvPicPr>
        <p:blipFill>
          <a:blip r:embed="rId4">
            <a:alphaModFix/>
          </a:blip>
          <a:stretch>
            <a:fillRect/>
          </a:stretch>
        </p:blipFill>
        <p:spPr>
          <a:xfrm>
            <a:off x="3341446" y="736425"/>
            <a:ext cx="2300031" cy="1304925"/>
          </a:xfrm>
          <a:prstGeom prst="rect">
            <a:avLst/>
          </a:prstGeom>
          <a:noFill/>
          <a:ln>
            <a:noFill/>
          </a:ln>
        </p:spPr>
      </p:pic>
      <p:sp>
        <p:nvSpPr>
          <p:cNvPr id="715" name="Shape 715" descr="View full lesson: http://ed.ted.com/lessons/the-story-behind-the-boston-tea-party-ben-labaree  Before the Revolutionary War, American colonists were taxed heavily for importing tea from Britain. The colonists, not fans of &quot;taxation without representation&quot;, reacted by dumping tea into the Boston Harbor, a night now known as the Boston Tea Party. Ben Labaree gets into the nitty-gritty of that famous revolutionary act.  Lesson by Ben Labaree, animation by Nick Fox-Gieg Animation." title="The story behind the Boston Tea Party - Ben Labaree">
            <a:hlinkClick r:id="rId5"/>
          </p:cNvPr>
          <p:cNvSpPr/>
          <p:nvPr/>
        </p:nvSpPr>
        <p:spPr>
          <a:xfrm>
            <a:off x="508026" y="516000"/>
            <a:ext cx="2300024" cy="1725018"/>
          </a:xfrm>
          <a:prstGeom prst="rect">
            <a:avLst/>
          </a:prstGeom>
          <a:blipFill>
            <a:blip r:embed="rId6">
              <a:alphaModFix/>
            </a:blip>
            <a:stretch>
              <a:fillRect/>
            </a:stretch>
          </a:blipFill>
          <a:ln>
            <a:noFill/>
          </a:ln>
        </p:spPr>
      </p:sp>
      <p:sp>
        <p:nvSpPr>
          <p:cNvPr id="716" name="Shape 716" descr="Check out our Patreon page: https://www.patreon.com/teded  View full lesson: https://ed.ted.com/lessons/the-rise-and-fall-of-the-berlin-wall-konrad-h-jarausch  On August 13, 1961, construction workers began tearing up streets and erecting barriers in Berlin. This night marked the beginning of one of history’s most infamous dividing lines: the Berlin Wall. Construction continued for a decade as the wall cut through neighborhoods, separated families, and divided not just Germany, but the world. Konrad H. Jarausch details the history of the Berlin Wall.   Lesson by Konrad H. Jarausch, directed by Remus &amp; Kiki." title="The rise and fall of the Berlin Wall - Konrad H. Jarausch">
            <a:hlinkClick r:id="rId7"/>
          </p:cNvPr>
          <p:cNvSpPr/>
          <p:nvPr/>
        </p:nvSpPr>
        <p:spPr>
          <a:xfrm>
            <a:off x="3341451" y="516000"/>
            <a:ext cx="2300026" cy="1725014"/>
          </a:xfrm>
          <a:prstGeom prst="rect">
            <a:avLst/>
          </a:prstGeom>
          <a:blipFill>
            <a:blip r:embed="rId8">
              <a:alphaModFix/>
            </a:blip>
            <a:stretch>
              <a:fillRect/>
            </a:stretch>
          </a:blipFill>
          <a:ln>
            <a:noFill/>
          </a:ln>
        </p:spPr>
      </p:sp>
      <p:sp>
        <p:nvSpPr>
          <p:cNvPr id="717" name="Shape 717" descr="View full lesson: http://ed.ted.com/lessons/what-you-might-not-know-about-the-declaration-of-independence-kenneth-c-davis  In June 1776, a little over a year after the start of the American Revolutionary War, the US Continental Congress huddled together in a hot room in Philadelphia to talk independence. Kenneth C. Davis dives into some of the lesser known facts about the process of writing the Declaration of Independence and questions one very controversial omission.   Lesson by Kenneth C. Davis, animation by Karrot Animation." title="What you might not know about the Declaration of Independence - Kenneth C. Davis">
            <a:hlinkClick r:id="rId9"/>
          </p:cNvPr>
          <p:cNvSpPr/>
          <p:nvPr/>
        </p:nvSpPr>
        <p:spPr>
          <a:xfrm>
            <a:off x="3421251" y="2765970"/>
            <a:ext cx="2300026" cy="1724980"/>
          </a:xfrm>
          <a:prstGeom prst="rect">
            <a:avLst/>
          </a:prstGeom>
          <a:blipFill>
            <a:blip r:embed="rId10">
              <a:alphaModFix/>
            </a:blip>
            <a:stretch>
              <a:fillRect/>
            </a:stretch>
          </a:blipFill>
          <a:ln>
            <a:noFill/>
          </a:ln>
        </p:spPr>
      </p:sp>
      <p:sp>
        <p:nvSpPr>
          <p:cNvPr id="718" name="Shape 718" descr="View full lesson: http://ed.ted.com/lessons/why-wasn-t-the-bill-of-rights-originally-in-the-us-constitution-james-coll  When you think of the US Constitution, what’s the first thing that comes to mind? Free speech? The right to bear arms? These passages are cited so often that it's hard to imagine the document without them. But the list of freedoms known as the Bill of Rights was not in the original text and wasn't added for three years. Why not? James Coll goes back to the origins of the Constitution to find out.   Lesson by James Coll, animation by Augenblick Studios." title="Why wasn’t the Bill of Rights originally in the US Constitution? - James Coll">
            <a:hlinkClick r:id="rId11"/>
          </p:cNvPr>
          <p:cNvSpPr/>
          <p:nvPr/>
        </p:nvSpPr>
        <p:spPr>
          <a:xfrm>
            <a:off x="6314526" y="2758838"/>
            <a:ext cx="2300024" cy="1725018"/>
          </a:xfrm>
          <a:prstGeom prst="rect">
            <a:avLst/>
          </a:prstGeom>
          <a:blipFill>
            <a:blip r:embed="rId12">
              <a:alphaModFix/>
            </a:blip>
            <a:stretch>
              <a:fillRect/>
            </a:stretch>
          </a:blipFill>
          <a:ln>
            <a:noFill/>
          </a:ln>
        </p:spPr>
      </p:sp>
      <p:sp>
        <p:nvSpPr>
          <p:cNvPr id="719" name="Shape 719" descr="Please Enjoy and Subscribe. Thanks! This work offers the best of both worlds: broad analysis of the first five presidential administrations and specific excerpts .  Please Enjoy and Subscribe. Thanks! This work offers the best of both worlds: broad analysis of the first five presidential administrations and specific excerpts ." title="The Presidents Washington To Monroe: 1789 1825 (Full Documentary)">
            <a:hlinkClick r:id="rId13"/>
          </p:cNvPr>
          <p:cNvSpPr/>
          <p:nvPr/>
        </p:nvSpPr>
        <p:spPr>
          <a:xfrm>
            <a:off x="508026" y="516000"/>
            <a:ext cx="2299976" cy="1724975"/>
          </a:xfrm>
          <a:prstGeom prst="rect">
            <a:avLst/>
          </a:prstGeom>
          <a:blipFill>
            <a:blip r:embed="rId14">
              <a:alphaModFix/>
            </a:blip>
            <a:stretch>
              <a:fillRect/>
            </a:stretch>
          </a:blipFill>
          <a:ln>
            <a:noFill/>
          </a:ln>
        </p:spPr>
      </p:sp>
      <p:sp>
        <p:nvSpPr>
          <p:cNvPr id="720" name="Shape 720" descr=" " title="The Presidents1825 1849">
            <a:hlinkClick r:id="rId15"/>
          </p:cNvPr>
          <p:cNvSpPr/>
          <p:nvPr/>
        </p:nvSpPr>
        <p:spPr>
          <a:xfrm>
            <a:off x="3411301" y="516000"/>
            <a:ext cx="2299975" cy="1724975"/>
          </a:xfrm>
          <a:prstGeom prst="rect">
            <a:avLst/>
          </a:prstGeom>
          <a:blipFill>
            <a:blip r:embed="rId16">
              <a:alphaModFix/>
            </a:blip>
            <a:stretch>
              <a:fillRect/>
            </a:stretch>
          </a:blipFill>
          <a:ln>
            <a:noFill/>
          </a:ln>
        </p:spPr>
      </p:sp>
      <p:sp>
        <p:nvSpPr>
          <p:cNvPr id="721" name="Shape 721" descr=" " title="The Presidents 1849 1865">
            <a:hlinkClick r:id="rId17"/>
          </p:cNvPr>
          <p:cNvSpPr/>
          <p:nvPr/>
        </p:nvSpPr>
        <p:spPr>
          <a:xfrm>
            <a:off x="6249549" y="516000"/>
            <a:ext cx="2300024" cy="1725018"/>
          </a:xfrm>
          <a:prstGeom prst="rect">
            <a:avLst/>
          </a:prstGeom>
          <a:blipFill>
            <a:blip r:embed="rId18">
              <a:alphaModFix/>
            </a:blip>
            <a:stretch>
              <a:fillRect/>
            </a:stretch>
          </a:blipFill>
          <a:ln>
            <a:noFill/>
          </a:ln>
        </p:spPr>
      </p:sp>
      <p:sp>
        <p:nvSpPr>
          <p:cNvPr id="722" name="Shape 722" descr=" " title="The Presidents 1865 1885">
            <a:hlinkClick r:id="rId19"/>
          </p:cNvPr>
          <p:cNvSpPr/>
          <p:nvPr/>
        </p:nvSpPr>
        <p:spPr>
          <a:xfrm>
            <a:off x="511101" y="2762775"/>
            <a:ext cx="2299975" cy="1724975"/>
          </a:xfrm>
          <a:prstGeom prst="rect">
            <a:avLst/>
          </a:prstGeom>
          <a:blipFill>
            <a:blip r:embed="rId20">
              <a:alphaModFix/>
            </a:blip>
            <a:stretch>
              <a:fillRect/>
            </a:stretch>
          </a:blipFill>
          <a:ln>
            <a:noFill/>
          </a:ln>
        </p:spPr>
      </p:sp>
      <p:sp>
        <p:nvSpPr>
          <p:cNvPr id="723" name="Shape 723" descr=" " title="The Presidents 1885 1913">
            <a:hlinkClick r:id="rId21"/>
          </p:cNvPr>
          <p:cNvSpPr/>
          <p:nvPr/>
        </p:nvSpPr>
        <p:spPr>
          <a:xfrm>
            <a:off x="3412814" y="2765975"/>
            <a:ext cx="2299967" cy="1724975"/>
          </a:xfrm>
          <a:prstGeom prst="rect">
            <a:avLst/>
          </a:prstGeom>
          <a:blipFill>
            <a:blip r:embed="rId22">
              <a:alphaModFix/>
            </a:blip>
            <a:stretch>
              <a:fillRect/>
            </a:stretch>
          </a:blipFill>
          <a:ln>
            <a:noFill/>
          </a:ln>
        </p:spPr>
      </p:sp>
      <p:sp>
        <p:nvSpPr>
          <p:cNvPr id="724" name="Shape 724" descr=" " title="The Presidents 1913 1945">
            <a:hlinkClick r:id="rId23"/>
          </p:cNvPr>
          <p:cNvSpPr/>
          <p:nvPr/>
        </p:nvSpPr>
        <p:spPr>
          <a:xfrm>
            <a:off x="6331450" y="2758863"/>
            <a:ext cx="2299967" cy="1724975"/>
          </a:xfrm>
          <a:prstGeom prst="rect">
            <a:avLst/>
          </a:prstGeom>
          <a:blipFill>
            <a:blip r:embed="rId24">
              <a:alphaModFix/>
            </a:blip>
            <a:stretch>
              <a:fillRect/>
            </a:stretch>
          </a:blipFill>
          <a:ln>
            <a:noFill/>
          </a:ln>
        </p:spPr>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Harry Truman                                    Dwight Eisenhower                              John Kennedy</a:t>
            </a:r>
            <a:endParaRPr/>
          </a:p>
        </p:txBody>
      </p:sp>
      <p:sp>
        <p:nvSpPr>
          <p:cNvPr id="730" name="Shape 730"/>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Lyndon Johnson                                  Richard Nixon </a:t>
            </a:r>
            <a:r>
              <a:rPr lang="en">
                <a:solidFill>
                  <a:schemeClr val="dk1"/>
                </a:solidFill>
              </a:rPr>
              <a:t>                                    Gerald Ford</a:t>
            </a:r>
            <a:r>
              <a:rPr lang="en"/>
              <a:t>                      </a:t>
            </a:r>
            <a:endParaRPr>
              <a:solidFill>
                <a:schemeClr val="dk1"/>
              </a:solidFill>
            </a:endParaRPr>
          </a:p>
          <a:p>
            <a:pPr marL="0" lvl="0" indent="0" rtl="0">
              <a:spcBef>
                <a:spcPts val="0"/>
              </a:spcBef>
              <a:spcAft>
                <a:spcPts val="0"/>
              </a:spcAft>
              <a:buNone/>
            </a:pPr>
            <a:r>
              <a:rPr lang="en"/>
              <a:t>                  												</a:t>
            </a:r>
            <a:endParaRPr/>
          </a:p>
        </p:txBody>
      </p:sp>
      <p:sp>
        <p:nvSpPr>
          <p:cNvPr id="731" name="Shape 731" descr="From The History Channel Series, &quot;The Presidents&quot;. Copyright held by The History Channel - for educational use only!" title="33 Harry Truman">
            <a:hlinkClick r:id="rId3"/>
          </p:cNvPr>
          <p:cNvSpPr/>
          <p:nvPr/>
        </p:nvSpPr>
        <p:spPr>
          <a:xfrm>
            <a:off x="523188" y="516028"/>
            <a:ext cx="2299967" cy="1724975"/>
          </a:xfrm>
          <a:prstGeom prst="rect">
            <a:avLst/>
          </a:prstGeom>
          <a:blipFill>
            <a:blip r:embed="rId4">
              <a:alphaModFix/>
            </a:blip>
            <a:stretch>
              <a:fillRect/>
            </a:stretch>
          </a:blipFill>
          <a:ln>
            <a:noFill/>
          </a:ln>
        </p:spPr>
      </p:sp>
      <p:sp>
        <p:nvSpPr>
          <p:cNvPr id="732" name="Shape 732" descr="From The History Channel Series, &quot;The Presidents&quot;. Copyright held by The History Channel - for educational use only!" title="34 Dwight Eisenhower">
            <a:hlinkClick r:id="rId5"/>
          </p:cNvPr>
          <p:cNvSpPr/>
          <p:nvPr/>
        </p:nvSpPr>
        <p:spPr>
          <a:xfrm>
            <a:off x="3507900" y="516038"/>
            <a:ext cx="2299950" cy="1724956"/>
          </a:xfrm>
          <a:prstGeom prst="rect">
            <a:avLst/>
          </a:prstGeom>
          <a:blipFill>
            <a:blip r:embed="rId6">
              <a:alphaModFix/>
            </a:blip>
            <a:stretch>
              <a:fillRect/>
            </a:stretch>
          </a:blipFill>
          <a:ln>
            <a:noFill/>
          </a:ln>
        </p:spPr>
      </p:sp>
      <p:sp>
        <p:nvSpPr>
          <p:cNvPr id="733" name="Shape 733" descr="From The History Channel Series, &quot;The Presidents&quot;. Copyright held by The History Channel - for educational use only!" title="36 Lyndon Johnson">
            <a:hlinkClick r:id="rId7"/>
          </p:cNvPr>
          <p:cNvSpPr/>
          <p:nvPr/>
        </p:nvSpPr>
        <p:spPr>
          <a:xfrm>
            <a:off x="523188" y="2703450"/>
            <a:ext cx="2299950" cy="1724963"/>
          </a:xfrm>
          <a:prstGeom prst="rect">
            <a:avLst/>
          </a:prstGeom>
          <a:blipFill>
            <a:blip r:embed="rId8">
              <a:alphaModFix/>
            </a:blip>
            <a:stretch>
              <a:fillRect/>
            </a:stretch>
          </a:blipFill>
          <a:ln>
            <a:noFill/>
          </a:ln>
        </p:spPr>
      </p:sp>
      <p:sp>
        <p:nvSpPr>
          <p:cNvPr id="734" name="Shape 734" descr="From The History Channel Series, &quot;The Presidents&quot;. Copyright held by The History Channel - for educational use only!" title="37 Richard Nixon">
            <a:hlinkClick r:id="rId9"/>
          </p:cNvPr>
          <p:cNvSpPr/>
          <p:nvPr/>
        </p:nvSpPr>
        <p:spPr>
          <a:xfrm>
            <a:off x="3507912" y="2703463"/>
            <a:ext cx="2299933" cy="1724950"/>
          </a:xfrm>
          <a:prstGeom prst="rect">
            <a:avLst/>
          </a:prstGeom>
          <a:blipFill>
            <a:blip r:embed="rId10">
              <a:alphaModFix/>
            </a:blip>
            <a:stretch>
              <a:fillRect/>
            </a:stretch>
          </a:blipFill>
          <a:ln>
            <a:noFill/>
          </a:ln>
        </p:spPr>
      </p:sp>
      <p:sp>
        <p:nvSpPr>
          <p:cNvPr id="735" name="Shape 735" descr="From The History Channel Series, &quot;The Presidents&quot;. Copyright held by The History Channel - for educational use only!" title="38 Gerald Ford">
            <a:hlinkClick r:id="rId11"/>
          </p:cNvPr>
          <p:cNvSpPr/>
          <p:nvPr/>
        </p:nvSpPr>
        <p:spPr>
          <a:xfrm>
            <a:off x="6370075" y="2771925"/>
            <a:ext cx="2299925" cy="1724937"/>
          </a:xfrm>
          <a:prstGeom prst="rect">
            <a:avLst/>
          </a:prstGeom>
          <a:blipFill>
            <a:blip r:embed="rId12">
              <a:alphaModFix/>
            </a:blip>
            <a:stretch>
              <a:fillRect/>
            </a:stretch>
          </a:blipFill>
          <a:ln>
            <a:noFill/>
          </a:ln>
        </p:spPr>
      </p:sp>
      <p:sp>
        <p:nvSpPr>
          <p:cNvPr id="736" name="Shape 736" descr="From The History Channel Series, &quot;The Presidents&quot;. Copyright held by The History Channel - for educational use only!" title="35 John F  Kennedy">
            <a:hlinkClick r:id="rId13"/>
          </p:cNvPr>
          <p:cNvSpPr/>
          <p:nvPr/>
        </p:nvSpPr>
        <p:spPr>
          <a:xfrm>
            <a:off x="6370088" y="516063"/>
            <a:ext cx="2299890" cy="1724925"/>
          </a:xfrm>
          <a:prstGeom prst="rect">
            <a:avLst/>
          </a:prstGeom>
          <a:blipFill>
            <a:blip r:embed="rId14">
              <a:alphaModFix/>
            </a:blip>
            <a:stretch>
              <a:fillRect/>
            </a:stretch>
          </a:blipFill>
          <a:ln>
            <a:noFill/>
          </a:ln>
        </p:spPr>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914400" lvl="0" indent="457200" algn="l" rtl="0">
              <a:spcBef>
                <a:spcPts val="0"/>
              </a:spcBef>
              <a:spcAft>
                <a:spcPts val="0"/>
              </a:spcAft>
              <a:buNone/>
            </a:pPr>
            <a:r>
              <a:rPr lang="en"/>
              <a:t>                                        Jimmy Carter                              </a:t>
            </a:r>
            <a:endParaRPr/>
          </a:p>
        </p:txBody>
      </p:sp>
      <p:sp>
        <p:nvSpPr>
          <p:cNvPr id="742" name="Shape 742"/>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Ronald Reagan                                  George H Bush </a:t>
            </a:r>
            <a:r>
              <a:rPr lang="en">
                <a:solidFill>
                  <a:schemeClr val="dk1"/>
                </a:solidFill>
              </a:rPr>
              <a:t>                                    Bill Clinton</a:t>
            </a:r>
            <a:r>
              <a:rPr lang="en"/>
              <a:t>                    </a:t>
            </a:r>
            <a:endParaRPr>
              <a:solidFill>
                <a:schemeClr val="dk1"/>
              </a:solidFill>
            </a:endParaRPr>
          </a:p>
          <a:p>
            <a:pPr marL="0" lvl="0" indent="0" rtl="0">
              <a:spcBef>
                <a:spcPts val="0"/>
              </a:spcBef>
              <a:spcAft>
                <a:spcPts val="0"/>
              </a:spcAft>
              <a:buNone/>
            </a:pPr>
            <a:r>
              <a:rPr lang="en"/>
              <a:t>                  												</a:t>
            </a:r>
            <a:endParaRPr/>
          </a:p>
        </p:txBody>
      </p:sp>
      <p:sp>
        <p:nvSpPr>
          <p:cNvPr id="743" name="Shape 743" descr="From The History Channel Series, &quot;The Presidents&quot;. Copyright held by The History Channel - for educational use only!" title="36 Lyndon Johnson">
            <a:hlinkClick r:id="rId3"/>
          </p:cNvPr>
          <p:cNvSpPr/>
          <p:nvPr/>
        </p:nvSpPr>
        <p:spPr>
          <a:xfrm>
            <a:off x="523188" y="2703450"/>
            <a:ext cx="2299950" cy="1724963"/>
          </a:xfrm>
          <a:prstGeom prst="rect">
            <a:avLst/>
          </a:prstGeom>
          <a:blipFill>
            <a:blip r:embed="rId4">
              <a:alphaModFix/>
            </a:blip>
            <a:stretch>
              <a:fillRect/>
            </a:stretch>
          </a:blipFill>
          <a:ln>
            <a:noFill/>
          </a:ln>
        </p:spPr>
      </p:sp>
      <p:sp>
        <p:nvSpPr>
          <p:cNvPr id="744" name="Shape 744" descr="From The History Channel Series, &quot;The Presidents&quot;. Copyright held by The History Channel - for educational use only!" title="42 Bill Clinton">
            <a:hlinkClick r:id="rId5"/>
          </p:cNvPr>
          <p:cNvSpPr/>
          <p:nvPr/>
        </p:nvSpPr>
        <p:spPr>
          <a:xfrm>
            <a:off x="6365775" y="2695725"/>
            <a:ext cx="2299950" cy="1724963"/>
          </a:xfrm>
          <a:prstGeom prst="rect">
            <a:avLst/>
          </a:prstGeom>
          <a:blipFill>
            <a:blip r:embed="rId6">
              <a:alphaModFix/>
            </a:blip>
            <a:stretch>
              <a:fillRect/>
            </a:stretch>
          </a:blipFill>
          <a:ln>
            <a:noFill/>
          </a:ln>
        </p:spPr>
      </p:sp>
      <p:sp>
        <p:nvSpPr>
          <p:cNvPr id="745" name="Shape 745" descr="From The History Channel Series, &quot;The Presidents&quot;. Copyright held by The History Channel - for educational use only!" title="40 Ronald Reagan">
            <a:hlinkClick r:id="rId7"/>
          </p:cNvPr>
          <p:cNvSpPr/>
          <p:nvPr/>
        </p:nvSpPr>
        <p:spPr>
          <a:xfrm>
            <a:off x="523237" y="2703488"/>
            <a:ext cx="2299876" cy="1724907"/>
          </a:xfrm>
          <a:prstGeom prst="rect">
            <a:avLst/>
          </a:prstGeom>
          <a:blipFill>
            <a:blip r:embed="rId8">
              <a:alphaModFix/>
            </a:blip>
            <a:stretch>
              <a:fillRect/>
            </a:stretch>
          </a:blipFill>
          <a:ln>
            <a:noFill/>
          </a:ln>
        </p:spPr>
      </p:sp>
      <p:sp>
        <p:nvSpPr>
          <p:cNvPr id="746" name="Shape 746" descr="From The History Channel Series, &quot;The Presidents&quot;. Copyright held by The History Channel - for educational use only!" title="41 George HW Bush">
            <a:hlinkClick r:id="rId9"/>
          </p:cNvPr>
          <p:cNvSpPr/>
          <p:nvPr/>
        </p:nvSpPr>
        <p:spPr>
          <a:xfrm>
            <a:off x="3422925" y="2692088"/>
            <a:ext cx="2299950" cy="1724963"/>
          </a:xfrm>
          <a:prstGeom prst="rect">
            <a:avLst/>
          </a:prstGeom>
          <a:blipFill>
            <a:blip r:embed="rId10">
              <a:alphaModFix/>
            </a:blip>
            <a:stretch>
              <a:fillRect/>
            </a:stretch>
          </a:blipFill>
          <a:ln>
            <a:noFill/>
          </a:ln>
        </p:spPr>
      </p:sp>
      <p:sp>
        <p:nvSpPr>
          <p:cNvPr id="747" name="Shape 747" descr="From The History Channel Series, &quot;The Presidents&quot;. Copyright held by The History Channel - for educational use only!" title="39 Jimmy Carter">
            <a:hlinkClick r:id="rId11"/>
          </p:cNvPr>
          <p:cNvSpPr/>
          <p:nvPr/>
        </p:nvSpPr>
        <p:spPr>
          <a:xfrm>
            <a:off x="3422925" y="493387"/>
            <a:ext cx="2299950" cy="1724988"/>
          </a:xfrm>
          <a:prstGeom prst="rect">
            <a:avLst/>
          </a:prstGeom>
          <a:blipFill>
            <a:blip r:embed="rId12">
              <a:alphaModFix/>
            </a:blip>
            <a:stretch>
              <a:fillRect/>
            </a:stretch>
          </a:blipFill>
          <a:ln>
            <a:noFill/>
          </a:ln>
        </p:spPr>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914400" lvl="0" indent="457200" algn="l" rtl="0">
              <a:spcBef>
                <a:spcPts val="0"/>
              </a:spcBef>
              <a:spcAft>
                <a:spcPts val="0"/>
              </a:spcAft>
              <a:buNone/>
            </a:pPr>
            <a:r>
              <a:rPr lang="en"/>
              <a:t>                                        Jimmy Carter                              </a:t>
            </a:r>
            <a:endParaRPr/>
          </a:p>
        </p:txBody>
      </p:sp>
      <p:sp>
        <p:nvSpPr>
          <p:cNvPr id="753" name="Shape 753"/>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Ronald Reagan                                  George H Bush </a:t>
            </a:r>
            <a:r>
              <a:rPr lang="en">
                <a:solidFill>
                  <a:schemeClr val="dk1"/>
                </a:solidFill>
              </a:rPr>
              <a:t>                                    Bill Clinton</a:t>
            </a:r>
            <a:r>
              <a:rPr lang="en"/>
              <a:t>                    </a:t>
            </a:r>
            <a:endParaRPr>
              <a:solidFill>
                <a:schemeClr val="dk1"/>
              </a:solidFill>
            </a:endParaRPr>
          </a:p>
          <a:p>
            <a:pPr marL="0" lvl="0" indent="0" rtl="0">
              <a:spcBef>
                <a:spcPts val="0"/>
              </a:spcBef>
              <a:spcAft>
                <a:spcPts val="0"/>
              </a:spcAft>
              <a:buNone/>
            </a:pPr>
            <a:r>
              <a:rPr lang="en"/>
              <a:t>                  												</a:t>
            </a:r>
            <a:endParaRPr/>
          </a:p>
        </p:txBody>
      </p:sp>
      <p:sp>
        <p:nvSpPr>
          <p:cNvPr id="754" name="Shape 754" descr="From The History Channel Series, &quot;The Presidents&quot;. Copyright held by The History Channel - for educational use only!" title="36 Lyndon Johnson">
            <a:hlinkClick r:id="rId3"/>
          </p:cNvPr>
          <p:cNvSpPr/>
          <p:nvPr/>
        </p:nvSpPr>
        <p:spPr>
          <a:xfrm>
            <a:off x="523188" y="2703450"/>
            <a:ext cx="2299950" cy="1724963"/>
          </a:xfrm>
          <a:prstGeom prst="rect">
            <a:avLst/>
          </a:prstGeom>
          <a:blipFill>
            <a:blip r:embed="rId4">
              <a:alphaModFix/>
            </a:blip>
            <a:stretch>
              <a:fillRect/>
            </a:stretch>
          </a:blipFill>
          <a:ln>
            <a:noFill/>
          </a:ln>
        </p:spPr>
      </p:sp>
      <p:sp>
        <p:nvSpPr>
          <p:cNvPr id="755" name="Shape 755" descr="From The History Channel Series, &quot;The Presidents&quot;. Copyright held by The History Channel - for educational use only!" title="42 Bill Clinton">
            <a:hlinkClick r:id="rId5"/>
          </p:cNvPr>
          <p:cNvSpPr/>
          <p:nvPr/>
        </p:nvSpPr>
        <p:spPr>
          <a:xfrm>
            <a:off x="6365775" y="2695725"/>
            <a:ext cx="2299950" cy="1724963"/>
          </a:xfrm>
          <a:prstGeom prst="rect">
            <a:avLst/>
          </a:prstGeom>
          <a:blipFill>
            <a:blip r:embed="rId6">
              <a:alphaModFix/>
            </a:blip>
            <a:stretch>
              <a:fillRect/>
            </a:stretch>
          </a:blipFill>
          <a:ln>
            <a:noFill/>
          </a:ln>
        </p:spPr>
      </p:sp>
      <p:sp>
        <p:nvSpPr>
          <p:cNvPr id="756" name="Shape 756" descr="From The History Channel Series, &quot;The Presidents&quot;. Copyright held by The History Channel - for educational use only!" title="40 Ronald Reagan">
            <a:hlinkClick r:id="rId7"/>
          </p:cNvPr>
          <p:cNvSpPr/>
          <p:nvPr/>
        </p:nvSpPr>
        <p:spPr>
          <a:xfrm>
            <a:off x="523237" y="2703488"/>
            <a:ext cx="2299876" cy="1724907"/>
          </a:xfrm>
          <a:prstGeom prst="rect">
            <a:avLst/>
          </a:prstGeom>
          <a:blipFill>
            <a:blip r:embed="rId8">
              <a:alphaModFix/>
            </a:blip>
            <a:stretch>
              <a:fillRect/>
            </a:stretch>
          </a:blipFill>
          <a:ln>
            <a:noFill/>
          </a:ln>
        </p:spPr>
      </p:sp>
      <p:sp>
        <p:nvSpPr>
          <p:cNvPr id="757" name="Shape 757" descr="From The History Channel Series, &quot;The Presidents&quot;. Copyright held by The History Channel - for educational use only!" title="41 George HW Bush">
            <a:hlinkClick r:id="rId9"/>
          </p:cNvPr>
          <p:cNvSpPr/>
          <p:nvPr/>
        </p:nvSpPr>
        <p:spPr>
          <a:xfrm>
            <a:off x="3422925" y="2692088"/>
            <a:ext cx="2299950" cy="1724963"/>
          </a:xfrm>
          <a:prstGeom prst="rect">
            <a:avLst/>
          </a:prstGeom>
          <a:blipFill>
            <a:blip r:embed="rId10">
              <a:alphaModFix/>
            </a:blip>
            <a:stretch>
              <a:fillRect/>
            </a:stretch>
          </a:blipFill>
          <a:ln>
            <a:noFill/>
          </a:ln>
        </p:spPr>
      </p:sp>
      <p:sp>
        <p:nvSpPr>
          <p:cNvPr id="758" name="Shape 758" descr="From The History Channel Series, &quot;The Presidents&quot;. Copyright held by The History Channel - for educational use only!" title="39 Jimmy Carter">
            <a:hlinkClick r:id="rId11"/>
          </p:cNvPr>
          <p:cNvSpPr/>
          <p:nvPr/>
        </p:nvSpPr>
        <p:spPr>
          <a:xfrm>
            <a:off x="3422925" y="493387"/>
            <a:ext cx="2299950" cy="1724988"/>
          </a:xfrm>
          <a:prstGeom prst="rect">
            <a:avLst/>
          </a:prstGeom>
          <a:blipFill>
            <a:blip r:embed="rId12">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819150" y="617000"/>
            <a:ext cx="7505700" cy="9546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200"/>
              <a:t>Period 1</a:t>
            </a:r>
            <a:endParaRPr sz="1200"/>
          </a:p>
          <a:p>
            <a:pPr marL="0" lvl="0" indent="0" algn="ctr" rtl="0">
              <a:spcBef>
                <a:spcPts val="0"/>
              </a:spcBef>
              <a:spcAft>
                <a:spcPts val="0"/>
              </a:spcAft>
              <a:buNone/>
            </a:pPr>
            <a:r>
              <a:rPr lang="en"/>
              <a:t>1491-1607</a:t>
            </a:r>
            <a:r>
              <a:rPr lang="en" sz="1200"/>
              <a:t> </a:t>
            </a:r>
            <a:endParaRPr/>
          </a:p>
        </p:txBody>
      </p:sp>
      <p:sp>
        <p:nvSpPr>
          <p:cNvPr id="217" name="Shape 217"/>
          <p:cNvSpPr txBox="1">
            <a:spLocks noGrp="1"/>
          </p:cNvSpPr>
          <p:nvPr>
            <p:ph type="body" idx="1"/>
          </p:nvPr>
        </p:nvSpPr>
        <p:spPr>
          <a:xfrm>
            <a:off x="819150" y="1453825"/>
            <a:ext cx="7505700" cy="283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Arial"/>
                <a:ea typeface="Arial"/>
                <a:cs typeface="Arial"/>
                <a:sym typeface="Arial"/>
              </a:rPr>
              <a:t>Key Concept 1.1</a:t>
            </a:r>
            <a:br>
              <a:rPr lang="en" sz="1800">
                <a:latin typeface="Arial"/>
                <a:ea typeface="Arial"/>
                <a:cs typeface="Arial"/>
                <a:sym typeface="Arial"/>
              </a:rPr>
            </a:br>
            <a:r>
              <a:rPr lang="en" sz="1800">
                <a:solidFill>
                  <a:srgbClr val="0000FF"/>
                </a:solidFill>
                <a:latin typeface="Arial"/>
                <a:ea typeface="Arial"/>
                <a:cs typeface="Arial"/>
                <a:sym typeface="Arial"/>
              </a:rPr>
              <a:t>As native populations migrated and settled across the vast expanse of North America over time, they developed distinct and increasingly complex societies by adapting to and transforming their diverse environments.</a:t>
            </a:r>
            <a:endParaRPr sz="1800">
              <a:solidFill>
                <a:srgbClr val="0000FF"/>
              </a:solidFill>
              <a:latin typeface="Arial"/>
              <a:ea typeface="Arial"/>
              <a:cs typeface="Arial"/>
              <a:sym typeface="Arial"/>
            </a:endParaRPr>
          </a:p>
          <a:p>
            <a:pPr marL="0" lvl="0" indent="0" algn="l" rtl="0">
              <a:spcBef>
                <a:spcPts val="0"/>
              </a:spcBef>
              <a:spcAft>
                <a:spcPts val="0"/>
              </a:spcAft>
              <a:buNone/>
            </a:pPr>
            <a:endParaRPr sz="1800">
              <a:solidFill>
                <a:srgbClr val="0000FF"/>
              </a:solidFill>
              <a:latin typeface="Arial"/>
              <a:ea typeface="Arial"/>
              <a:cs typeface="Arial"/>
              <a:sym typeface="Arial"/>
            </a:endParaRPr>
          </a:p>
          <a:p>
            <a:pPr marL="0" lvl="0" indent="0" algn="l" rtl="0">
              <a:spcBef>
                <a:spcPts val="0"/>
              </a:spcBef>
              <a:spcAft>
                <a:spcPts val="0"/>
              </a:spcAft>
              <a:buNone/>
            </a:pPr>
            <a:r>
              <a:rPr lang="en" sz="1800" b="1">
                <a:latin typeface="Arial"/>
                <a:ea typeface="Arial"/>
                <a:cs typeface="Arial"/>
                <a:sym typeface="Arial"/>
              </a:rPr>
              <a:t>Key Concept 1.2</a:t>
            </a:r>
            <a:br>
              <a:rPr lang="en" sz="1800" b="1">
                <a:latin typeface="Arial"/>
                <a:ea typeface="Arial"/>
                <a:cs typeface="Arial"/>
                <a:sym typeface="Arial"/>
              </a:rPr>
            </a:br>
            <a:r>
              <a:rPr lang="en" sz="1800">
                <a:solidFill>
                  <a:srgbClr val="0000FF"/>
                </a:solidFill>
                <a:latin typeface="Arial"/>
                <a:ea typeface="Arial"/>
                <a:cs typeface="Arial"/>
                <a:sym typeface="Arial"/>
              </a:rPr>
              <a:t>Contact among Europeans, Native Americans, and Africans resulted in the Columbian Exchange and significant social, cultural, and political changes on both sides of the Atlantic Ocean.</a:t>
            </a:r>
            <a:endParaRPr sz="1800">
              <a:solidFill>
                <a:srgbClr val="0000FF"/>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800" b="1"/>
              <a:t>13  of 15</a:t>
            </a:r>
            <a:endParaRPr sz="800" b="1"/>
          </a:p>
          <a:p>
            <a:pPr marL="0" lvl="0" indent="0">
              <a:spcBef>
                <a:spcPts val="0"/>
              </a:spcBef>
              <a:spcAft>
                <a:spcPts val="0"/>
              </a:spcAft>
              <a:buNone/>
            </a:pPr>
            <a:r>
              <a:rPr lang="en" u="sng">
                <a:solidFill>
                  <a:schemeClr val="hlink"/>
                </a:solidFill>
                <a:hlinkClick r:id="rId3"/>
              </a:rPr>
              <a:t>Primary Sources and Personal Voices</a:t>
            </a:r>
            <a:endParaRPr>
              <a:solidFill>
                <a:srgbClr val="000000"/>
              </a:solidFill>
            </a:endParaRPr>
          </a:p>
          <a:p>
            <a:pPr marL="0" lvl="0" indent="0" rtl="0">
              <a:spcBef>
                <a:spcPts val="0"/>
              </a:spcBef>
              <a:spcAft>
                <a:spcPts val="0"/>
              </a:spcAft>
              <a:buNone/>
            </a:pPr>
            <a:r>
              <a:rPr lang="en" sz="1000">
                <a:solidFill>
                  <a:srgbClr val="000000"/>
                </a:solidFill>
              </a:rPr>
              <a:t>(</a:t>
            </a:r>
            <a:r>
              <a:rPr lang="en" sz="1000" u="sng">
                <a:solidFill>
                  <a:schemeClr val="hlink"/>
                </a:solidFill>
                <a:hlinkClick r:id="rId4"/>
              </a:rPr>
              <a:t>under construction</a:t>
            </a:r>
            <a:r>
              <a:rPr lang="en" sz="1000">
                <a:solidFill>
                  <a:srgbClr val="000000"/>
                </a:solidFill>
              </a:rPr>
              <a:t>)</a:t>
            </a:r>
            <a:endParaRPr sz="1000">
              <a:solidFill>
                <a:srgbClr val="0000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800" b="1"/>
          </a:p>
          <a:p>
            <a:pPr marL="0" lvl="0" indent="0">
              <a:spcBef>
                <a:spcPts val="0"/>
              </a:spcBef>
              <a:spcAft>
                <a:spcPts val="0"/>
              </a:spcAft>
              <a:buNone/>
            </a:pPr>
            <a:r>
              <a:rPr lang="en" sz="800" b="1"/>
              <a:t>14-15</a:t>
            </a:r>
            <a:endParaRPr sz="800" b="1"/>
          </a:p>
          <a:p>
            <a:pPr marL="0" lvl="0" indent="0" rtl="0">
              <a:spcBef>
                <a:spcPts val="0"/>
              </a:spcBef>
              <a:spcAft>
                <a:spcPts val="0"/>
              </a:spcAft>
              <a:buNone/>
            </a:pPr>
            <a:r>
              <a:rPr lang="en"/>
              <a:t>The Exam Format and Scoring Rubrics</a:t>
            </a:r>
            <a:endParaRPr>
              <a:solidFill>
                <a:srgbClr val="00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Section I: Part A</a:t>
            </a:r>
            <a:endParaRPr/>
          </a:p>
        </p:txBody>
      </p:sp>
      <p:sp>
        <p:nvSpPr>
          <p:cNvPr id="774" name="Shape 774"/>
          <p:cNvSpPr txBox="1">
            <a:spLocks noGrp="1"/>
          </p:cNvSpPr>
          <p:nvPr>
            <p:ph type="body" idx="1"/>
          </p:nvPr>
        </p:nvSpPr>
        <p:spPr>
          <a:xfrm>
            <a:off x="819150" y="1467850"/>
            <a:ext cx="7505700" cy="28185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b="1">
                <a:solidFill>
                  <a:srgbClr val="505050"/>
                </a:solidFill>
                <a:latin typeface="Arial"/>
                <a:ea typeface="Arial"/>
                <a:cs typeface="Arial"/>
                <a:sym typeface="Arial"/>
              </a:rPr>
              <a:t>Multiple Choice</a:t>
            </a:r>
            <a:r>
              <a:rPr lang="en" sz="1800">
                <a:solidFill>
                  <a:srgbClr val="505050"/>
                </a:solidFill>
                <a:latin typeface="Arial"/>
                <a:ea typeface="Arial"/>
                <a:cs typeface="Arial"/>
                <a:sym typeface="Arial"/>
              </a:rPr>
              <a:t>—55 Questions | 55 Minutes | 40% of Exam Score</a:t>
            </a:r>
            <a:endParaRPr sz="1800">
              <a:solidFill>
                <a:srgbClr val="505050"/>
              </a:solidFill>
              <a:latin typeface="Arial"/>
              <a:ea typeface="Arial"/>
              <a:cs typeface="Arial"/>
              <a:sym typeface="Arial"/>
            </a:endParaRPr>
          </a:p>
          <a:p>
            <a:pPr marL="457200" lvl="0" indent="-317500" rtl="0">
              <a:spcBef>
                <a:spcPts val="1800"/>
              </a:spcBef>
              <a:spcAft>
                <a:spcPts val="0"/>
              </a:spcAft>
              <a:buClr>
                <a:srgbClr val="505050"/>
              </a:buClr>
              <a:buSzPts val="1400"/>
              <a:buFont typeface="Arial"/>
              <a:buChar char="●"/>
            </a:pPr>
            <a:r>
              <a:rPr lang="en" sz="1400">
                <a:solidFill>
                  <a:srgbClr val="505050"/>
                </a:solidFill>
                <a:latin typeface="Arial"/>
                <a:ea typeface="Arial"/>
                <a:cs typeface="Arial"/>
                <a:sym typeface="Arial"/>
              </a:rPr>
              <a:t>Questions appear in sets of 2 to 5.</a:t>
            </a:r>
            <a:endParaRPr sz="1400">
              <a:solidFill>
                <a:srgbClr val="505050"/>
              </a:solidFill>
              <a:latin typeface="Arial"/>
              <a:ea typeface="Arial"/>
              <a:cs typeface="Arial"/>
              <a:sym typeface="Arial"/>
            </a:endParaRPr>
          </a:p>
          <a:p>
            <a:pPr marL="457200" lvl="0" indent="-317500" rtl="0">
              <a:spcBef>
                <a:spcPts val="0"/>
              </a:spcBef>
              <a:spcAft>
                <a:spcPts val="0"/>
              </a:spcAft>
              <a:buClr>
                <a:srgbClr val="505050"/>
              </a:buClr>
              <a:buSzPts val="1400"/>
              <a:buFont typeface="Arial"/>
              <a:buChar char="●"/>
            </a:pPr>
            <a:r>
              <a:rPr lang="en" sz="1400">
                <a:solidFill>
                  <a:srgbClr val="505050"/>
                </a:solidFill>
                <a:latin typeface="Arial"/>
                <a:ea typeface="Arial"/>
                <a:cs typeface="Arial"/>
                <a:sym typeface="Arial"/>
              </a:rPr>
              <a:t>Students analyze historical texts, interpretations, and evidence.</a:t>
            </a:r>
            <a:endParaRPr sz="1400">
              <a:solidFill>
                <a:srgbClr val="505050"/>
              </a:solidFill>
              <a:latin typeface="Arial"/>
              <a:ea typeface="Arial"/>
              <a:cs typeface="Arial"/>
              <a:sym typeface="Arial"/>
            </a:endParaRPr>
          </a:p>
          <a:p>
            <a:pPr marL="457200" lvl="0" indent="-317500" rtl="0">
              <a:spcBef>
                <a:spcPts val="0"/>
              </a:spcBef>
              <a:spcAft>
                <a:spcPts val="0"/>
              </a:spcAft>
              <a:buClr>
                <a:srgbClr val="505050"/>
              </a:buClr>
              <a:buSzPts val="1400"/>
              <a:buFont typeface="Arial"/>
              <a:buChar char="●"/>
            </a:pPr>
            <a:r>
              <a:rPr lang="en" sz="1400">
                <a:solidFill>
                  <a:srgbClr val="505050"/>
                </a:solidFill>
                <a:latin typeface="Arial"/>
                <a:ea typeface="Arial"/>
                <a:cs typeface="Arial"/>
                <a:sym typeface="Arial"/>
              </a:rPr>
              <a:t>Primary and secondary sources, images, graphs, and maps are included.</a:t>
            </a:r>
            <a:endParaRPr sz="1400">
              <a:solidFill>
                <a:srgbClr val="505050"/>
              </a:solidFill>
              <a:latin typeface="Arial"/>
              <a:ea typeface="Arial"/>
              <a:cs typeface="Arial"/>
              <a:sym typeface="Arial"/>
            </a:endParaRPr>
          </a:p>
          <a:p>
            <a:pPr marL="0" lvl="0" indent="0" rtl="0">
              <a:spcBef>
                <a:spcPts val="1800"/>
              </a:spcBef>
              <a:spcAft>
                <a:spcPts val="0"/>
              </a:spcAft>
              <a:buNone/>
            </a:pPr>
            <a:endParaRPr sz="1200">
              <a:solidFill>
                <a:srgbClr val="505050"/>
              </a:solidFill>
              <a:latin typeface="Roboto"/>
              <a:ea typeface="Roboto"/>
              <a:cs typeface="Roboto"/>
              <a:sym typeface="Roboto"/>
            </a:endParaRPr>
          </a:p>
          <a:p>
            <a:pPr marL="0" lvl="0" indent="0">
              <a:spcBef>
                <a:spcPts val="0"/>
              </a:spcBef>
              <a:spcAft>
                <a:spcPts val="160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Section I: Part B</a:t>
            </a:r>
            <a:endParaRPr/>
          </a:p>
        </p:txBody>
      </p:sp>
      <p:sp>
        <p:nvSpPr>
          <p:cNvPr id="780" name="Shape 780"/>
          <p:cNvSpPr txBox="1">
            <a:spLocks noGrp="1"/>
          </p:cNvSpPr>
          <p:nvPr>
            <p:ph type="body" idx="1"/>
          </p:nvPr>
        </p:nvSpPr>
        <p:spPr>
          <a:xfrm>
            <a:off x="819150" y="1499925"/>
            <a:ext cx="7505700" cy="27867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b="1">
                <a:solidFill>
                  <a:srgbClr val="505050"/>
                </a:solidFill>
                <a:latin typeface="Arial"/>
                <a:ea typeface="Arial"/>
                <a:cs typeface="Arial"/>
                <a:sym typeface="Arial"/>
              </a:rPr>
              <a:t>Short Answer</a:t>
            </a:r>
            <a:r>
              <a:rPr lang="en" sz="1800">
                <a:solidFill>
                  <a:srgbClr val="505050"/>
                </a:solidFill>
                <a:latin typeface="Arial"/>
                <a:ea typeface="Arial"/>
                <a:cs typeface="Arial"/>
                <a:sym typeface="Arial"/>
              </a:rPr>
              <a:t>—3 Questions | 40 Minutes | 20% of Exam Score</a:t>
            </a:r>
            <a:endParaRPr sz="1800">
              <a:solidFill>
                <a:srgbClr val="505050"/>
              </a:solidFill>
              <a:latin typeface="Roboto"/>
              <a:ea typeface="Roboto"/>
              <a:cs typeface="Roboto"/>
              <a:sym typeface="Roboto"/>
            </a:endParaRPr>
          </a:p>
          <a:p>
            <a:pPr marL="457200" lvl="0" indent="-317500" rtl="0">
              <a:spcBef>
                <a:spcPts val="1800"/>
              </a:spcBef>
              <a:spcAft>
                <a:spcPts val="0"/>
              </a:spcAft>
              <a:buClr>
                <a:srgbClr val="000000"/>
              </a:buClr>
              <a:buSzPts val="1400"/>
              <a:buFont typeface="Arial"/>
              <a:buChar char="●"/>
            </a:pPr>
            <a:r>
              <a:rPr lang="en" sz="1400">
                <a:solidFill>
                  <a:srgbClr val="505050"/>
                </a:solidFill>
                <a:latin typeface="Roboto"/>
                <a:ea typeface="Roboto"/>
                <a:cs typeface="Roboto"/>
                <a:sym typeface="Roboto"/>
              </a:rPr>
              <a:t>Analyze historians' interpretations, historical sources, and propositions about history.</a:t>
            </a:r>
            <a:endParaRPr sz="1400">
              <a:solidFill>
                <a:srgbClr val="505050"/>
              </a:solidFill>
              <a:latin typeface="Roboto"/>
              <a:ea typeface="Roboto"/>
              <a:cs typeface="Roboto"/>
              <a:sym typeface="Roboto"/>
            </a:endParaRPr>
          </a:p>
          <a:p>
            <a:pPr marL="457200" lvl="0" indent="-317500" rtl="0">
              <a:spcBef>
                <a:spcPts val="0"/>
              </a:spcBef>
              <a:spcAft>
                <a:spcPts val="0"/>
              </a:spcAft>
              <a:buClr>
                <a:srgbClr val="000000"/>
              </a:buClr>
              <a:buSzPts val="1400"/>
              <a:buFont typeface="Arial"/>
              <a:buChar char="●"/>
            </a:pPr>
            <a:r>
              <a:rPr lang="en" sz="1400">
                <a:solidFill>
                  <a:srgbClr val="505050"/>
                </a:solidFill>
                <a:latin typeface="Roboto"/>
                <a:ea typeface="Roboto"/>
                <a:cs typeface="Roboto"/>
                <a:sym typeface="Roboto"/>
              </a:rPr>
              <a:t>Questions provide opportunities for students to demonstrate what they know best.</a:t>
            </a:r>
            <a:endParaRPr sz="1400">
              <a:solidFill>
                <a:srgbClr val="505050"/>
              </a:solidFill>
              <a:latin typeface="Roboto"/>
              <a:ea typeface="Roboto"/>
              <a:cs typeface="Roboto"/>
              <a:sym typeface="Roboto"/>
            </a:endParaRPr>
          </a:p>
          <a:p>
            <a:pPr marL="457200" lvl="0" indent="-317500" rtl="0">
              <a:spcBef>
                <a:spcPts val="0"/>
              </a:spcBef>
              <a:spcAft>
                <a:spcPts val="0"/>
              </a:spcAft>
              <a:buClr>
                <a:srgbClr val="000000"/>
              </a:buClr>
              <a:buSzPts val="1400"/>
              <a:buFont typeface="Arial"/>
              <a:buChar char="●"/>
            </a:pPr>
            <a:r>
              <a:rPr lang="en" sz="1400">
                <a:solidFill>
                  <a:srgbClr val="505050"/>
                </a:solidFill>
                <a:latin typeface="Roboto"/>
                <a:ea typeface="Roboto"/>
                <a:cs typeface="Roboto"/>
                <a:sym typeface="Roboto"/>
              </a:rPr>
              <a:t>Some questions include texts, images, graphs, or maps.</a:t>
            </a:r>
            <a:endParaRPr sz="1400">
              <a:solidFill>
                <a:srgbClr val="505050"/>
              </a:solidFill>
              <a:latin typeface="Roboto"/>
              <a:ea typeface="Roboto"/>
              <a:cs typeface="Roboto"/>
              <a:sym typeface="Roboto"/>
            </a:endParaRPr>
          </a:p>
          <a:p>
            <a:pPr marL="457200" lvl="0" indent="-317500" rtl="0">
              <a:spcBef>
                <a:spcPts val="0"/>
              </a:spcBef>
              <a:spcAft>
                <a:spcPts val="0"/>
              </a:spcAft>
              <a:buClr>
                <a:srgbClr val="000000"/>
              </a:buClr>
              <a:buSzPts val="1400"/>
              <a:buFont typeface="Arial"/>
              <a:buChar char="●"/>
            </a:pPr>
            <a:r>
              <a:rPr lang="en" sz="1400" b="1">
                <a:solidFill>
                  <a:srgbClr val="505050"/>
                </a:solidFill>
                <a:latin typeface="Roboto"/>
                <a:ea typeface="Roboto"/>
                <a:cs typeface="Roboto"/>
                <a:sym typeface="Roboto"/>
              </a:rPr>
              <a:t>Update for 2017-18:</a:t>
            </a:r>
            <a:r>
              <a:rPr lang="en" sz="1400">
                <a:solidFill>
                  <a:srgbClr val="505050"/>
                </a:solidFill>
                <a:latin typeface="Roboto"/>
                <a:ea typeface="Roboto"/>
                <a:cs typeface="Roboto"/>
                <a:sym typeface="Roboto"/>
              </a:rPr>
              <a:t> The number of required short-answer questions has been reduced to three, and the time allotted has been decreased to 40 minutes. Students will be choose between two options for the final required short-answer question, each one focusing on a different time period.</a:t>
            </a:r>
            <a:endParaRPr sz="1400">
              <a:solidFill>
                <a:srgbClr val="505050"/>
              </a:solidFill>
              <a:latin typeface="Roboto"/>
              <a:ea typeface="Roboto"/>
              <a:cs typeface="Roboto"/>
              <a:sym typeface="Roboto"/>
            </a:endParaRPr>
          </a:p>
          <a:p>
            <a:pPr marL="914400" lvl="1" indent="-317500" rtl="0">
              <a:spcBef>
                <a:spcPts val="0"/>
              </a:spcBef>
              <a:spcAft>
                <a:spcPts val="0"/>
              </a:spcAft>
              <a:buClr>
                <a:srgbClr val="000000"/>
              </a:buClr>
              <a:buSzPts val="1400"/>
              <a:buFont typeface="Arial"/>
              <a:buChar char="●"/>
            </a:pPr>
            <a:r>
              <a:rPr lang="en" sz="1400">
                <a:solidFill>
                  <a:srgbClr val="505050"/>
                </a:solidFill>
                <a:latin typeface="Roboto"/>
                <a:ea typeface="Roboto"/>
                <a:cs typeface="Roboto"/>
                <a:sym typeface="Roboto"/>
              </a:rPr>
              <a:t>Question 1 (required): periods 3-8</a:t>
            </a:r>
            <a:endParaRPr sz="1400">
              <a:solidFill>
                <a:srgbClr val="505050"/>
              </a:solidFill>
              <a:latin typeface="Roboto"/>
              <a:ea typeface="Roboto"/>
              <a:cs typeface="Roboto"/>
              <a:sym typeface="Roboto"/>
            </a:endParaRPr>
          </a:p>
          <a:p>
            <a:pPr marL="914400" lvl="1" indent="-317500" rtl="0">
              <a:spcBef>
                <a:spcPts val="0"/>
              </a:spcBef>
              <a:spcAft>
                <a:spcPts val="0"/>
              </a:spcAft>
              <a:buClr>
                <a:srgbClr val="000000"/>
              </a:buClr>
              <a:buSzPts val="1400"/>
              <a:buFont typeface="Arial"/>
              <a:buChar char="●"/>
            </a:pPr>
            <a:r>
              <a:rPr lang="en" sz="1400">
                <a:solidFill>
                  <a:srgbClr val="505050"/>
                </a:solidFill>
                <a:latin typeface="Roboto"/>
                <a:ea typeface="Roboto"/>
                <a:cs typeface="Roboto"/>
                <a:sym typeface="Roboto"/>
              </a:rPr>
              <a:t>Question 2 (required): periods 3-8</a:t>
            </a:r>
            <a:endParaRPr sz="1400">
              <a:solidFill>
                <a:srgbClr val="505050"/>
              </a:solidFill>
              <a:latin typeface="Roboto"/>
              <a:ea typeface="Roboto"/>
              <a:cs typeface="Roboto"/>
              <a:sym typeface="Roboto"/>
            </a:endParaRPr>
          </a:p>
          <a:p>
            <a:pPr marL="914400" lvl="1" indent="-317500" rtl="0">
              <a:spcBef>
                <a:spcPts val="0"/>
              </a:spcBef>
              <a:spcAft>
                <a:spcPts val="0"/>
              </a:spcAft>
              <a:buClr>
                <a:srgbClr val="000000"/>
              </a:buClr>
              <a:buSzPts val="1400"/>
              <a:buFont typeface="Arial"/>
              <a:buChar char="●"/>
            </a:pPr>
            <a:r>
              <a:rPr lang="en" sz="1400">
                <a:solidFill>
                  <a:srgbClr val="505050"/>
                </a:solidFill>
                <a:latin typeface="Roboto"/>
                <a:ea typeface="Roboto"/>
                <a:cs typeface="Roboto"/>
                <a:sym typeface="Roboto"/>
              </a:rPr>
              <a:t>Students choose between Question 3, periods 1-5, and Question 4, periods 6-9</a:t>
            </a:r>
            <a:endParaRPr sz="1400">
              <a:solidFill>
                <a:srgbClr val="505050"/>
              </a:solidFill>
              <a:latin typeface="Roboto"/>
              <a:ea typeface="Roboto"/>
              <a:cs typeface="Roboto"/>
              <a:sym typeface="Roboto"/>
            </a:endParaRPr>
          </a:p>
          <a:p>
            <a:pPr marL="0" lvl="0" indent="0" rtl="0">
              <a:lnSpc>
                <a:spcPct val="150000"/>
              </a:lnSpc>
              <a:spcBef>
                <a:spcPts val="1800"/>
              </a:spcBef>
              <a:spcAft>
                <a:spcPts val="0"/>
              </a:spcAft>
              <a:buNone/>
            </a:pPr>
            <a:endParaRPr sz="1800" b="1">
              <a:solidFill>
                <a:srgbClr val="505050"/>
              </a:solidFill>
              <a:latin typeface="Arial"/>
              <a:ea typeface="Arial"/>
              <a:cs typeface="Arial"/>
              <a:sym typeface="Arial"/>
            </a:endParaRPr>
          </a:p>
          <a:p>
            <a:pPr marL="0" lvl="0" indent="0" rtl="0">
              <a:spcBef>
                <a:spcPts val="1800"/>
              </a:spcBef>
              <a:spcAft>
                <a:spcPts val="0"/>
              </a:spcAft>
              <a:buNone/>
            </a:pPr>
            <a:endParaRPr sz="1200">
              <a:solidFill>
                <a:srgbClr val="505050"/>
              </a:solidFill>
              <a:latin typeface="Roboto"/>
              <a:ea typeface="Roboto"/>
              <a:cs typeface="Roboto"/>
              <a:sym typeface="Roboto"/>
            </a:endParaRPr>
          </a:p>
          <a:p>
            <a:pPr marL="0" lvl="0" indent="0" rtl="0">
              <a:spcBef>
                <a:spcPts val="0"/>
              </a:spcBef>
              <a:spcAft>
                <a:spcPts val="1600"/>
              </a:spcAft>
              <a:buNone/>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Section II: Part A</a:t>
            </a:r>
            <a:endParaRPr/>
          </a:p>
        </p:txBody>
      </p:sp>
      <p:sp>
        <p:nvSpPr>
          <p:cNvPr id="786" name="Shape 786"/>
          <p:cNvSpPr txBox="1">
            <a:spLocks noGrp="1"/>
          </p:cNvSpPr>
          <p:nvPr>
            <p:ph type="body" idx="1"/>
          </p:nvPr>
        </p:nvSpPr>
        <p:spPr>
          <a:xfrm>
            <a:off x="819150" y="1475875"/>
            <a:ext cx="7505700" cy="2962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b="1">
                <a:solidFill>
                  <a:srgbClr val="505050"/>
                </a:solidFill>
                <a:latin typeface="Arial"/>
                <a:ea typeface="Arial"/>
                <a:cs typeface="Arial"/>
                <a:sym typeface="Arial"/>
              </a:rPr>
              <a:t>Document Based</a:t>
            </a:r>
            <a:r>
              <a:rPr lang="en" sz="1800">
                <a:solidFill>
                  <a:srgbClr val="505050"/>
                </a:solidFill>
                <a:latin typeface="Arial"/>
                <a:ea typeface="Arial"/>
                <a:cs typeface="Arial"/>
                <a:sym typeface="Arial"/>
              </a:rPr>
              <a:t>—1 Question | 60 Minutes (includes 15-minute reading period) | 25% of Exam Score</a:t>
            </a:r>
            <a:endParaRPr sz="1800">
              <a:solidFill>
                <a:srgbClr val="505050"/>
              </a:solidFill>
              <a:latin typeface="Arial"/>
              <a:ea typeface="Arial"/>
              <a:cs typeface="Arial"/>
              <a:sym typeface="Arial"/>
            </a:endParaRPr>
          </a:p>
          <a:p>
            <a:pPr marL="457200" lvl="0" indent="-317500" rtl="0">
              <a:spcBef>
                <a:spcPts val="1800"/>
              </a:spcBef>
              <a:spcAft>
                <a:spcPts val="0"/>
              </a:spcAft>
              <a:buClr>
                <a:srgbClr val="505050"/>
              </a:buClr>
              <a:buSzPts val="1400"/>
              <a:buFont typeface="Roboto"/>
              <a:buChar char="●"/>
            </a:pPr>
            <a:r>
              <a:rPr lang="en" sz="1400">
                <a:solidFill>
                  <a:srgbClr val="505050"/>
                </a:solidFill>
                <a:latin typeface="Roboto"/>
                <a:ea typeface="Roboto"/>
                <a:cs typeface="Roboto"/>
                <a:sym typeface="Roboto"/>
              </a:rPr>
              <a:t>Assess written, quantitative, or visual materials as historical evidence.</a:t>
            </a:r>
            <a:endParaRPr sz="1400">
              <a:solidFill>
                <a:srgbClr val="505050"/>
              </a:solidFill>
              <a:latin typeface="Roboto"/>
              <a:ea typeface="Roboto"/>
              <a:cs typeface="Roboto"/>
              <a:sym typeface="Roboto"/>
            </a:endParaRPr>
          </a:p>
          <a:p>
            <a:pPr marL="457200" lvl="0" indent="-317500" rtl="0">
              <a:spcBef>
                <a:spcPts val="0"/>
              </a:spcBef>
              <a:spcAft>
                <a:spcPts val="0"/>
              </a:spcAft>
              <a:buClr>
                <a:srgbClr val="505050"/>
              </a:buClr>
              <a:buSzPts val="1400"/>
              <a:buFont typeface="Roboto"/>
              <a:buChar char="●"/>
            </a:pPr>
            <a:r>
              <a:rPr lang="en" sz="1400">
                <a:solidFill>
                  <a:srgbClr val="505050"/>
                </a:solidFill>
                <a:latin typeface="Roboto"/>
                <a:ea typeface="Roboto"/>
                <a:cs typeface="Roboto"/>
                <a:sym typeface="Roboto"/>
              </a:rPr>
              <a:t>Develop an argument supported by an analysis of historical evidence.</a:t>
            </a:r>
            <a:endParaRPr sz="1400">
              <a:solidFill>
                <a:srgbClr val="505050"/>
              </a:solidFill>
              <a:latin typeface="Roboto"/>
              <a:ea typeface="Roboto"/>
              <a:cs typeface="Roboto"/>
              <a:sym typeface="Roboto"/>
            </a:endParaRPr>
          </a:p>
          <a:p>
            <a:pPr marL="457200" lvl="0" indent="-317500" rtl="0">
              <a:spcBef>
                <a:spcPts val="0"/>
              </a:spcBef>
              <a:spcAft>
                <a:spcPts val="0"/>
              </a:spcAft>
              <a:buClr>
                <a:srgbClr val="505050"/>
              </a:buClr>
              <a:buSzPts val="1400"/>
              <a:buFont typeface="Roboto"/>
              <a:buChar char="●"/>
            </a:pPr>
            <a:r>
              <a:rPr lang="en" sz="1400" b="1">
                <a:solidFill>
                  <a:srgbClr val="505050"/>
                </a:solidFill>
                <a:latin typeface="Roboto"/>
                <a:ea typeface="Roboto"/>
                <a:cs typeface="Roboto"/>
                <a:sym typeface="Roboto"/>
              </a:rPr>
              <a:t>Update for 2017-18:</a:t>
            </a:r>
            <a:r>
              <a:rPr lang="en" sz="1400">
                <a:solidFill>
                  <a:srgbClr val="505050"/>
                </a:solidFill>
                <a:latin typeface="Roboto"/>
                <a:ea typeface="Roboto"/>
                <a:cs typeface="Roboto"/>
                <a:sym typeface="Roboto"/>
              </a:rPr>
              <a:t> Five minutes have been added to the time allotted for the document-based question, which will now focus on topics from periods 3 to 8.</a:t>
            </a:r>
            <a:endParaRPr sz="1400">
              <a:solidFill>
                <a:srgbClr val="505050"/>
              </a:solidFill>
              <a:latin typeface="Roboto"/>
              <a:ea typeface="Roboto"/>
              <a:cs typeface="Roboto"/>
              <a:sym typeface="Roboto"/>
            </a:endParaRPr>
          </a:p>
          <a:p>
            <a:pPr marL="0" lvl="0" indent="0" rtl="0">
              <a:lnSpc>
                <a:spcPct val="150000"/>
              </a:lnSpc>
              <a:spcBef>
                <a:spcPts val="1800"/>
              </a:spcBef>
              <a:spcAft>
                <a:spcPts val="1800"/>
              </a:spcAft>
              <a:buNone/>
            </a:pPr>
            <a:endParaRPr sz="1800" b="1">
              <a:solidFill>
                <a:srgbClr val="50505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Section II: Part B</a:t>
            </a:r>
            <a:endParaRPr/>
          </a:p>
        </p:txBody>
      </p:sp>
      <p:sp>
        <p:nvSpPr>
          <p:cNvPr id="792" name="Shape 792"/>
          <p:cNvSpPr txBox="1">
            <a:spLocks noGrp="1"/>
          </p:cNvSpPr>
          <p:nvPr>
            <p:ph type="body" idx="1"/>
          </p:nvPr>
        </p:nvSpPr>
        <p:spPr>
          <a:xfrm>
            <a:off x="819150" y="1475875"/>
            <a:ext cx="7505700" cy="2962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b="1">
                <a:solidFill>
                  <a:srgbClr val="505050"/>
                </a:solidFill>
                <a:latin typeface="Arial"/>
                <a:ea typeface="Arial"/>
                <a:cs typeface="Arial"/>
                <a:sym typeface="Arial"/>
              </a:rPr>
              <a:t>Long Essay</a:t>
            </a:r>
            <a:r>
              <a:rPr lang="en" sz="1800">
                <a:solidFill>
                  <a:srgbClr val="505050"/>
                </a:solidFill>
                <a:latin typeface="Roboto"/>
                <a:ea typeface="Roboto"/>
                <a:cs typeface="Roboto"/>
                <a:sym typeface="Roboto"/>
              </a:rPr>
              <a:t>—1 Question | 40 Minutes | 15% of Exam Score</a:t>
            </a:r>
            <a:endParaRPr sz="1800">
              <a:solidFill>
                <a:srgbClr val="505050"/>
              </a:solidFill>
              <a:latin typeface="Roboto"/>
              <a:ea typeface="Roboto"/>
              <a:cs typeface="Roboto"/>
              <a:sym typeface="Roboto"/>
            </a:endParaRPr>
          </a:p>
          <a:p>
            <a:pPr marL="457200" lvl="0" indent="-342900" rtl="0">
              <a:spcBef>
                <a:spcPts val="1800"/>
              </a:spcBef>
              <a:spcAft>
                <a:spcPts val="0"/>
              </a:spcAft>
              <a:buClr>
                <a:srgbClr val="505050"/>
              </a:buClr>
              <a:buSzPts val="1800"/>
              <a:buFont typeface="Roboto"/>
              <a:buChar char="●"/>
            </a:pPr>
            <a:r>
              <a:rPr lang="en" sz="1400">
                <a:solidFill>
                  <a:srgbClr val="505050"/>
                </a:solidFill>
                <a:latin typeface="Roboto"/>
                <a:ea typeface="Roboto"/>
                <a:cs typeface="Roboto"/>
                <a:sym typeface="Roboto"/>
              </a:rPr>
              <a:t>Explain and analyze significant issues in U.S. history.</a:t>
            </a:r>
            <a:endParaRPr sz="1400">
              <a:solidFill>
                <a:srgbClr val="505050"/>
              </a:solidFill>
              <a:latin typeface="Roboto"/>
              <a:ea typeface="Roboto"/>
              <a:cs typeface="Roboto"/>
              <a:sym typeface="Roboto"/>
            </a:endParaRPr>
          </a:p>
          <a:p>
            <a:pPr marL="457200" lvl="0" indent="-317500" rtl="0">
              <a:spcBef>
                <a:spcPts val="0"/>
              </a:spcBef>
              <a:spcAft>
                <a:spcPts val="0"/>
              </a:spcAft>
              <a:buClr>
                <a:srgbClr val="505050"/>
              </a:buClr>
              <a:buSzPts val="1400"/>
              <a:buFont typeface="Roboto"/>
              <a:buChar char="●"/>
            </a:pPr>
            <a:r>
              <a:rPr lang="en" sz="1400">
                <a:solidFill>
                  <a:srgbClr val="505050"/>
                </a:solidFill>
                <a:latin typeface="Roboto"/>
                <a:ea typeface="Roboto"/>
                <a:cs typeface="Roboto"/>
                <a:sym typeface="Roboto"/>
              </a:rPr>
              <a:t>Develop an argument supported by an analysis of historical evidence.</a:t>
            </a:r>
            <a:endParaRPr sz="1400">
              <a:solidFill>
                <a:srgbClr val="505050"/>
              </a:solidFill>
              <a:latin typeface="Roboto"/>
              <a:ea typeface="Roboto"/>
              <a:cs typeface="Roboto"/>
              <a:sym typeface="Roboto"/>
            </a:endParaRPr>
          </a:p>
          <a:p>
            <a:pPr marL="457200" lvl="0" indent="-317500" rtl="0">
              <a:spcBef>
                <a:spcPts val="0"/>
              </a:spcBef>
              <a:spcAft>
                <a:spcPts val="0"/>
              </a:spcAft>
              <a:buClr>
                <a:srgbClr val="505050"/>
              </a:buClr>
              <a:buSzPts val="1400"/>
              <a:buFont typeface="Roboto"/>
              <a:buChar char="●"/>
            </a:pPr>
            <a:r>
              <a:rPr lang="en" sz="1400" b="1">
                <a:solidFill>
                  <a:srgbClr val="505050"/>
                </a:solidFill>
                <a:latin typeface="Roboto"/>
                <a:ea typeface="Roboto"/>
                <a:cs typeface="Roboto"/>
                <a:sym typeface="Roboto"/>
              </a:rPr>
              <a:t>Updates for 2017-18:</a:t>
            </a:r>
            <a:r>
              <a:rPr lang="en" sz="1400">
                <a:solidFill>
                  <a:srgbClr val="505050"/>
                </a:solidFill>
                <a:latin typeface="Roboto"/>
                <a:ea typeface="Roboto"/>
                <a:cs typeface="Roboto"/>
                <a:sym typeface="Roboto"/>
              </a:rPr>
              <a:t> Five minutes have been added to the time allotted for the long essay. The question choices will continue to focus on the same theme and skill but will now allow students to select among three options, each focusing on a different range of time periods:</a:t>
            </a:r>
            <a:endParaRPr sz="1400">
              <a:solidFill>
                <a:srgbClr val="505050"/>
              </a:solidFill>
              <a:latin typeface="Roboto"/>
              <a:ea typeface="Roboto"/>
              <a:cs typeface="Roboto"/>
              <a:sym typeface="Roboto"/>
            </a:endParaRPr>
          </a:p>
          <a:p>
            <a:pPr marL="914400" lvl="1" indent="-317500" rtl="0">
              <a:spcBef>
                <a:spcPts val="0"/>
              </a:spcBef>
              <a:spcAft>
                <a:spcPts val="0"/>
              </a:spcAft>
              <a:buClr>
                <a:srgbClr val="505050"/>
              </a:buClr>
              <a:buSzPts val="1400"/>
              <a:buFont typeface="Roboto"/>
              <a:buChar char="●"/>
            </a:pPr>
            <a:r>
              <a:rPr lang="en" sz="1400">
                <a:solidFill>
                  <a:srgbClr val="505050"/>
                </a:solidFill>
                <a:latin typeface="Roboto"/>
                <a:ea typeface="Roboto"/>
                <a:cs typeface="Roboto"/>
                <a:sym typeface="Roboto"/>
              </a:rPr>
              <a:t>Option 1: periods 1-3</a:t>
            </a:r>
            <a:endParaRPr sz="1400">
              <a:solidFill>
                <a:srgbClr val="505050"/>
              </a:solidFill>
              <a:latin typeface="Roboto"/>
              <a:ea typeface="Roboto"/>
              <a:cs typeface="Roboto"/>
              <a:sym typeface="Roboto"/>
            </a:endParaRPr>
          </a:p>
          <a:p>
            <a:pPr marL="914400" lvl="1" indent="-317500" rtl="0">
              <a:spcBef>
                <a:spcPts val="0"/>
              </a:spcBef>
              <a:spcAft>
                <a:spcPts val="0"/>
              </a:spcAft>
              <a:buClr>
                <a:srgbClr val="505050"/>
              </a:buClr>
              <a:buSzPts val="1400"/>
              <a:buFont typeface="Roboto"/>
              <a:buChar char="●"/>
            </a:pPr>
            <a:r>
              <a:rPr lang="en" sz="1400">
                <a:solidFill>
                  <a:srgbClr val="505050"/>
                </a:solidFill>
                <a:latin typeface="Roboto"/>
                <a:ea typeface="Roboto"/>
                <a:cs typeface="Roboto"/>
                <a:sym typeface="Roboto"/>
              </a:rPr>
              <a:t>Option 2: periods 4-6</a:t>
            </a:r>
            <a:endParaRPr sz="1400">
              <a:solidFill>
                <a:srgbClr val="505050"/>
              </a:solidFill>
              <a:latin typeface="Roboto"/>
              <a:ea typeface="Roboto"/>
              <a:cs typeface="Roboto"/>
              <a:sym typeface="Roboto"/>
            </a:endParaRPr>
          </a:p>
          <a:p>
            <a:pPr marL="914400" lvl="1" indent="-317500" rtl="0">
              <a:spcBef>
                <a:spcPts val="0"/>
              </a:spcBef>
              <a:spcAft>
                <a:spcPts val="0"/>
              </a:spcAft>
              <a:buClr>
                <a:srgbClr val="505050"/>
              </a:buClr>
              <a:buSzPts val="1400"/>
              <a:buFont typeface="Roboto"/>
              <a:buChar char="●"/>
            </a:pPr>
            <a:r>
              <a:rPr lang="en" sz="1400">
                <a:solidFill>
                  <a:srgbClr val="505050"/>
                </a:solidFill>
                <a:latin typeface="Roboto"/>
                <a:ea typeface="Roboto"/>
                <a:cs typeface="Roboto"/>
                <a:sym typeface="Roboto"/>
              </a:rPr>
              <a:t>Option 3: periods 7-9</a:t>
            </a:r>
            <a:endParaRPr sz="1400">
              <a:solidFill>
                <a:srgbClr val="505050"/>
              </a:solidFill>
              <a:latin typeface="Roboto"/>
              <a:ea typeface="Roboto"/>
              <a:cs typeface="Roboto"/>
              <a:sym typeface="Roboto"/>
            </a:endParaRPr>
          </a:p>
          <a:p>
            <a:pPr marL="0" lvl="0" indent="0" rtl="0">
              <a:lnSpc>
                <a:spcPct val="150000"/>
              </a:lnSpc>
              <a:spcBef>
                <a:spcPts val="1800"/>
              </a:spcBef>
              <a:spcAft>
                <a:spcPts val="0"/>
              </a:spcAft>
              <a:buNone/>
            </a:pPr>
            <a:endParaRPr sz="1400" b="1">
              <a:solidFill>
                <a:srgbClr val="505050"/>
              </a:solidFill>
              <a:latin typeface="Arial"/>
              <a:ea typeface="Arial"/>
              <a:cs typeface="Arial"/>
              <a:sym typeface="Arial"/>
            </a:endParaRPr>
          </a:p>
          <a:p>
            <a:pPr marL="0" lvl="0" indent="0" rtl="0">
              <a:lnSpc>
                <a:spcPct val="150000"/>
              </a:lnSpc>
              <a:spcBef>
                <a:spcPts val="1800"/>
              </a:spcBef>
              <a:spcAft>
                <a:spcPts val="1800"/>
              </a:spcAft>
              <a:buNone/>
            </a:pPr>
            <a:endParaRPr sz="1800" b="1">
              <a:solidFill>
                <a:srgbClr val="50505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Shape 79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Scoring Rubrics</a:t>
            </a:r>
            <a:endParaRPr/>
          </a:p>
        </p:txBody>
      </p:sp>
      <p:sp>
        <p:nvSpPr>
          <p:cNvPr id="798" name="Shape 798"/>
          <p:cNvSpPr txBox="1">
            <a:spLocks noGrp="1"/>
          </p:cNvSpPr>
          <p:nvPr>
            <p:ph type="body" idx="1"/>
          </p:nvPr>
        </p:nvSpPr>
        <p:spPr>
          <a:xfrm>
            <a:off x="819150" y="1475875"/>
            <a:ext cx="7505700" cy="2962800"/>
          </a:xfrm>
          <a:prstGeom prst="rect">
            <a:avLst/>
          </a:prstGeom>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sz="1800">
                <a:solidFill>
                  <a:srgbClr val="505050"/>
                </a:solidFill>
                <a:latin typeface="Arial"/>
                <a:ea typeface="Arial"/>
                <a:cs typeface="Arial"/>
                <a:sym typeface="Arial"/>
              </a:rPr>
              <a:t>To access the </a:t>
            </a:r>
            <a:r>
              <a:rPr lang="en" sz="1800">
                <a:solidFill>
                  <a:srgbClr val="505050"/>
                </a:solidFill>
                <a:uFill>
                  <a:noFill/>
                </a:uFill>
                <a:latin typeface="Arial"/>
                <a:ea typeface="Arial"/>
                <a:cs typeface="Arial"/>
                <a:sym typeface="Arial"/>
                <a:hlinkClick r:id="rId3"/>
              </a:rPr>
              <a:t>AP history long essay and document-based question rubrics, effective fall 2017</a:t>
            </a:r>
            <a:r>
              <a:rPr lang="en" sz="1800">
                <a:solidFill>
                  <a:srgbClr val="505050"/>
                </a:solidFill>
                <a:latin typeface="Arial"/>
                <a:ea typeface="Arial"/>
                <a:cs typeface="Arial"/>
                <a:sym typeface="Arial"/>
              </a:rPr>
              <a:t>, click </a:t>
            </a:r>
            <a:r>
              <a:rPr lang="en" sz="1800" u="sng">
                <a:solidFill>
                  <a:schemeClr val="hlink"/>
                </a:solidFill>
                <a:latin typeface="Arial"/>
                <a:ea typeface="Arial"/>
                <a:cs typeface="Arial"/>
                <a:sym typeface="Arial"/>
                <a:hlinkClick r:id="rId3"/>
              </a:rPr>
              <a:t>here</a:t>
            </a:r>
            <a:endParaRPr sz="1800">
              <a:solidFill>
                <a:srgbClr val="505050"/>
              </a:solidFill>
              <a:latin typeface="Arial"/>
              <a:ea typeface="Arial"/>
              <a:cs typeface="Arial"/>
              <a:sym typeface="Arial"/>
            </a:endParaRPr>
          </a:p>
          <a:p>
            <a:pPr marL="0" lvl="0" indent="0" rtl="0">
              <a:lnSpc>
                <a:spcPct val="150000"/>
              </a:lnSpc>
              <a:spcBef>
                <a:spcPts val="1800"/>
              </a:spcBef>
              <a:spcAft>
                <a:spcPts val="1800"/>
              </a:spcAft>
              <a:buNone/>
            </a:pPr>
            <a:endParaRPr sz="1800">
              <a:solidFill>
                <a:srgbClr val="50505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800" b="1"/>
          </a:p>
          <a:p>
            <a:pPr marL="0" lvl="0" indent="0">
              <a:spcBef>
                <a:spcPts val="0"/>
              </a:spcBef>
              <a:spcAft>
                <a:spcPts val="0"/>
              </a:spcAft>
              <a:buNone/>
            </a:pPr>
            <a:r>
              <a:rPr lang="en" sz="800" b="1"/>
              <a:t>15 of 15</a:t>
            </a:r>
            <a:endParaRPr sz="800" b="1"/>
          </a:p>
          <a:p>
            <a:pPr marL="0" lvl="0" indent="0" rtl="0">
              <a:spcBef>
                <a:spcPts val="0"/>
              </a:spcBef>
              <a:spcAft>
                <a:spcPts val="0"/>
              </a:spcAft>
              <a:buNone/>
            </a:pPr>
            <a:r>
              <a:rPr lang="en"/>
              <a:t>Misc</a:t>
            </a:r>
            <a:endParaRPr/>
          </a:p>
          <a:p>
            <a:pPr marL="0" lvl="0" indent="0" rtl="0">
              <a:spcBef>
                <a:spcPts val="0"/>
              </a:spcBef>
              <a:spcAft>
                <a:spcPts val="0"/>
              </a:spcAft>
              <a:buNone/>
            </a:pPr>
            <a:r>
              <a:rPr lang="en" sz="800" b="1"/>
              <a:t>(under construction)</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819150" y="547600"/>
            <a:ext cx="7505700" cy="3510000"/>
          </a:xfrm>
          <a:prstGeom prst="rect">
            <a:avLst/>
          </a:prstGeom>
        </p:spPr>
        <p:txBody>
          <a:bodyPr spcFirstLastPara="1" wrap="square" lIns="91425" tIns="91425" rIns="91425" bIns="91425" anchor="t" anchorCtr="0">
            <a:noAutofit/>
          </a:bodyPr>
          <a:lstStyle/>
          <a:p>
            <a:pPr marL="0" lvl="0" indent="0" rtl="0">
              <a:lnSpc>
                <a:spcPct val="114000"/>
              </a:lnSpc>
              <a:spcBef>
                <a:spcPts val="0"/>
              </a:spcBef>
              <a:spcAft>
                <a:spcPts val="0"/>
              </a:spcAft>
              <a:buNone/>
            </a:pPr>
            <a:endParaRPr sz="1400">
              <a:solidFill>
                <a:srgbClr val="000000"/>
              </a:solidFill>
              <a:latin typeface="Arial"/>
              <a:ea typeface="Arial"/>
              <a:cs typeface="Arial"/>
              <a:sym typeface="Arial"/>
            </a:endParaRPr>
          </a:p>
          <a:p>
            <a:pPr marL="457200" lvl="0" indent="-342900" rtl="0">
              <a:lnSpc>
                <a:spcPct val="114000"/>
              </a:lnSpc>
              <a:spcBef>
                <a:spcPts val="600"/>
              </a:spcBef>
              <a:spcAft>
                <a:spcPts val="0"/>
              </a:spcAft>
              <a:buClr>
                <a:srgbClr val="000000"/>
              </a:buClr>
              <a:buSzPts val="1800"/>
              <a:buFont typeface="Arial"/>
              <a:buChar char="●"/>
            </a:pPr>
            <a:r>
              <a:rPr lang="en" sz="1800" u="sng">
                <a:solidFill>
                  <a:srgbClr val="000000"/>
                </a:solidFill>
                <a:latin typeface="Arial"/>
                <a:ea typeface="Arial"/>
                <a:cs typeface="Arial"/>
                <a:sym typeface="Arial"/>
                <a:hlinkClick r:id="rId3"/>
              </a:rPr>
              <a:t>Using Flipgrid in the High School U.S. History Class</a:t>
            </a:r>
            <a:endParaRPr sz="1800" u="sng">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u="sng">
                <a:solidFill>
                  <a:srgbClr val="000000"/>
                </a:solidFill>
                <a:latin typeface="Arial"/>
                <a:ea typeface="Arial"/>
                <a:cs typeface="Arial"/>
                <a:sym typeface="Arial"/>
                <a:hlinkClick r:id="rId4"/>
              </a:rPr>
              <a:t>The Student-Produced Kahoot and Learning How to Ask Good Questions in the U.S. History Class</a:t>
            </a:r>
            <a:endParaRPr sz="1800" u="sng">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u="sng">
                <a:solidFill>
                  <a:srgbClr val="000000"/>
                </a:solidFill>
                <a:latin typeface="Arial"/>
                <a:ea typeface="Arial"/>
                <a:cs typeface="Arial"/>
                <a:sym typeface="Arial"/>
              </a:rPr>
              <a:t>Teaching Environmental Activism with PBS ‘Celebrate Earth Day’ Reoources</a:t>
            </a:r>
            <a:endParaRPr sz="1800" u="sng">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u="sng">
                <a:solidFill>
                  <a:srgbClr val="000000"/>
                </a:solidFill>
                <a:latin typeface="Arial"/>
                <a:ea typeface="Arial"/>
                <a:cs typeface="Arial"/>
                <a:sym typeface="Arial"/>
                <a:hlinkClick r:id="rId5"/>
              </a:rPr>
              <a:t>Teaching the Vietnam War with PBS LearningMedia Resources</a:t>
            </a:r>
            <a:endParaRPr sz="1800" u="sng">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u="sng">
                <a:solidFill>
                  <a:srgbClr val="000000"/>
                </a:solidFill>
                <a:latin typeface="Arial"/>
                <a:ea typeface="Arial"/>
                <a:cs typeface="Arial"/>
                <a:sym typeface="Arial"/>
                <a:hlinkClick r:id="rId6"/>
              </a:rPr>
              <a:t>AP US History Modules from Gilder Lehrman Center</a:t>
            </a:r>
            <a:endParaRPr sz="1800" u="sng">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u="sng">
                <a:solidFill>
                  <a:srgbClr val="000000"/>
                </a:solidFill>
                <a:latin typeface="Arial"/>
                <a:ea typeface="Arial"/>
                <a:cs typeface="Arial"/>
                <a:sym typeface="Arial"/>
                <a:hlinkClick r:id="rId7"/>
              </a:rPr>
              <a:t>AP U.S. History Practice Exam</a:t>
            </a:r>
            <a:endParaRPr/>
          </a:p>
          <a:p>
            <a:pPr marL="457200" lvl="0" indent="-342900" rtl="0">
              <a:lnSpc>
                <a:spcPct val="114000"/>
              </a:lnSpc>
              <a:spcBef>
                <a:spcPts val="0"/>
              </a:spcBef>
              <a:spcAft>
                <a:spcPts val="0"/>
              </a:spcAft>
              <a:buClr>
                <a:srgbClr val="000000"/>
              </a:buClr>
              <a:buSzPts val="1800"/>
              <a:buFont typeface="Arial"/>
              <a:buChar char="●"/>
            </a:pPr>
            <a:r>
              <a:rPr lang="en" sz="1800" u="sng">
                <a:solidFill>
                  <a:srgbClr val="000000"/>
                </a:solidFill>
                <a:latin typeface="Arial"/>
                <a:ea typeface="Arial"/>
                <a:cs typeface="Arial"/>
                <a:sym typeface="Arial"/>
                <a:hlinkClick r:id="rId8"/>
              </a:rPr>
              <a:t>Exam Practice Tips</a:t>
            </a:r>
            <a:endParaRPr sz="1800">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u="sng">
                <a:solidFill>
                  <a:schemeClr val="accent5"/>
                </a:solidFill>
                <a:latin typeface="Arial"/>
                <a:ea typeface="Arial"/>
                <a:cs typeface="Arial"/>
                <a:sym typeface="Arial"/>
                <a:hlinkClick r:id="rId9"/>
              </a:rPr>
              <a:t>Five APUSH Relevant Wall Posters (24x32)</a:t>
            </a:r>
            <a:endParaRPr sz="1800" u="sng">
              <a:solidFill>
                <a:srgbClr val="000000"/>
              </a:solidFill>
              <a:latin typeface="Arial"/>
              <a:ea typeface="Arial"/>
              <a:cs typeface="Arial"/>
              <a:sym typeface="Arial"/>
            </a:endParaRPr>
          </a:p>
          <a:p>
            <a:pPr marL="0" lvl="0" indent="0" rtl="0">
              <a:lnSpc>
                <a:spcPct val="114000"/>
              </a:lnSpc>
              <a:spcBef>
                <a:spcPts val="600"/>
              </a:spcBef>
              <a:spcAft>
                <a:spcPts val="0"/>
              </a:spcAft>
              <a:buNone/>
            </a:pPr>
            <a:endParaRPr sz="1800">
              <a:solidFill>
                <a:srgbClr val="000000"/>
              </a:solidFill>
              <a:latin typeface="Arial"/>
              <a:ea typeface="Arial"/>
              <a:cs typeface="Arial"/>
              <a:sym typeface="Arial"/>
            </a:endParaRPr>
          </a:p>
          <a:p>
            <a:pPr marL="0" lvl="0" indent="0" rtl="0">
              <a:lnSpc>
                <a:spcPct val="114000"/>
              </a:lnSpc>
              <a:spcBef>
                <a:spcPts val="600"/>
              </a:spcBef>
              <a:spcAft>
                <a:spcPts val="600"/>
              </a:spcAft>
              <a:buNone/>
            </a:pPr>
            <a:endParaRPr sz="1800">
              <a:solidFill>
                <a:srgbClr val="000000"/>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Shape 813"/>
          <p:cNvSpPr txBox="1">
            <a:spLocks noGrp="1"/>
          </p:cNvSpPr>
          <p:nvPr>
            <p:ph type="body" idx="1"/>
          </p:nvPr>
        </p:nvSpPr>
        <p:spPr>
          <a:xfrm>
            <a:off x="819150" y="395200"/>
            <a:ext cx="7505700" cy="3510000"/>
          </a:xfrm>
          <a:prstGeom prst="rect">
            <a:avLst/>
          </a:prstGeom>
        </p:spPr>
        <p:txBody>
          <a:bodyPr spcFirstLastPara="1" wrap="square" lIns="91425" tIns="91425" rIns="91425" bIns="91425" anchor="t" anchorCtr="0">
            <a:noAutofit/>
          </a:bodyPr>
          <a:lstStyle/>
          <a:p>
            <a:pPr marL="0" lvl="0" indent="0" rtl="0">
              <a:lnSpc>
                <a:spcPct val="114000"/>
              </a:lnSpc>
              <a:spcBef>
                <a:spcPts val="0"/>
              </a:spcBef>
              <a:spcAft>
                <a:spcPts val="0"/>
              </a:spcAft>
              <a:buNone/>
            </a:pPr>
            <a:endParaRPr sz="1400">
              <a:solidFill>
                <a:srgbClr val="000000"/>
              </a:solidFill>
              <a:latin typeface="Arial"/>
              <a:ea typeface="Arial"/>
              <a:cs typeface="Arial"/>
              <a:sym typeface="Arial"/>
            </a:endParaRPr>
          </a:p>
          <a:p>
            <a:pPr marL="0" lvl="0" indent="0" rtl="0">
              <a:lnSpc>
                <a:spcPct val="114000"/>
              </a:lnSpc>
              <a:spcBef>
                <a:spcPts val="600"/>
              </a:spcBef>
              <a:spcAft>
                <a:spcPts val="0"/>
              </a:spcAft>
              <a:buNone/>
            </a:pPr>
            <a:r>
              <a:rPr lang="en" sz="1800">
                <a:solidFill>
                  <a:srgbClr val="000000"/>
                </a:solidFill>
                <a:latin typeface="Arial"/>
                <a:ea typeface="Arial"/>
                <a:cs typeface="Arial"/>
                <a:sym typeface="Arial"/>
              </a:rPr>
              <a:t>(under construction)</a:t>
            </a:r>
            <a:endParaRPr sz="1800">
              <a:solidFill>
                <a:srgbClr val="000000"/>
              </a:solidFill>
              <a:latin typeface="Arial"/>
              <a:ea typeface="Arial"/>
              <a:cs typeface="Arial"/>
              <a:sym typeface="Arial"/>
            </a:endParaRPr>
          </a:p>
          <a:p>
            <a:pPr marL="457200" lvl="0" indent="-342900" rtl="0">
              <a:lnSpc>
                <a:spcPct val="114000"/>
              </a:lnSpc>
              <a:spcBef>
                <a:spcPts val="600"/>
              </a:spcBef>
              <a:spcAft>
                <a:spcPts val="0"/>
              </a:spcAft>
              <a:buClr>
                <a:srgbClr val="000000"/>
              </a:buClr>
              <a:buSzPts val="1800"/>
              <a:buFont typeface="Arial"/>
              <a:buChar char="●"/>
            </a:pPr>
            <a:r>
              <a:rPr lang="en" sz="1800">
                <a:solidFill>
                  <a:srgbClr val="000000"/>
                </a:solidFill>
                <a:latin typeface="Arial"/>
                <a:ea typeface="Arial"/>
                <a:cs typeface="Arial"/>
                <a:sym typeface="Arial"/>
              </a:rPr>
              <a:t>The Continuity and Change Over Time Learning Activity</a:t>
            </a:r>
            <a:endParaRPr sz="1800">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The Six Six Degrees of Separation Learning Activity</a:t>
            </a:r>
            <a:endParaRPr sz="1800">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The Compare and Contrast Learning Activity</a:t>
            </a:r>
            <a:endParaRPr sz="1800">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Important Dates in the History of . . . Learning Activity </a:t>
            </a:r>
            <a:endParaRPr sz="1800">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The Twitter Parody Account Learning Activity </a:t>
            </a:r>
            <a:endParaRPr sz="1800">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The Historical Fiction Letter Learning Activity </a:t>
            </a:r>
            <a:endParaRPr sz="1800">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The History Blog Post Learning Learning Activity </a:t>
            </a:r>
            <a:endParaRPr sz="1800">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Connecting Students with Those Having Knowledge of Events Described in a U.S. History Textbook</a:t>
            </a:r>
            <a:endParaRPr sz="1800">
              <a:solidFill>
                <a:srgbClr val="000000"/>
              </a:solidFill>
              <a:latin typeface="Arial"/>
              <a:ea typeface="Arial"/>
              <a:cs typeface="Arial"/>
              <a:sym typeface="Arial"/>
            </a:endParaRPr>
          </a:p>
          <a:p>
            <a:pPr marL="457200" lvl="0" indent="-342900" rtl="0">
              <a:lnSpc>
                <a:spcPct val="114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The Lunch Time Open Forum and Issues Typically Raised in a U.S. History Class</a:t>
            </a:r>
            <a:endParaRPr sz="1800" u="sng">
              <a:solidFill>
                <a:srgbClr val="000000"/>
              </a:solidFill>
              <a:latin typeface="Arial"/>
              <a:ea typeface="Arial"/>
              <a:cs typeface="Arial"/>
              <a:sym typeface="Arial"/>
            </a:endParaRPr>
          </a:p>
          <a:p>
            <a:pPr marL="0" marR="0" lvl="0" indent="0" algn="l" rtl="0">
              <a:lnSpc>
                <a:spcPct val="114000"/>
              </a:lnSpc>
              <a:spcBef>
                <a:spcPts val="600"/>
              </a:spcBef>
              <a:spcAft>
                <a:spcPts val="600"/>
              </a:spcAft>
              <a:buNone/>
            </a:pPr>
            <a:endParaRPr sz="1800" u="sng">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15803</Words>
  <Application>Microsoft Office PowerPoint</Application>
  <PresentationFormat>On-screen Show (16:9)</PresentationFormat>
  <Paragraphs>1508</Paragraphs>
  <Slides>99</Slides>
  <Notes>99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99</vt:i4>
      </vt:variant>
    </vt:vector>
  </HeadingPairs>
  <TitlesOfParts>
    <vt:vector size="105" baseType="lpstr">
      <vt:lpstr>Arial</vt:lpstr>
      <vt:lpstr>Nunito</vt:lpstr>
      <vt:lpstr>Calibri</vt:lpstr>
      <vt:lpstr>Roboto</vt:lpstr>
      <vt:lpstr>Shift</vt:lpstr>
      <vt:lpstr>Simple Light</vt:lpstr>
      <vt:lpstr>AP US History</vt:lpstr>
      <vt:lpstr>Table of Contents</vt:lpstr>
      <vt:lpstr>1 of 15 Time Periods</vt:lpstr>
      <vt:lpstr>PowerPoint Presentation</vt:lpstr>
      <vt:lpstr>PowerPoint Presentation</vt:lpstr>
      <vt:lpstr>PowerPoint Presentation</vt:lpstr>
      <vt:lpstr>PowerPoint Presentation</vt:lpstr>
      <vt:lpstr>2 of 15 Key Concepts and Contents</vt:lpstr>
      <vt:lpstr>Period 1 1491-1607 </vt:lpstr>
      <vt:lpstr>Period 2 1607-1754 </vt:lpstr>
      <vt:lpstr>Period 3 1754-1800 </vt:lpstr>
      <vt:lpstr>PowerPoint Presentation</vt:lpstr>
      <vt:lpstr>Period 4 1800-1854 </vt:lpstr>
      <vt:lpstr>PowerPoint Presentation</vt:lpstr>
      <vt:lpstr>Period 5 1844-1800 </vt:lpstr>
      <vt:lpstr>PowerPoint Presentation</vt:lpstr>
      <vt:lpstr>Period 6 1865-1898 </vt:lpstr>
      <vt:lpstr>PowerPoint Presentation</vt:lpstr>
      <vt:lpstr>Period 7 1890-1945 </vt:lpstr>
      <vt:lpstr>PowerPoint Presentation</vt:lpstr>
      <vt:lpstr>Period 8 1845-1980 </vt:lpstr>
      <vt:lpstr>Period 9 1980-Present </vt:lpstr>
      <vt:lpstr>3 of 15 Relevant Csh Course Course Videos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of 15 Precedent Setting U.S. Supreme Court Cases</vt:lpstr>
      <vt:lpstr>PowerPoint Presentation</vt:lpstr>
      <vt:lpstr>PowerPoint Presentation</vt:lpstr>
      <vt:lpstr>5 of 15 Acts of Parliament and Acts of Congress </vt:lpstr>
      <vt:lpstr>PowerPoint Presentation</vt:lpstr>
      <vt:lpstr>PowerPoint Presentation</vt:lpstr>
      <vt:lpstr>6 of 15 Amendments, Treaties, and Other Important Written Works </vt:lpstr>
      <vt:lpstr>PowerPoint Presentation</vt:lpstr>
      <vt:lpstr>PowerPoint Presentation</vt:lpstr>
      <vt:lpstr>PowerPoint Presentation</vt:lpstr>
      <vt:lpstr>PowerPoint Presentation</vt:lpstr>
      <vt:lpstr>7  of 15 Important Terms and Phrases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of 15 Important Figures</vt:lpstr>
      <vt:lpstr>PowerPoint Presentation</vt:lpstr>
      <vt:lpstr>PowerPoint Presentation</vt:lpstr>
      <vt:lpstr>PowerPoint Presentation</vt:lpstr>
      <vt:lpstr>9  of 15 Sample DBQ and LAQ Questions</vt:lpstr>
      <vt:lpstr>PowerPoint Presentation</vt:lpstr>
      <vt:lpstr>PowerPoint Presentation</vt:lpstr>
      <vt:lpstr>PowerPoint Presentation</vt:lpstr>
      <vt:lpstr>PowerPoint Presentation</vt:lpstr>
      <vt:lpstr>PowerPoint Presentation</vt:lpstr>
      <vt:lpstr>10  of 15 Relevant BRIA’s and TED-Ed Lessons</vt:lpstr>
      <vt:lpstr>Period 1 (1491-1607)</vt:lpstr>
      <vt:lpstr>Period 2 (1607-1754)</vt:lpstr>
      <vt:lpstr>Period 3 (1754-1800)</vt:lpstr>
      <vt:lpstr>PowerPoint Presentation</vt:lpstr>
      <vt:lpstr>PowerPoint Presentation</vt:lpstr>
      <vt:lpstr>Period 4 (1800-1848)</vt:lpstr>
      <vt:lpstr>PowerPoint Presentation</vt:lpstr>
      <vt:lpstr>Period 5 (1844-1877)</vt:lpstr>
      <vt:lpstr>PowerPoint Presentation</vt:lpstr>
      <vt:lpstr>Period 6 (1865-1898)</vt:lpstr>
      <vt:lpstr>Period 7 (1890-1945)</vt:lpstr>
      <vt:lpstr>PowerPoint Presentation</vt:lpstr>
      <vt:lpstr>PowerPoint Presentation</vt:lpstr>
      <vt:lpstr>PowerPoint Presentation</vt:lpstr>
      <vt:lpstr>Period 8 (1945-1980)</vt:lpstr>
      <vt:lpstr>PowerPoint Presentation</vt:lpstr>
      <vt:lpstr>PowerPoint Presentation</vt:lpstr>
      <vt:lpstr>Period 9 (1980-Present)</vt:lpstr>
      <vt:lpstr>PowerPoint Presentation</vt:lpstr>
      <vt:lpstr>PowerPoint Presentation</vt:lpstr>
      <vt:lpstr>11  of 15 A Website of Images that Speak to U.S. History (under construction) </vt:lpstr>
      <vt:lpstr>12  of 15 The Presidents (under construction)</vt:lpstr>
      <vt:lpstr>PowerPoint Presentation</vt:lpstr>
      <vt:lpstr>PowerPoint Presentation</vt:lpstr>
      <vt:lpstr>PowerPoint Presentation</vt:lpstr>
      <vt:lpstr>PowerPoint Presentation</vt:lpstr>
      <vt:lpstr>13  of 15 Primary Sources and Personal Voices (under construction)</vt:lpstr>
      <vt:lpstr> 14-15 The Exam Format and Scoring Rubrics</vt:lpstr>
      <vt:lpstr>Section I: Part A</vt:lpstr>
      <vt:lpstr>Section I: Part B</vt:lpstr>
      <vt:lpstr>Section II: Part A</vt:lpstr>
      <vt:lpstr>Section II: Part B</vt:lpstr>
      <vt:lpstr>Scoring Rubrics</vt:lpstr>
      <vt:lpstr> 15 of 15 Misc (under construction)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US History</dc:title>
  <dc:creator>Darrell.Duncan</dc:creator>
  <cp:lastModifiedBy>Darrell Duncan</cp:lastModifiedBy>
  <cp:revision>3</cp:revision>
  <cp:lastPrinted>2018-04-28T20:17:44Z</cp:lastPrinted>
  <dcterms:modified xsi:type="dcterms:W3CDTF">2018-04-28T20:21:50Z</dcterms:modified>
</cp:coreProperties>
</file>