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62" r:id="rId4"/>
    <p:sldId id="258" r:id="rId5"/>
    <p:sldId id="263" r:id="rId6"/>
    <p:sldId id="264" r:id="rId7"/>
    <p:sldId id="266" r:id="rId8"/>
    <p:sldId id="265" r:id="rId9"/>
    <p:sldId id="269" r:id="rId10"/>
    <p:sldId id="267" r:id="rId11"/>
    <p:sldId id="259" r:id="rId12"/>
    <p:sldId id="260" r:id="rId13"/>
    <p:sldId id="261" r:id="rId14"/>
    <p:sldId id="268" r:id="rId15"/>
    <p:sldId id="270" r:id="rId16"/>
    <p:sldId id="271" r:id="rId17"/>
    <p:sldId id="272" r:id="rId18"/>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Roboto" panose="020B060402020202020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06" d="100"/>
          <a:sy n="106" d="100"/>
        </p:scale>
        <p:origin x="366" y="10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7371b198cb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7371b198cb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7371b198cb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7371b198c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7371b198cb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7371b198cb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7371b198cb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7371b198cb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7371b198cb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7371b198cb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7371b198cb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7371b198cb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7371b198cb_0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7371b198c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7371b198cb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7371b198cb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2e9f2a786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2e9f2a786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7371b198cb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7371b198c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72e9f2a786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72e9f2a786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7371b198cb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7371b198c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7371b198cb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7371b198cb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7371b198cb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7371b198cb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7371b198cb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7371b198cb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7371b198cb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7371b198cb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0" name="Google Shape;60;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7" name="Google Shape;17;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5" name="Google Shape;35;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160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en.wikipedia.org/wiki/Pentagon_Papers" TargetMode="External"/><Relationship Id="rId4" Type="http://schemas.openxmlformats.org/officeDocument/2006/relationships/hyperlink" Target="https://en.wikipedia.org/wiki/Classified_information_in_the_United_Stat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Redistricting" TargetMode="External"/><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hyperlink" Target="https://en.wikipedia.org/wiki/Justiciability"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Strict_scrutiny" TargetMode="External"/><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hyperlink" Target="https://en.wikipedia.org/wiki/Equal_protection_claus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Freedom_of_religion"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390525" y="216275"/>
            <a:ext cx="8222100" cy="159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AP GoPo Exam</a:t>
            </a:r>
            <a:endParaRPr/>
          </a:p>
          <a:p>
            <a:pPr marL="0" lvl="0" indent="0" algn="l" rtl="0">
              <a:spcBef>
                <a:spcPts val="0"/>
              </a:spcBef>
              <a:spcAft>
                <a:spcPts val="0"/>
              </a:spcAft>
              <a:buNone/>
            </a:pPr>
            <a:r>
              <a:rPr lang="en"/>
              <a:t>Cheat Sheet</a:t>
            </a:r>
            <a:endParaRPr/>
          </a:p>
        </p:txBody>
      </p:sp>
      <p:sp>
        <p:nvSpPr>
          <p:cNvPr id="68" name="Google Shape;68;p13"/>
          <p:cNvSpPr txBox="1">
            <a:spLocks noGrp="1"/>
          </p:cNvSpPr>
          <p:nvPr>
            <p:ph type="subTitle" idx="1"/>
          </p:nvPr>
        </p:nvSpPr>
        <p:spPr>
          <a:xfrm>
            <a:off x="671600" y="2138850"/>
            <a:ext cx="3582000" cy="43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000000"/>
                </a:solidFill>
                <a:highlight>
                  <a:srgbClr val="FFFF00"/>
                </a:highlight>
              </a:rPr>
              <a:t>Required Supreme Court Cases</a:t>
            </a:r>
            <a:endParaRPr sz="3600">
              <a:solidFill>
                <a:srgbClr val="000000"/>
              </a:solidFill>
              <a:highlight>
                <a:srgbClr val="FFFF00"/>
              </a:highlight>
            </a:endParaRPr>
          </a:p>
        </p:txBody>
      </p:sp>
      <p:pic>
        <p:nvPicPr>
          <p:cNvPr id="69" name="Google Shape;69;p13"/>
          <p:cNvPicPr preferRelativeResize="0"/>
          <p:nvPr/>
        </p:nvPicPr>
        <p:blipFill>
          <a:blip r:embed="rId3">
            <a:alphaModFix/>
          </a:blip>
          <a:stretch>
            <a:fillRect/>
          </a:stretch>
        </p:blipFill>
        <p:spPr>
          <a:xfrm>
            <a:off x="4936875" y="319475"/>
            <a:ext cx="3413050" cy="47066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4"/>
          <p:cNvPicPr preferRelativeResize="0"/>
          <p:nvPr/>
        </p:nvPicPr>
        <p:blipFill>
          <a:blip r:embed="rId3">
            <a:alphaModFix/>
          </a:blip>
          <a:stretch>
            <a:fillRect/>
          </a:stretch>
        </p:blipFill>
        <p:spPr>
          <a:xfrm>
            <a:off x="6939225" y="1549125"/>
            <a:ext cx="2116825" cy="3500699"/>
          </a:xfrm>
          <a:prstGeom prst="rect">
            <a:avLst/>
          </a:prstGeom>
          <a:noFill/>
          <a:ln>
            <a:noFill/>
          </a:ln>
        </p:spPr>
      </p:pic>
      <p:sp>
        <p:nvSpPr>
          <p:cNvPr id="172" name="Google Shape;172;p24"/>
          <p:cNvSpPr txBox="1">
            <a:spLocks noGrp="1"/>
          </p:cNvSpPr>
          <p:nvPr>
            <p:ph type="title"/>
          </p:nvPr>
        </p:nvSpPr>
        <p:spPr>
          <a:xfrm>
            <a:off x="471900" y="738725"/>
            <a:ext cx="60747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New York Times v U.S. (1971)</a:t>
            </a:r>
            <a:endParaRPr/>
          </a:p>
        </p:txBody>
      </p:sp>
      <p:sp>
        <p:nvSpPr>
          <p:cNvPr id="173" name="Google Shape;173;p24"/>
          <p:cNvSpPr txBox="1">
            <a:spLocks noGrp="1"/>
          </p:cNvSpPr>
          <p:nvPr>
            <p:ph type="body" idx="1"/>
          </p:nvPr>
        </p:nvSpPr>
        <p:spPr>
          <a:xfrm>
            <a:off x="0" y="1709325"/>
            <a:ext cx="6880500" cy="3340500"/>
          </a:xfrm>
          <a:prstGeom prst="rect">
            <a:avLst/>
          </a:prstGeom>
        </p:spPr>
        <p:txBody>
          <a:bodyPr spcFirstLastPara="1" wrap="square" lIns="91425" tIns="91425" rIns="91425" bIns="91425" anchor="t" anchorCtr="0">
            <a:noAutofit/>
          </a:bodyPr>
          <a:lstStyle/>
          <a:p>
            <a:pPr marL="457200" lvl="0" indent="-342900" algn="l" rtl="0">
              <a:lnSpc>
                <a:spcPct val="106999"/>
              </a:lnSpc>
              <a:spcBef>
                <a:spcPts val="0"/>
              </a:spcBef>
              <a:spcAft>
                <a:spcPts val="0"/>
              </a:spcAft>
              <a:buClr>
                <a:srgbClr val="000000"/>
              </a:buClr>
              <a:buSzPts val="1800"/>
              <a:buChar char="●"/>
            </a:pPr>
            <a:r>
              <a:rPr lang="en" u="sng">
                <a:solidFill>
                  <a:srgbClr val="000000"/>
                </a:solidFill>
              </a:rPr>
              <a:t>Key Principle:</a:t>
            </a:r>
            <a:r>
              <a:rPr lang="en">
                <a:solidFill>
                  <a:srgbClr val="000000"/>
                </a:solidFill>
              </a:rPr>
              <a:t>  </a:t>
            </a:r>
            <a:r>
              <a:rPr lang="en" b="1">
                <a:solidFill>
                  <a:srgbClr val="000000"/>
                </a:solidFill>
              </a:rPr>
              <a:t>1st Amendment – Freedom of Press</a:t>
            </a:r>
            <a:endParaRPr b="1">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Summary:</a:t>
            </a:r>
            <a:r>
              <a:rPr lang="en">
                <a:solidFill>
                  <a:srgbClr val="000000"/>
                </a:solidFill>
              </a:rPr>
              <a:t>    Government can almost never use</a:t>
            </a:r>
            <a:r>
              <a:rPr lang="en" i="1">
                <a:solidFill>
                  <a:srgbClr val="000000"/>
                </a:solidFill>
              </a:rPr>
              <a:t> prior restraint</a:t>
            </a:r>
            <a:r>
              <a:rPr lang="en">
                <a:solidFill>
                  <a:srgbClr val="000000"/>
                </a:solidFill>
              </a:rPr>
              <a:t>. Protections for the press were established here. The ruling made it possible for </a:t>
            </a:r>
            <a:r>
              <a:rPr lang="en" i="1">
                <a:solidFill>
                  <a:srgbClr val="000000"/>
                </a:solidFill>
              </a:rPr>
              <a:t>newspapers</a:t>
            </a:r>
            <a:r>
              <a:rPr lang="en">
                <a:solidFill>
                  <a:srgbClr val="000000"/>
                </a:solidFill>
              </a:rPr>
              <a:t> to publish the then-</a:t>
            </a:r>
            <a:r>
              <a:rPr lang="en">
                <a:solidFill>
                  <a:srgbClr val="000000"/>
                </a:solidFill>
                <a:uFill>
                  <a:noFill/>
                </a:uFill>
                <a:hlinkClick r:id="rId4"/>
              </a:rPr>
              <a:t>classified</a:t>
            </a:r>
            <a:r>
              <a:rPr lang="en">
                <a:solidFill>
                  <a:srgbClr val="000000"/>
                </a:solidFill>
              </a:rPr>
              <a:t> </a:t>
            </a:r>
            <a:r>
              <a:rPr lang="en" i="1">
                <a:solidFill>
                  <a:srgbClr val="000000"/>
                </a:solidFill>
                <a:uFill>
                  <a:noFill/>
                </a:uFill>
                <a:hlinkClick r:id="rId5"/>
              </a:rPr>
              <a:t>Pentagon Papers</a:t>
            </a:r>
            <a:r>
              <a:rPr lang="en">
                <a:solidFill>
                  <a:srgbClr val="000000"/>
                </a:solidFill>
              </a:rPr>
              <a:t> without risk of government censorship or punishment. Court held that executive efforts to prevent the publication violated the 1</a:t>
            </a:r>
            <a:r>
              <a:rPr lang="en" baseline="30000">
                <a:solidFill>
                  <a:srgbClr val="000000"/>
                </a:solidFill>
              </a:rPr>
              <a:t>st</a:t>
            </a:r>
            <a:r>
              <a:rPr lang="en">
                <a:solidFill>
                  <a:srgbClr val="000000"/>
                </a:solidFill>
              </a:rPr>
              <a:t> Amendment</a:t>
            </a:r>
            <a:endParaRPr>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Holding:</a:t>
            </a:r>
            <a:r>
              <a:rPr lang="en">
                <a:solidFill>
                  <a:srgbClr val="000000"/>
                </a:solidFill>
              </a:rPr>
              <a:t> Establishes a “heavy presumption against prior restraint” even in cases involving national security.</a:t>
            </a:r>
            <a:endParaRPr>
              <a:solidFill>
                <a:srgbClr val="000000"/>
              </a:solidFill>
            </a:endParaRPr>
          </a:p>
          <a:p>
            <a:pPr marL="0" lvl="0" indent="0" algn="l" rtl="0">
              <a:lnSpc>
                <a:spcPct val="106999"/>
              </a:lnSpc>
              <a:spcBef>
                <a:spcPts val="0"/>
              </a:spcBef>
              <a:spcAft>
                <a:spcPts val="0"/>
              </a:spcAft>
              <a:buNone/>
            </a:pPr>
            <a:endParaRPr/>
          </a:p>
        </p:txBody>
      </p:sp>
      <p:pic>
        <p:nvPicPr>
          <p:cNvPr id="174" name="Google Shape;174;p24"/>
          <p:cNvPicPr preferRelativeResize="0"/>
          <p:nvPr/>
        </p:nvPicPr>
        <p:blipFill>
          <a:blip r:embed="rId6">
            <a:alphaModFix/>
          </a:blip>
          <a:stretch>
            <a:fillRect/>
          </a:stretch>
        </p:blipFill>
        <p:spPr>
          <a:xfrm>
            <a:off x="0" y="0"/>
            <a:ext cx="755088" cy="738725"/>
          </a:xfrm>
          <a:prstGeom prst="rect">
            <a:avLst/>
          </a:prstGeom>
          <a:noFill/>
          <a:ln>
            <a:noFill/>
          </a:ln>
        </p:spPr>
      </p:pic>
      <p:sp>
        <p:nvSpPr>
          <p:cNvPr id="175" name="Google Shape;175;p24"/>
          <p:cNvSpPr txBox="1">
            <a:spLocks noGrp="1"/>
          </p:cNvSpPr>
          <p:nvPr>
            <p:ph type="title"/>
          </p:nvPr>
        </p:nvSpPr>
        <p:spPr>
          <a:xfrm>
            <a:off x="546350" y="283625"/>
            <a:ext cx="4486200" cy="45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a:solidFill>
                  <a:schemeClr val="dk1"/>
                </a:solidFill>
                <a:highlight>
                  <a:srgbClr val="FFFFFF"/>
                </a:highlight>
              </a:rPr>
              <a:t>Civil Liberties and Civil Rights</a:t>
            </a:r>
            <a:endParaRPr sz="1800">
              <a:solidFill>
                <a:schemeClr val="dk1"/>
              </a:solidFill>
              <a:highlight>
                <a:srgbClr val="FFFFFF"/>
              </a:highlight>
            </a:endParaRPr>
          </a:p>
        </p:txBody>
      </p:sp>
      <p:sp>
        <p:nvSpPr>
          <p:cNvPr id="176" name="Google Shape;176;p24"/>
          <p:cNvSpPr/>
          <p:nvPr/>
        </p:nvSpPr>
        <p:spPr>
          <a:xfrm>
            <a:off x="6869400" y="2276225"/>
            <a:ext cx="2274600" cy="356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7" name="Google Shape;177;p24"/>
          <p:cNvPicPr preferRelativeResize="0"/>
          <p:nvPr/>
        </p:nvPicPr>
        <p:blipFill>
          <a:blip r:embed="rId7">
            <a:alphaModFix/>
          </a:blip>
          <a:stretch>
            <a:fillRect/>
          </a:stretch>
        </p:blipFill>
        <p:spPr>
          <a:xfrm>
            <a:off x="6464000" y="-97037"/>
            <a:ext cx="2680000" cy="2439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6"/>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United States v Lopez (1995)</a:t>
            </a:r>
            <a:endParaRPr/>
          </a:p>
        </p:txBody>
      </p:sp>
      <p:sp>
        <p:nvSpPr>
          <p:cNvPr id="92" name="Google Shape;92;p16"/>
          <p:cNvSpPr txBox="1">
            <a:spLocks noGrp="1"/>
          </p:cNvSpPr>
          <p:nvPr>
            <p:ph type="body" idx="1"/>
          </p:nvPr>
        </p:nvSpPr>
        <p:spPr>
          <a:xfrm>
            <a:off x="96975" y="1731600"/>
            <a:ext cx="5770500" cy="3340500"/>
          </a:xfrm>
          <a:prstGeom prst="rect">
            <a:avLst/>
          </a:prstGeom>
        </p:spPr>
        <p:txBody>
          <a:bodyPr spcFirstLastPara="1" wrap="square" lIns="91425" tIns="91425" rIns="91425" bIns="91425" anchor="t" anchorCtr="0">
            <a:noAutofit/>
          </a:bodyPr>
          <a:lstStyle/>
          <a:p>
            <a:pPr marL="457200" lvl="0" indent="-342900" algn="l" rtl="0">
              <a:lnSpc>
                <a:spcPct val="106999"/>
              </a:lnSpc>
              <a:spcBef>
                <a:spcPts val="0"/>
              </a:spcBef>
              <a:spcAft>
                <a:spcPts val="0"/>
              </a:spcAft>
              <a:buClr>
                <a:srgbClr val="000000"/>
              </a:buClr>
              <a:buSzPts val="1800"/>
              <a:buChar char="●"/>
            </a:pPr>
            <a:r>
              <a:rPr lang="en" u="sng">
                <a:solidFill>
                  <a:srgbClr val="000000"/>
                </a:solidFill>
              </a:rPr>
              <a:t>Key Principle:</a:t>
            </a:r>
            <a:r>
              <a:rPr lang="en">
                <a:solidFill>
                  <a:srgbClr val="000000"/>
                </a:solidFill>
              </a:rPr>
              <a:t> </a:t>
            </a:r>
            <a:r>
              <a:rPr lang="en" b="1">
                <a:solidFill>
                  <a:srgbClr val="000000"/>
                </a:solidFill>
              </a:rPr>
              <a:t>Commerce Clause</a:t>
            </a:r>
            <a:endParaRPr b="1">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Summary:</a:t>
            </a:r>
            <a:r>
              <a:rPr lang="en">
                <a:solidFill>
                  <a:srgbClr val="000000"/>
                </a:solidFill>
              </a:rPr>
              <a:t>   Gun Free School Zones Act exceeded Congress' authority to regulate interstate commerce.The Court ruled that Congress did not have the authority under the Commerce Clause to outlaw guns near schools.</a:t>
            </a:r>
            <a:endParaRPr>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Holding:</a:t>
            </a:r>
            <a:r>
              <a:rPr lang="en">
                <a:solidFill>
                  <a:srgbClr val="000000"/>
                </a:solidFill>
              </a:rPr>
              <a:t> Congress may not use the commerce clause to make possession of a gun in a school zone a federal crime</a:t>
            </a:r>
            <a:endParaRPr>
              <a:solidFill>
                <a:srgbClr val="000000"/>
              </a:solidFill>
            </a:endParaRPr>
          </a:p>
          <a:p>
            <a:pPr marL="0" lvl="0" indent="0" algn="l" rtl="0">
              <a:lnSpc>
                <a:spcPct val="106999"/>
              </a:lnSpc>
              <a:spcBef>
                <a:spcPts val="0"/>
              </a:spcBef>
              <a:spcAft>
                <a:spcPts val="0"/>
              </a:spcAft>
              <a:buNone/>
            </a:pPr>
            <a:endParaRPr/>
          </a:p>
        </p:txBody>
      </p:sp>
      <p:pic>
        <p:nvPicPr>
          <p:cNvPr id="93" name="Google Shape;93;p16"/>
          <p:cNvPicPr preferRelativeResize="0"/>
          <p:nvPr/>
        </p:nvPicPr>
        <p:blipFill>
          <a:blip r:embed="rId3">
            <a:alphaModFix/>
          </a:blip>
          <a:stretch>
            <a:fillRect/>
          </a:stretch>
        </p:blipFill>
        <p:spPr>
          <a:xfrm>
            <a:off x="0" y="0"/>
            <a:ext cx="755088" cy="738725"/>
          </a:xfrm>
          <a:prstGeom prst="rect">
            <a:avLst/>
          </a:prstGeom>
          <a:noFill/>
          <a:ln>
            <a:noFill/>
          </a:ln>
        </p:spPr>
      </p:pic>
      <p:sp>
        <p:nvSpPr>
          <p:cNvPr id="94" name="Google Shape;94;p16"/>
          <p:cNvSpPr txBox="1">
            <a:spLocks noGrp="1"/>
          </p:cNvSpPr>
          <p:nvPr>
            <p:ph type="title"/>
          </p:nvPr>
        </p:nvSpPr>
        <p:spPr>
          <a:xfrm>
            <a:off x="546350" y="283625"/>
            <a:ext cx="1491300" cy="45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a:solidFill>
                  <a:schemeClr val="dk1"/>
                </a:solidFill>
                <a:highlight>
                  <a:srgbClr val="FFFFFF"/>
                </a:highlight>
              </a:rPr>
              <a:t>Federalism</a:t>
            </a:r>
            <a:endParaRPr sz="1800">
              <a:solidFill>
                <a:schemeClr val="dk1"/>
              </a:solidFill>
              <a:highlight>
                <a:srgbClr val="FFFFFF"/>
              </a:highlight>
            </a:endParaRPr>
          </a:p>
        </p:txBody>
      </p:sp>
      <p:pic>
        <p:nvPicPr>
          <p:cNvPr id="95" name="Google Shape;95;p16"/>
          <p:cNvPicPr preferRelativeResize="0"/>
          <p:nvPr/>
        </p:nvPicPr>
        <p:blipFill>
          <a:blip r:embed="rId4">
            <a:alphaModFix/>
          </a:blip>
          <a:stretch>
            <a:fillRect/>
          </a:stretch>
        </p:blipFill>
        <p:spPr>
          <a:xfrm>
            <a:off x="5867425" y="269300"/>
            <a:ext cx="3276576" cy="1706550"/>
          </a:xfrm>
          <a:prstGeom prst="rect">
            <a:avLst/>
          </a:prstGeom>
          <a:noFill/>
          <a:ln>
            <a:noFill/>
          </a:ln>
        </p:spPr>
      </p:pic>
      <p:pic>
        <p:nvPicPr>
          <p:cNvPr id="96" name="Google Shape;96;p16"/>
          <p:cNvPicPr preferRelativeResize="0"/>
          <p:nvPr/>
        </p:nvPicPr>
        <p:blipFill>
          <a:blip r:embed="rId5">
            <a:alphaModFix/>
          </a:blip>
          <a:stretch>
            <a:fillRect/>
          </a:stretch>
        </p:blipFill>
        <p:spPr>
          <a:xfrm>
            <a:off x="5844075" y="2271152"/>
            <a:ext cx="3323275" cy="2527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471900" y="738725"/>
            <a:ext cx="52398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Baker v Carr (1962)</a:t>
            </a:r>
            <a:endParaRPr/>
          </a:p>
        </p:txBody>
      </p:sp>
      <p:sp>
        <p:nvSpPr>
          <p:cNvPr id="102" name="Google Shape;102;p17"/>
          <p:cNvSpPr txBox="1">
            <a:spLocks noGrp="1"/>
          </p:cNvSpPr>
          <p:nvPr>
            <p:ph type="body" idx="1"/>
          </p:nvPr>
        </p:nvSpPr>
        <p:spPr>
          <a:xfrm>
            <a:off x="0" y="1709325"/>
            <a:ext cx="6468600" cy="3340500"/>
          </a:xfrm>
          <a:prstGeom prst="rect">
            <a:avLst/>
          </a:prstGeom>
        </p:spPr>
        <p:txBody>
          <a:bodyPr spcFirstLastPara="1" wrap="square" lIns="91425" tIns="91425" rIns="91425" bIns="91425" anchor="t" anchorCtr="0">
            <a:noAutofit/>
          </a:bodyPr>
          <a:lstStyle/>
          <a:p>
            <a:pPr marL="457200" lvl="0" indent="-342900" algn="l" rtl="0">
              <a:lnSpc>
                <a:spcPct val="106999"/>
              </a:lnSpc>
              <a:spcBef>
                <a:spcPts val="0"/>
              </a:spcBef>
              <a:spcAft>
                <a:spcPts val="0"/>
              </a:spcAft>
              <a:buClr>
                <a:srgbClr val="000000"/>
              </a:buClr>
              <a:buSzPts val="1800"/>
              <a:buChar char="●"/>
            </a:pPr>
            <a:r>
              <a:rPr lang="en" u="sng">
                <a:solidFill>
                  <a:srgbClr val="000000"/>
                </a:solidFill>
              </a:rPr>
              <a:t>Key Principle:</a:t>
            </a:r>
            <a:r>
              <a:rPr lang="en">
                <a:solidFill>
                  <a:srgbClr val="000000"/>
                </a:solidFill>
              </a:rPr>
              <a:t> </a:t>
            </a:r>
            <a:r>
              <a:rPr lang="en" b="1">
                <a:solidFill>
                  <a:srgbClr val="000000"/>
                </a:solidFill>
              </a:rPr>
              <a:t>14</a:t>
            </a:r>
            <a:r>
              <a:rPr lang="en" b="1" baseline="30000">
                <a:solidFill>
                  <a:srgbClr val="000000"/>
                </a:solidFill>
              </a:rPr>
              <a:t>th</a:t>
            </a:r>
            <a:r>
              <a:rPr lang="en" b="1">
                <a:solidFill>
                  <a:srgbClr val="000000"/>
                </a:solidFill>
              </a:rPr>
              <a:t> Amendment - Equal Protection Clause</a:t>
            </a:r>
            <a:endParaRPr b="1">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Summary:</a:t>
            </a:r>
            <a:r>
              <a:rPr lang="en">
                <a:solidFill>
                  <a:srgbClr val="000000"/>
                </a:solidFill>
              </a:rPr>
              <a:t>    Decided that </a:t>
            </a:r>
            <a:r>
              <a:rPr lang="en">
                <a:solidFill>
                  <a:srgbClr val="000000"/>
                </a:solidFill>
                <a:uFill>
                  <a:noFill/>
                </a:uFill>
                <a:hlinkClick r:id="rId3"/>
              </a:rPr>
              <a:t>redistricting</a:t>
            </a:r>
            <a:r>
              <a:rPr lang="en">
                <a:solidFill>
                  <a:srgbClr val="000000"/>
                </a:solidFill>
              </a:rPr>
              <a:t> (attempts to change the way voting districts are delineated) issues present </a:t>
            </a:r>
            <a:r>
              <a:rPr lang="en">
                <a:solidFill>
                  <a:srgbClr val="000000"/>
                </a:solidFill>
                <a:uFill>
                  <a:noFill/>
                </a:uFill>
                <a:hlinkClick r:id="rId4"/>
              </a:rPr>
              <a:t>justiciable</a:t>
            </a:r>
            <a:r>
              <a:rPr lang="en">
                <a:solidFill>
                  <a:srgbClr val="000000"/>
                </a:solidFill>
              </a:rPr>
              <a:t> questions, thus enabling federal courts to intervene in and to decide redistricting cases. Ordered state legislative districts to be as equal as possible.</a:t>
            </a:r>
            <a:endParaRPr>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Holding:</a:t>
            </a:r>
            <a:r>
              <a:rPr lang="en">
                <a:solidFill>
                  <a:srgbClr val="000000"/>
                </a:solidFill>
              </a:rPr>
              <a:t> Established “one man, one vote” and opens door to courts to reviewing redistricting challenges </a:t>
            </a:r>
            <a:endParaRPr>
              <a:solidFill>
                <a:srgbClr val="000000"/>
              </a:solidFill>
            </a:endParaRPr>
          </a:p>
          <a:p>
            <a:pPr marL="0" lvl="0" indent="0" algn="l" rtl="0">
              <a:lnSpc>
                <a:spcPct val="106999"/>
              </a:lnSpc>
              <a:spcBef>
                <a:spcPts val="0"/>
              </a:spcBef>
              <a:spcAft>
                <a:spcPts val="0"/>
              </a:spcAft>
              <a:buNone/>
            </a:pPr>
            <a:endParaRPr/>
          </a:p>
        </p:txBody>
      </p:sp>
      <p:pic>
        <p:nvPicPr>
          <p:cNvPr id="103" name="Google Shape;103;p17"/>
          <p:cNvPicPr preferRelativeResize="0"/>
          <p:nvPr/>
        </p:nvPicPr>
        <p:blipFill>
          <a:blip r:embed="rId5">
            <a:alphaModFix/>
          </a:blip>
          <a:stretch>
            <a:fillRect/>
          </a:stretch>
        </p:blipFill>
        <p:spPr>
          <a:xfrm>
            <a:off x="0" y="0"/>
            <a:ext cx="755088" cy="738725"/>
          </a:xfrm>
          <a:prstGeom prst="rect">
            <a:avLst/>
          </a:prstGeom>
          <a:noFill/>
          <a:ln>
            <a:noFill/>
          </a:ln>
        </p:spPr>
      </p:pic>
      <p:sp>
        <p:nvSpPr>
          <p:cNvPr id="104" name="Google Shape;104;p17"/>
          <p:cNvSpPr txBox="1">
            <a:spLocks noGrp="1"/>
          </p:cNvSpPr>
          <p:nvPr>
            <p:ph type="title"/>
          </p:nvPr>
        </p:nvSpPr>
        <p:spPr>
          <a:xfrm>
            <a:off x="546350" y="283625"/>
            <a:ext cx="4486200" cy="45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a:solidFill>
                  <a:schemeClr val="dk1"/>
                </a:solidFill>
                <a:highlight>
                  <a:srgbClr val="FFFFFF"/>
                </a:highlight>
              </a:rPr>
              <a:t>Legislative Branch/ Gerrymandering</a:t>
            </a:r>
            <a:endParaRPr sz="1800">
              <a:solidFill>
                <a:schemeClr val="dk1"/>
              </a:solidFill>
              <a:highlight>
                <a:srgbClr val="FFFFFF"/>
              </a:highlight>
            </a:endParaRPr>
          </a:p>
        </p:txBody>
      </p:sp>
      <p:pic>
        <p:nvPicPr>
          <p:cNvPr id="105" name="Google Shape;105;p17"/>
          <p:cNvPicPr preferRelativeResize="0"/>
          <p:nvPr/>
        </p:nvPicPr>
        <p:blipFill>
          <a:blip r:embed="rId6">
            <a:alphaModFix/>
          </a:blip>
          <a:stretch>
            <a:fillRect/>
          </a:stretch>
        </p:blipFill>
        <p:spPr>
          <a:xfrm>
            <a:off x="5923050" y="0"/>
            <a:ext cx="3220950" cy="1811776"/>
          </a:xfrm>
          <a:prstGeom prst="rect">
            <a:avLst/>
          </a:prstGeom>
          <a:noFill/>
          <a:ln>
            <a:noFill/>
          </a:ln>
        </p:spPr>
      </p:pic>
      <p:pic>
        <p:nvPicPr>
          <p:cNvPr id="106" name="Google Shape;106;p17"/>
          <p:cNvPicPr preferRelativeResize="0"/>
          <p:nvPr/>
        </p:nvPicPr>
        <p:blipFill>
          <a:blip r:embed="rId7">
            <a:alphaModFix/>
          </a:blip>
          <a:stretch>
            <a:fillRect/>
          </a:stretch>
        </p:blipFill>
        <p:spPr>
          <a:xfrm>
            <a:off x="6253625" y="2209100"/>
            <a:ext cx="2775625" cy="2079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471900" y="738725"/>
            <a:ext cx="52398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Shaw v Reno (1993)</a:t>
            </a:r>
            <a:endParaRPr/>
          </a:p>
        </p:txBody>
      </p:sp>
      <p:sp>
        <p:nvSpPr>
          <p:cNvPr id="112" name="Google Shape;112;p18"/>
          <p:cNvSpPr txBox="1">
            <a:spLocks noGrp="1"/>
          </p:cNvSpPr>
          <p:nvPr>
            <p:ph type="body" idx="1"/>
          </p:nvPr>
        </p:nvSpPr>
        <p:spPr>
          <a:xfrm>
            <a:off x="0" y="1709325"/>
            <a:ext cx="6468600" cy="3340500"/>
          </a:xfrm>
          <a:prstGeom prst="rect">
            <a:avLst/>
          </a:prstGeom>
        </p:spPr>
        <p:txBody>
          <a:bodyPr spcFirstLastPara="1" wrap="square" lIns="91425" tIns="91425" rIns="91425" bIns="91425" anchor="t" anchorCtr="0">
            <a:noAutofit/>
          </a:bodyPr>
          <a:lstStyle/>
          <a:p>
            <a:pPr marL="457200" lvl="0" indent="-342900" algn="l" rtl="0">
              <a:lnSpc>
                <a:spcPct val="106999"/>
              </a:lnSpc>
              <a:spcBef>
                <a:spcPts val="0"/>
              </a:spcBef>
              <a:spcAft>
                <a:spcPts val="0"/>
              </a:spcAft>
              <a:buClr>
                <a:srgbClr val="000000"/>
              </a:buClr>
              <a:buSzPts val="1800"/>
              <a:buChar char="●"/>
            </a:pPr>
            <a:r>
              <a:rPr lang="en" u="sng">
                <a:solidFill>
                  <a:srgbClr val="000000"/>
                </a:solidFill>
              </a:rPr>
              <a:t>Key Principle:</a:t>
            </a:r>
            <a:r>
              <a:rPr lang="en">
                <a:solidFill>
                  <a:srgbClr val="000000"/>
                </a:solidFill>
              </a:rPr>
              <a:t> </a:t>
            </a:r>
            <a:r>
              <a:rPr lang="en" b="1">
                <a:solidFill>
                  <a:srgbClr val="000000"/>
                </a:solidFill>
              </a:rPr>
              <a:t>14</a:t>
            </a:r>
            <a:r>
              <a:rPr lang="en" b="1" baseline="30000">
                <a:solidFill>
                  <a:srgbClr val="000000"/>
                </a:solidFill>
              </a:rPr>
              <a:t>th</a:t>
            </a:r>
            <a:r>
              <a:rPr lang="en" b="1">
                <a:solidFill>
                  <a:srgbClr val="000000"/>
                </a:solidFill>
              </a:rPr>
              <a:t> Amendment - Equal Protection Clause</a:t>
            </a:r>
            <a:endParaRPr b="1">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Summary:</a:t>
            </a:r>
            <a:r>
              <a:rPr lang="en">
                <a:solidFill>
                  <a:srgbClr val="000000"/>
                </a:solidFill>
              </a:rPr>
              <a:t>    A case involving gerrymandering, redistricting based on race must be held to a standard of </a:t>
            </a:r>
            <a:r>
              <a:rPr lang="en">
                <a:solidFill>
                  <a:srgbClr val="000000"/>
                </a:solidFill>
                <a:uFill>
                  <a:noFill/>
                </a:uFill>
                <a:hlinkClick r:id="rId3"/>
              </a:rPr>
              <a:t>strict scrutiny</a:t>
            </a:r>
            <a:r>
              <a:rPr lang="en">
                <a:solidFill>
                  <a:srgbClr val="000000"/>
                </a:solidFill>
              </a:rPr>
              <a:t> under the </a:t>
            </a:r>
            <a:r>
              <a:rPr lang="en">
                <a:solidFill>
                  <a:srgbClr val="000000"/>
                </a:solidFill>
                <a:uFill>
                  <a:noFill/>
                </a:uFill>
                <a:hlinkClick r:id="rId4"/>
              </a:rPr>
              <a:t>equal protection clause</a:t>
            </a:r>
            <a:r>
              <a:rPr lang="en">
                <a:solidFill>
                  <a:srgbClr val="000000"/>
                </a:solidFill>
              </a:rPr>
              <a:t> - </a:t>
            </a:r>
            <a:endParaRPr>
              <a:solidFill>
                <a:srgbClr val="000000"/>
              </a:solidFill>
            </a:endParaRPr>
          </a:p>
          <a:p>
            <a:pPr marL="457200" lvl="0" indent="0" algn="l" rtl="0">
              <a:lnSpc>
                <a:spcPct val="106999"/>
              </a:lnSpc>
              <a:spcBef>
                <a:spcPts val="0"/>
              </a:spcBef>
              <a:spcAft>
                <a:spcPts val="0"/>
              </a:spcAft>
              <a:buNone/>
            </a:pPr>
            <a:r>
              <a:rPr lang="en">
                <a:solidFill>
                  <a:srgbClr val="000000"/>
                </a:solidFill>
              </a:rPr>
              <a:t>No racial gerrymandering.  Race cannot be the sole or predominant factor in redrawing legislative boundaries. Majority-Minority districts.</a:t>
            </a:r>
            <a:endParaRPr>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Holding:</a:t>
            </a:r>
            <a:r>
              <a:rPr lang="en">
                <a:solidFill>
                  <a:srgbClr val="000000"/>
                </a:solidFill>
              </a:rPr>
              <a:t> Legislative redistricting must be conscious of race</a:t>
            </a:r>
            <a:endParaRPr>
              <a:solidFill>
                <a:srgbClr val="000000"/>
              </a:solidFill>
            </a:endParaRPr>
          </a:p>
          <a:p>
            <a:pPr marL="0" lvl="0" indent="0" algn="l" rtl="0">
              <a:lnSpc>
                <a:spcPct val="106999"/>
              </a:lnSpc>
              <a:spcBef>
                <a:spcPts val="0"/>
              </a:spcBef>
              <a:spcAft>
                <a:spcPts val="0"/>
              </a:spcAft>
              <a:buNone/>
            </a:pPr>
            <a:endParaRPr/>
          </a:p>
        </p:txBody>
      </p:sp>
      <p:pic>
        <p:nvPicPr>
          <p:cNvPr id="113" name="Google Shape;113;p18"/>
          <p:cNvPicPr preferRelativeResize="0"/>
          <p:nvPr/>
        </p:nvPicPr>
        <p:blipFill>
          <a:blip r:embed="rId5">
            <a:alphaModFix/>
          </a:blip>
          <a:stretch>
            <a:fillRect/>
          </a:stretch>
        </p:blipFill>
        <p:spPr>
          <a:xfrm>
            <a:off x="0" y="0"/>
            <a:ext cx="755088" cy="738725"/>
          </a:xfrm>
          <a:prstGeom prst="rect">
            <a:avLst/>
          </a:prstGeom>
          <a:noFill/>
          <a:ln>
            <a:noFill/>
          </a:ln>
        </p:spPr>
      </p:pic>
      <p:sp>
        <p:nvSpPr>
          <p:cNvPr id="114" name="Google Shape;114;p18"/>
          <p:cNvSpPr txBox="1">
            <a:spLocks noGrp="1"/>
          </p:cNvSpPr>
          <p:nvPr>
            <p:ph type="title"/>
          </p:nvPr>
        </p:nvSpPr>
        <p:spPr>
          <a:xfrm>
            <a:off x="546350" y="283625"/>
            <a:ext cx="4486200" cy="45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a:solidFill>
                  <a:schemeClr val="dk1"/>
                </a:solidFill>
                <a:highlight>
                  <a:srgbClr val="FFFFFF"/>
                </a:highlight>
              </a:rPr>
              <a:t>Legislative Branch/ Gerrymandering</a:t>
            </a:r>
            <a:endParaRPr sz="1800">
              <a:solidFill>
                <a:schemeClr val="dk1"/>
              </a:solidFill>
              <a:highlight>
                <a:srgbClr val="FFFFFF"/>
              </a:highlight>
            </a:endParaRPr>
          </a:p>
        </p:txBody>
      </p:sp>
      <p:pic>
        <p:nvPicPr>
          <p:cNvPr id="115" name="Google Shape;115;p18"/>
          <p:cNvPicPr preferRelativeResize="0"/>
          <p:nvPr/>
        </p:nvPicPr>
        <p:blipFill>
          <a:blip r:embed="rId6">
            <a:alphaModFix/>
          </a:blip>
          <a:stretch>
            <a:fillRect/>
          </a:stretch>
        </p:blipFill>
        <p:spPr>
          <a:xfrm>
            <a:off x="6405525" y="30144"/>
            <a:ext cx="2738474" cy="2053856"/>
          </a:xfrm>
          <a:prstGeom prst="rect">
            <a:avLst/>
          </a:prstGeom>
          <a:noFill/>
          <a:ln>
            <a:noFill/>
          </a:ln>
        </p:spPr>
      </p:pic>
      <p:pic>
        <p:nvPicPr>
          <p:cNvPr id="116" name="Google Shape;116;p18"/>
          <p:cNvPicPr preferRelativeResize="0"/>
          <p:nvPr/>
        </p:nvPicPr>
        <p:blipFill>
          <a:blip r:embed="rId7">
            <a:alphaModFix/>
          </a:blip>
          <a:stretch>
            <a:fillRect/>
          </a:stretch>
        </p:blipFill>
        <p:spPr>
          <a:xfrm>
            <a:off x="6204875" y="2416850"/>
            <a:ext cx="2939124" cy="19594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5"/>
          <p:cNvSpPr txBox="1">
            <a:spLocks noGrp="1"/>
          </p:cNvSpPr>
          <p:nvPr>
            <p:ph type="title"/>
          </p:nvPr>
        </p:nvSpPr>
        <p:spPr>
          <a:xfrm>
            <a:off x="471900" y="738725"/>
            <a:ext cx="60747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McDonald v Chicago (2010)</a:t>
            </a:r>
            <a:endParaRPr/>
          </a:p>
        </p:txBody>
      </p:sp>
      <p:sp>
        <p:nvSpPr>
          <p:cNvPr id="183" name="Google Shape;183;p25"/>
          <p:cNvSpPr txBox="1">
            <a:spLocks noGrp="1"/>
          </p:cNvSpPr>
          <p:nvPr>
            <p:ph type="body" idx="1"/>
          </p:nvPr>
        </p:nvSpPr>
        <p:spPr>
          <a:xfrm>
            <a:off x="0" y="1709325"/>
            <a:ext cx="9073800" cy="3340500"/>
          </a:xfrm>
          <a:prstGeom prst="rect">
            <a:avLst/>
          </a:prstGeom>
        </p:spPr>
        <p:txBody>
          <a:bodyPr spcFirstLastPara="1" wrap="square" lIns="91425" tIns="91425" rIns="91425" bIns="91425" anchor="t" anchorCtr="0">
            <a:noAutofit/>
          </a:bodyPr>
          <a:lstStyle/>
          <a:p>
            <a:pPr marL="457200" lvl="0" indent="-342900" algn="l" rtl="0">
              <a:lnSpc>
                <a:spcPct val="106999"/>
              </a:lnSpc>
              <a:spcBef>
                <a:spcPts val="0"/>
              </a:spcBef>
              <a:spcAft>
                <a:spcPts val="0"/>
              </a:spcAft>
              <a:buClr>
                <a:srgbClr val="000000"/>
              </a:buClr>
              <a:buSzPts val="1800"/>
              <a:buChar char="●"/>
            </a:pPr>
            <a:r>
              <a:rPr lang="en" u="sng">
                <a:solidFill>
                  <a:srgbClr val="000000"/>
                </a:solidFill>
              </a:rPr>
              <a:t>Key Principle:</a:t>
            </a:r>
            <a:r>
              <a:rPr lang="en">
                <a:solidFill>
                  <a:srgbClr val="000000"/>
                </a:solidFill>
              </a:rPr>
              <a:t>  </a:t>
            </a:r>
            <a:r>
              <a:rPr lang="en" b="1">
                <a:solidFill>
                  <a:srgbClr val="000000"/>
                </a:solidFill>
              </a:rPr>
              <a:t>14</a:t>
            </a:r>
            <a:r>
              <a:rPr lang="en" b="1" baseline="30000">
                <a:solidFill>
                  <a:srgbClr val="000000"/>
                </a:solidFill>
              </a:rPr>
              <a:t>th</a:t>
            </a:r>
            <a:r>
              <a:rPr lang="en" b="1">
                <a:solidFill>
                  <a:srgbClr val="000000"/>
                </a:solidFill>
              </a:rPr>
              <a:t> Amendment due process clause,</a:t>
            </a:r>
            <a:endParaRPr b="1">
              <a:solidFill>
                <a:srgbClr val="000000"/>
              </a:solidFill>
            </a:endParaRPr>
          </a:p>
          <a:p>
            <a:pPr marL="457200" lvl="0" indent="0" algn="l" rtl="0">
              <a:lnSpc>
                <a:spcPct val="106999"/>
              </a:lnSpc>
              <a:spcBef>
                <a:spcPts val="0"/>
              </a:spcBef>
              <a:spcAft>
                <a:spcPts val="0"/>
              </a:spcAft>
              <a:buNone/>
            </a:pPr>
            <a:r>
              <a:rPr lang="en" b="1">
                <a:solidFill>
                  <a:srgbClr val="000000"/>
                </a:solidFill>
              </a:rPr>
              <a:t>Privileges and Immunities Clause, 2</a:t>
            </a:r>
            <a:r>
              <a:rPr lang="en" b="1" baseline="30000">
                <a:solidFill>
                  <a:srgbClr val="000000"/>
                </a:solidFill>
              </a:rPr>
              <a:t>nd</a:t>
            </a:r>
            <a:r>
              <a:rPr lang="en" b="1">
                <a:solidFill>
                  <a:srgbClr val="000000"/>
                </a:solidFill>
              </a:rPr>
              <a:t> amendment </a:t>
            </a:r>
            <a:endParaRPr b="1">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Summary:</a:t>
            </a:r>
            <a:r>
              <a:rPr lang="en">
                <a:solidFill>
                  <a:srgbClr val="000000"/>
                </a:solidFill>
              </a:rPr>
              <a:t>    The Court held that the right of an individual </a:t>
            </a:r>
            <a:endParaRPr>
              <a:solidFill>
                <a:srgbClr val="000000"/>
              </a:solidFill>
            </a:endParaRPr>
          </a:p>
          <a:p>
            <a:pPr marL="457200" lvl="0" indent="0" algn="l" rtl="0">
              <a:lnSpc>
                <a:spcPct val="106999"/>
              </a:lnSpc>
              <a:spcBef>
                <a:spcPts val="0"/>
              </a:spcBef>
              <a:spcAft>
                <a:spcPts val="0"/>
              </a:spcAft>
              <a:buNone/>
            </a:pPr>
            <a:r>
              <a:rPr lang="en">
                <a:solidFill>
                  <a:srgbClr val="000000"/>
                </a:solidFill>
              </a:rPr>
              <a:t>to “keep and bear arms” protected by the 2</a:t>
            </a:r>
            <a:r>
              <a:rPr lang="en" baseline="30000">
                <a:solidFill>
                  <a:srgbClr val="000000"/>
                </a:solidFill>
              </a:rPr>
              <a:t>nd</a:t>
            </a:r>
            <a:r>
              <a:rPr lang="en">
                <a:solidFill>
                  <a:srgbClr val="000000"/>
                </a:solidFill>
              </a:rPr>
              <a:t> Amendment </a:t>
            </a:r>
            <a:endParaRPr>
              <a:solidFill>
                <a:srgbClr val="000000"/>
              </a:solidFill>
            </a:endParaRPr>
          </a:p>
          <a:p>
            <a:pPr marL="457200" lvl="0" indent="0" algn="l" rtl="0">
              <a:lnSpc>
                <a:spcPct val="106999"/>
              </a:lnSpc>
              <a:spcBef>
                <a:spcPts val="0"/>
              </a:spcBef>
              <a:spcAft>
                <a:spcPts val="0"/>
              </a:spcAft>
              <a:buNone/>
            </a:pPr>
            <a:r>
              <a:rPr lang="en">
                <a:solidFill>
                  <a:srgbClr val="000000"/>
                </a:solidFill>
              </a:rPr>
              <a:t>is incorporated by the Due Process Clause of the 14</a:t>
            </a:r>
            <a:r>
              <a:rPr lang="en" baseline="30000">
                <a:solidFill>
                  <a:srgbClr val="000000"/>
                </a:solidFill>
              </a:rPr>
              <a:t>th</a:t>
            </a:r>
            <a:r>
              <a:rPr lang="en">
                <a:solidFill>
                  <a:srgbClr val="000000"/>
                </a:solidFill>
              </a:rPr>
              <a:t> </a:t>
            </a:r>
            <a:endParaRPr>
              <a:solidFill>
                <a:srgbClr val="000000"/>
              </a:solidFill>
            </a:endParaRPr>
          </a:p>
          <a:p>
            <a:pPr marL="457200" lvl="0" indent="0" algn="l" rtl="0">
              <a:lnSpc>
                <a:spcPct val="106999"/>
              </a:lnSpc>
              <a:spcBef>
                <a:spcPts val="0"/>
              </a:spcBef>
              <a:spcAft>
                <a:spcPts val="0"/>
              </a:spcAft>
              <a:buNone/>
            </a:pPr>
            <a:r>
              <a:rPr lang="en">
                <a:solidFill>
                  <a:srgbClr val="000000"/>
                </a:solidFill>
              </a:rPr>
              <a:t>Amendment and applies to the states.  The decision cleared </a:t>
            </a:r>
            <a:endParaRPr>
              <a:solidFill>
                <a:srgbClr val="000000"/>
              </a:solidFill>
            </a:endParaRPr>
          </a:p>
          <a:p>
            <a:pPr marL="457200" lvl="0" indent="0" algn="l" rtl="0">
              <a:lnSpc>
                <a:spcPct val="106999"/>
              </a:lnSpc>
              <a:spcBef>
                <a:spcPts val="0"/>
              </a:spcBef>
              <a:spcAft>
                <a:spcPts val="0"/>
              </a:spcAft>
              <a:buNone/>
            </a:pPr>
            <a:r>
              <a:rPr lang="en">
                <a:solidFill>
                  <a:srgbClr val="000000"/>
                </a:solidFill>
              </a:rPr>
              <a:t>up the uncertainty left in the wake of District of Columbia </a:t>
            </a:r>
            <a:endParaRPr>
              <a:solidFill>
                <a:srgbClr val="000000"/>
              </a:solidFill>
            </a:endParaRPr>
          </a:p>
          <a:p>
            <a:pPr marL="457200" lvl="0" indent="0" algn="l" rtl="0">
              <a:lnSpc>
                <a:spcPct val="106999"/>
              </a:lnSpc>
              <a:spcBef>
                <a:spcPts val="0"/>
              </a:spcBef>
              <a:spcAft>
                <a:spcPts val="0"/>
              </a:spcAft>
              <a:buNone/>
            </a:pPr>
            <a:r>
              <a:rPr lang="en">
                <a:solidFill>
                  <a:srgbClr val="000000"/>
                </a:solidFill>
              </a:rPr>
              <a:t>v. Heller as to the scope of gun rights in the states.</a:t>
            </a:r>
            <a:endParaRPr>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Holding:</a:t>
            </a:r>
            <a:r>
              <a:rPr lang="en">
                <a:solidFill>
                  <a:srgbClr val="000000"/>
                </a:solidFill>
              </a:rPr>
              <a:t> Right to keep and bear arms for self-defense applies to the states </a:t>
            </a:r>
            <a:endParaRPr>
              <a:solidFill>
                <a:srgbClr val="000000"/>
              </a:solidFill>
            </a:endParaRPr>
          </a:p>
          <a:p>
            <a:pPr marL="0" lvl="0" indent="0" algn="l" rtl="0">
              <a:lnSpc>
                <a:spcPct val="106999"/>
              </a:lnSpc>
              <a:spcBef>
                <a:spcPts val="0"/>
              </a:spcBef>
              <a:spcAft>
                <a:spcPts val="0"/>
              </a:spcAft>
              <a:buNone/>
            </a:pPr>
            <a:endParaRPr/>
          </a:p>
        </p:txBody>
      </p:sp>
      <p:pic>
        <p:nvPicPr>
          <p:cNvPr id="184" name="Google Shape;184;p25"/>
          <p:cNvPicPr preferRelativeResize="0"/>
          <p:nvPr/>
        </p:nvPicPr>
        <p:blipFill>
          <a:blip r:embed="rId3">
            <a:alphaModFix/>
          </a:blip>
          <a:stretch>
            <a:fillRect/>
          </a:stretch>
        </p:blipFill>
        <p:spPr>
          <a:xfrm>
            <a:off x="0" y="0"/>
            <a:ext cx="755088" cy="738725"/>
          </a:xfrm>
          <a:prstGeom prst="rect">
            <a:avLst/>
          </a:prstGeom>
          <a:noFill/>
          <a:ln>
            <a:noFill/>
          </a:ln>
        </p:spPr>
      </p:pic>
      <p:sp>
        <p:nvSpPr>
          <p:cNvPr id="185" name="Google Shape;185;p25"/>
          <p:cNvSpPr txBox="1">
            <a:spLocks noGrp="1"/>
          </p:cNvSpPr>
          <p:nvPr>
            <p:ph type="title"/>
          </p:nvPr>
        </p:nvSpPr>
        <p:spPr>
          <a:xfrm>
            <a:off x="546350" y="283625"/>
            <a:ext cx="4486200" cy="45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a:solidFill>
                  <a:schemeClr val="dk1"/>
                </a:solidFill>
                <a:highlight>
                  <a:srgbClr val="FFFFFF"/>
                </a:highlight>
              </a:rPr>
              <a:t>Selective Incorporation</a:t>
            </a:r>
            <a:endParaRPr sz="1800">
              <a:solidFill>
                <a:schemeClr val="dk1"/>
              </a:solidFill>
              <a:highlight>
                <a:srgbClr val="FFFFFF"/>
              </a:highlight>
            </a:endParaRPr>
          </a:p>
        </p:txBody>
      </p:sp>
      <p:pic>
        <p:nvPicPr>
          <p:cNvPr id="186" name="Google Shape;186;p25"/>
          <p:cNvPicPr preferRelativeResize="0"/>
          <p:nvPr/>
        </p:nvPicPr>
        <p:blipFill>
          <a:blip r:embed="rId4">
            <a:alphaModFix/>
          </a:blip>
          <a:stretch>
            <a:fillRect/>
          </a:stretch>
        </p:blipFill>
        <p:spPr>
          <a:xfrm>
            <a:off x="5799475" y="0"/>
            <a:ext cx="3344525" cy="1865625"/>
          </a:xfrm>
          <a:prstGeom prst="rect">
            <a:avLst/>
          </a:prstGeom>
          <a:noFill/>
          <a:ln>
            <a:noFill/>
          </a:ln>
        </p:spPr>
      </p:pic>
      <p:pic>
        <p:nvPicPr>
          <p:cNvPr id="187" name="Google Shape;187;p25"/>
          <p:cNvPicPr preferRelativeResize="0"/>
          <p:nvPr/>
        </p:nvPicPr>
        <p:blipFill>
          <a:blip r:embed="rId5">
            <a:alphaModFix/>
          </a:blip>
          <a:stretch>
            <a:fillRect/>
          </a:stretch>
        </p:blipFill>
        <p:spPr>
          <a:xfrm>
            <a:off x="6666477" y="1983127"/>
            <a:ext cx="2477525" cy="2477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7"/>
          <p:cNvSpPr txBox="1">
            <a:spLocks noGrp="1"/>
          </p:cNvSpPr>
          <p:nvPr>
            <p:ph type="title"/>
          </p:nvPr>
        </p:nvSpPr>
        <p:spPr>
          <a:xfrm>
            <a:off x="471900" y="738725"/>
            <a:ext cx="60747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Roe v Wade (1973)</a:t>
            </a:r>
            <a:endParaRPr/>
          </a:p>
        </p:txBody>
      </p:sp>
      <p:sp>
        <p:nvSpPr>
          <p:cNvPr id="203" name="Google Shape;203;p27"/>
          <p:cNvSpPr txBox="1">
            <a:spLocks noGrp="1"/>
          </p:cNvSpPr>
          <p:nvPr>
            <p:ph type="body" idx="1"/>
          </p:nvPr>
        </p:nvSpPr>
        <p:spPr>
          <a:xfrm>
            <a:off x="0" y="1709325"/>
            <a:ext cx="5921100" cy="3340500"/>
          </a:xfrm>
          <a:prstGeom prst="rect">
            <a:avLst/>
          </a:prstGeom>
        </p:spPr>
        <p:txBody>
          <a:bodyPr spcFirstLastPara="1" wrap="square" lIns="91425" tIns="91425" rIns="91425" bIns="91425" anchor="t" anchorCtr="0">
            <a:noAutofit/>
          </a:bodyPr>
          <a:lstStyle/>
          <a:p>
            <a:pPr marL="457200" lvl="0" indent="-342900" algn="l" rtl="0">
              <a:lnSpc>
                <a:spcPct val="106999"/>
              </a:lnSpc>
              <a:spcBef>
                <a:spcPts val="0"/>
              </a:spcBef>
              <a:spcAft>
                <a:spcPts val="0"/>
              </a:spcAft>
              <a:buClr>
                <a:srgbClr val="000000"/>
              </a:buClr>
              <a:buSzPts val="1800"/>
              <a:buChar char="●"/>
            </a:pPr>
            <a:r>
              <a:rPr lang="en" u="sng">
                <a:solidFill>
                  <a:srgbClr val="000000"/>
                </a:solidFill>
              </a:rPr>
              <a:t>Key Principle:</a:t>
            </a:r>
            <a:r>
              <a:rPr lang="en">
                <a:solidFill>
                  <a:srgbClr val="000000"/>
                </a:solidFill>
              </a:rPr>
              <a:t>  </a:t>
            </a:r>
            <a:r>
              <a:rPr lang="en" b="1">
                <a:solidFill>
                  <a:srgbClr val="000000"/>
                </a:solidFill>
              </a:rPr>
              <a:t>14th Amendment Due Process Clause, and 9</a:t>
            </a:r>
            <a:r>
              <a:rPr lang="en" b="1" baseline="30000">
                <a:solidFill>
                  <a:srgbClr val="000000"/>
                </a:solidFill>
              </a:rPr>
              <a:t>th</a:t>
            </a:r>
            <a:r>
              <a:rPr lang="en" b="1">
                <a:solidFill>
                  <a:srgbClr val="000000"/>
                </a:solidFill>
              </a:rPr>
              <a:t> Amendment implied right of privacy (establish through Griswold v. CT)</a:t>
            </a:r>
            <a:r>
              <a:rPr lang="en">
                <a:solidFill>
                  <a:srgbClr val="000000"/>
                </a:solidFill>
              </a:rPr>
              <a:t>, </a:t>
            </a:r>
            <a:r>
              <a:rPr lang="en" b="1">
                <a:solidFill>
                  <a:srgbClr val="000000"/>
                </a:solidFill>
              </a:rPr>
              <a:t>4th Amendment</a:t>
            </a:r>
            <a:endParaRPr>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Summary:</a:t>
            </a:r>
            <a:r>
              <a:rPr lang="en">
                <a:solidFill>
                  <a:srgbClr val="000000"/>
                </a:solidFill>
              </a:rPr>
              <a:t>    Ruled that the decision to obtain an abortion is protected by the right to privacy implied by the Bill of Rights.</a:t>
            </a:r>
            <a:endParaRPr>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Holding:</a:t>
            </a:r>
            <a:r>
              <a:rPr lang="en">
                <a:solidFill>
                  <a:srgbClr val="000000"/>
                </a:solidFill>
              </a:rPr>
              <a:t> Protects the right of a woman to have an abortion </a:t>
            </a:r>
            <a:endParaRPr>
              <a:solidFill>
                <a:srgbClr val="000000"/>
              </a:solidFill>
            </a:endParaRPr>
          </a:p>
          <a:p>
            <a:pPr marL="0" lvl="0" indent="0" algn="l" rtl="0">
              <a:lnSpc>
                <a:spcPct val="106999"/>
              </a:lnSpc>
              <a:spcBef>
                <a:spcPts val="0"/>
              </a:spcBef>
              <a:spcAft>
                <a:spcPts val="0"/>
              </a:spcAft>
              <a:buNone/>
            </a:pPr>
            <a:endParaRPr/>
          </a:p>
        </p:txBody>
      </p:sp>
      <p:pic>
        <p:nvPicPr>
          <p:cNvPr id="204" name="Google Shape;204;p27"/>
          <p:cNvPicPr preferRelativeResize="0"/>
          <p:nvPr/>
        </p:nvPicPr>
        <p:blipFill>
          <a:blip r:embed="rId3">
            <a:alphaModFix/>
          </a:blip>
          <a:stretch>
            <a:fillRect/>
          </a:stretch>
        </p:blipFill>
        <p:spPr>
          <a:xfrm>
            <a:off x="0" y="0"/>
            <a:ext cx="755088" cy="738725"/>
          </a:xfrm>
          <a:prstGeom prst="rect">
            <a:avLst/>
          </a:prstGeom>
          <a:noFill/>
          <a:ln>
            <a:noFill/>
          </a:ln>
        </p:spPr>
      </p:pic>
      <p:sp>
        <p:nvSpPr>
          <p:cNvPr id="205" name="Google Shape;205;p27"/>
          <p:cNvSpPr txBox="1">
            <a:spLocks noGrp="1"/>
          </p:cNvSpPr>
          <p:nvPr>
            <p:ph type="title"/>
          </p:nvPr>
        </p:nvSpPr>
        <p:spPr>
          <a:xfrm>
            <a:off x="546350" y="283625"/>
            <a:ext cx="4486200" cy="45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a:solidFill>
                  <a:schemeClr val="dk1"/>
                </a:solidFill>
                <a:highlight>
                  <a:srgbClr val="FFFFFF"/>
                </a:highlight>
              </a:rPr>
              <a:t>Selective Incorporation</a:t>
            </a:r>
            <a:endParaRPr sz="1800">
              <a:solidFill>
                <a:schemeClr val="dk1"/>
              </a:solidFill>
              <a:highlight>
                <a:srgbClr val="FFFFFF"/>
              </a:highlight>
            </a:endParaRPr>
          </a:p>
        </p:txBody>
      </p:sp>
      <p:pic>
        <p:nvPicPr>
          <p:cNvPr id="206" name="Google Shape;206;p27"/>
          <p:cNvPicPr preferRelativeResize="0"/>
          <p:nvPr/>
        </p:nvPicPr>
        <p:blipFill>
          <a:blip r:embed="rId4">
            <a:alphaModFix/>
          </a:blip>
          <a:stretch>
            <a:fillRect/>
          </a:stretch>
        </p:blipFill>
        <p:spPr>
          <a:xfrm>
            <a:off x="5978750" y="112475"/>
            <a:ext cx="3101926" cy="2159827"/>
          </a:xfrm>
          <a:prstGeom prst="rect">
            <a:avLst/>
          </a:prstGeom>
          <a:noFill/>
          <a:ln>
            <a:noFill/>
          </a:ln>
        </p:spPr>
      </p:pic>
      <p:pic>
        <p:nvPicPr>
          <p:cNvPr id="207" name="Google Shape;207;p27"/>
          <p:cNvPicPr preferRelativeResize="0"/>
          <p:nvPr/>
        </p:nvPicPr>
        <p:blipFill>
          <a:blip r:embed="rId5">
            <a:alphaModFix/>
          </a:blip>
          <a:stretch>
            <a:fillRect/>
          </a:stretch>
        </p:blipFill>
        <p:spPr>
          <a:xfrm>
            <a:off x="6224550" y="2571750"/>
            <a:ext cx="2610337" cy="2090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8"/>
          <p:cNvSpPr txBox="1">
            <a:spLocks noGrp="1"/>
          </p:cNvSpPr>
          <p:nvPr>
            <p:ph type="title"/>
          </p:nvPr>
        </p:nvSpPr>
        <p:spPr>
          <a:xfrm>
            <a:off x="471900" y="738725"/>
            <a:ext cx="60747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Brown v Board of Ed. (1954)</a:t>
            </a:r>
            <a:endParaRPr/>
          </a:p>
        </p:txBody>
      </p:sp>
      <p:sp>
        <p:nvSpPr>
          <p:cNvPr id="213" name="Google Shape;213;p28"/>
          <p:cNvSpPr txBox="1">
            <a:spLocks noGrp="1"/>
          </p:cNvSpPr>
          <p:nvPr>
            <p:ph type="body" idx="1"/>
          </p:nvPr>
        </p:nvSpPr>
        <p:spPr>
          <a:xfrm>
            <a:off x="0" y="1709325"/>
            <a:ext cx="5921100" cy="3340500"/>
          </a:xfrm>
          <a:prstGeom prst="rect">
            <a:avLst/>
          </a:prstGeom>
        </p:spPr>
        <p:txBody>
          <a:bodyPr spcFirstLastPara="1" wrap="square" lIns="91425" tIns="91425" rIns="91425" bIns="91425" anchor="t" anchorCtr="0">
            <a:noAutofit/>
          </a:bodyPr>
          <a:lstStyle/>
          <a:p>
            <a:pPr marL="457200" lvl="0" indent="-342900" algn="l" rtl="0">
              <a:lnSpc>
                <a:spcPct val="106999"/>
              </a:lnSpc>
              <a:spcBef>
                <a:spcPts val="0"/>
              </a:spcBef>
              <a:spcAft>
                <a:spcPts val="0"/>
              </a:spcAft>
              <a:buClr>
                <a:srgbClr val="000000"/>
              </a:buClr>
              <a:buSzPts val="1800"/>
              <a:buChar char="●"/>
            </a:pPr>
            <a:r>
              <a:rPr lang="en" u="sng">
                <a:solidFill>
                  <a:srgbClr val="000000"/>
                </a:solidFill>
              </a:rPr>
              <a:t>Key Principle:</a:t>
            </a:r>
            <a:r>
              <a:rPr lang="en">
                <a:solidFill>
                  <a:srgbClr val="000000"/>
                </a:solidFill>
              </a:rPr>
              <a:t>  </a:t>
            </a:r>
            <a:r>
              <a:rPr lang="en" b="1">
                <a:solidFill>
                  <a:srgbClr val="000000"/>
                </a:solidFill>
              </a:rPr>
              <a:t>14</a:t>
            </a:r>
            <a:r>
              <a:rPr lang="en" b="1" baseline="30000">
                <a:solidFill>
                  <a:srgbClr val="000000"/>
                </a:solidFill>
              </a:rPr>
              <a:t>th</a:t>
            </a:r>
            <a:r>
              <a:rPr lang="en" b="1">
                <a:solidFill>
                  <a:srgbClr val="000000"/>
                </a:solidFill>
              </a:rPr>
              <a:t> Amendment - Equal Protection Clause</a:t>
            </a:r>
            <a:endParaRPr>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Summary:</a:t>
            </a:r>
            <a:r>
              <a:rPr lang="en">
                <a:solidFill>
                  <a:srgbClr val="000000"/>
                </a:solidFill>
              </a:rPr>
              <a:t>  Ruled that racially segregated schools violated the Equal Protection Clause of the Fourteenth Amendment:  Reversed the principle of “separate but equal” established in Plessy v. Ferguson. Desegregated schools.</a:t>
            </a:r>
            <a:endParaRPr>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Holding:</a:t>
            </a:r>
            <a:r>
              <a:rPr lang="en">
                <a:solidFill>
                  <a:srgbClr val="000000"/>
                </a:solidFill>
              </a:rPr>
              <a:t> Raced based segregation is illegal.</a:t>
            </a:r>
            <a:endParaRPr>
              <a:solidFill>
                <a:srgbClr val="000000"/>
              </a:solidFill>
            </a:endParaRPr>
          </a:p>
          <a:p>
            <a:pPr marL="0" lvl="0" indent="0" algn="l" rtl="0">
              <a:lnSpc>
                <a:spcPct val="106999"/>
              </a:lnSpc>
              <a:spcBef>
                <a:spcPts val="0"/>
              </a:spcBef>
              <a:spcAft>
                <a:spcPts val="0"/>
              </a:spcAft>
              <a:buNone/>
            </a:pPr>
            <a:endParaRPr/>
          </a:p>
        </p:txBody>
      </p:sp>
      <p:pic>
        <p:nvPicPr>
          <p:cNvPr id="214" name="Google Shape;214;p28"/>
          <p:cNvPicPr preferRelativeResize="0"/>
          <p:nvPr/>
        </p:nvPicPr>
        <p:blipFill>
          <a:blip r:embed="rId3">
            <a:alphaModFix/>
          </a:blip>
          <a:stretch>
            <a:fillRect/>
          </a:stretch>
        </p:blipFill>
        <p:spPr>
          <a:xfrm>
            <a:off x="0" y="0"/>
            <a:ext cx="755088" cy="738725"/>
          </a:xfrm>
          <a:prstGeom prst="rect">
            <a:avLst/>
          </a:prstGeom>
          <a:noFill/>
          <a:ln>
            <a:noFill/>
          </a:ln>
        </p:spPr>
      </p:pic>
      <p:sp>
        <p:nvSpPr>
          <p:cNvPr id="215" name="Google Shape;215;p28"/>
          <p:cNvSpPr txBox="1">
            <a:spLocks noGrp="1"/>
          </p:cNvSpPr>
          <p:nvPr>
            <p:ph type="title"/>
          </p:nvPr>
        </p:nvSpPr>
        <p:spPr>
          <a:xfrm>
            <a:off x="546350" y="283625"/>
            <a:ext cx="4486200" cy="45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a:solidFill>
                  <a:schemeClr val="dk1"/>
                </a:solidFill>
                <a:highlight>
                  <a:srgbClr val="FFFFFF"/>
                </a:highlight>
              </a:rPr>
              <a:t>Equal Protection</a:t>
            </a:r>
            <a:endParaRPr sz="1800">
              <a:solidFill>
                <a:schemeClr val="dk1"/>
              </a:solidFill>
              <a:highlight>
                <a:srgbClr val="FFFFFF"/>
              </a:highlight>
            </a:endParaRPr>
          </a:p>
        </p:txBody>
      </p:sp>
      <p:pic>
        <p:nvPicPr>
          <p:cNvPr id="216" name="Google Shape;216;p28"/>
          <p:cNvPicPr preferRelativeResize="0"/>
          <p:nvPr/>
        </p:nvPicPr>
        <p:blipFill>
          <a:blip r:embed="rId4">
            <a:alphaModFix/>
          </a:blip>
          <a:stretch>
            <a:fillRect/>
          </a:stretch>
        </p:blipFill>
        <p:spPr>
          <a:xfrm>
            <a:off x="6591575" y="42263"/>
            <a:ext cx="2162850" cy="2160626"/>
          </a:xfrm>
          <a:prstGeom prst="rect">
            <a:avLst/>
          </a:prstGeom>
          <a:noFill/>
          <a:ln>
            <a:noFill/>
          </a:ln>
        </p:spPr>
      </p:pic>
      <p:pic>
        <p:nvPicPr>
          <p:cNvPr id="217" name="Google Shape;217;p28"/>
          <p:cNvPicPr preferRelativeResize="0"/>
          <p:nvPr/>
        </p:nvPicPr>
        <p:blipFill>
          <a:blip r:embed="rId5">
            <a:alphaModFix/>
          </a:blip>
          <a:stretch>
            <a:fillRect/>
          </a:stretch>
        </p:blipFill>
        <p:spPr>
          <a:xfrm>
            <a:off x="6256350" y="2330175"/>
            <a:ext cx="2833275" cy="27196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9"/>
          <p:cNvSpPr txBox="1">
            <a:spLocks noGrp="1"/>
          </p:cNvSpPr>
          <p:nvPr>
            <p:ph type="title"/>
          </p:nvPr>
        </p:nvSpPr>
        <p:spPr>
          <a:xfrm>
            <a:off x="471900" y="738725"/>
            <a:ext cx="60747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Citizens United v F.E.C. (2010)</a:t>
            </a:r>
            <a:endParaRPr/>
          </a:p>
        </p:txBody>
      </p:sp>
      <p:sp>
        <p:nvSpPr>
          <p:cNvPr id="223" name="Google Shape;223;p29"/>
          <p:cNvSpPr txBox="1">
            <a:spLocks noGrp="1"/>
          </p:cNvSpPr>
          <p:nvPr>
            <p:ph type="body" idx="1"/>
          </p:nvPr>
        </p:nvSpPr>
        <p:spPr>
          <a:xfrm>
            <a:off x="0" y="1709325"/>
            <a:ext cx="7882500" cy="3340500"/>
          </a:xfrm>
          <a:prstGeom prst="rect">
            <a:avLst/>
          </a:prstGeom>
        </p:spPr>
        <p:txBody>
          <a:bodyPr spcFirstLastPara="1" wrap="square" lIns="91425" tIns="91425" rIns="91425" bIns="91425" anchor="t" anchorCtr="0">
            <a:noAutofit/>
          </a:bodyPr>
          <a:lstStyle/>
          <a:p>
            <a:pPr marL="457200" lvl="0" indent="-342900" algn="l" rtl="0">
              <a:lnSpc>
                <a:spcPct val="106999"/>
              </a:lnSpc>
              <a:spcBef>
                <a:spcPts val="0"/>
              </a:spcBef>
              <a:spcAft>
                <a:spcPts val="0"/>
              </a:spcAft>
              <a:buClr>
                <a:srgbClr val="000000"/>
              </a:buClr>
              <a:buSzPts val="1800"/>
              <a:buChar char="●"/>
            </a:pPr>
            <a:r>
              <a:rPr lang="en" u="sng">
                <a:solidFill>
                  <a:srgbClr val="000000"/>
                </a:solidFill>
              </a:rPr>
              <a:t>Key Principle:</a:t>
            </a:r>
            <a:r>
              <a:rPr lang="en">
                <a:solidFill>
                  <a:srgbClr val="000000"/>
                </a:solidFill>
              </a:rPr>
              <a:t>  </a:t>
            </a:r>
            <a:r>
              <a:rPr lang="en" b="1">
                <a:solidFill>
                  <a:srgbClr val="000000"/>
                </a:solidFill>
              </a:rPr>
              <a:t>1</a:t>
            </a:r>
            <a:r>
              <a:rPr lang="en" b="1" baseline="30000">
                <a:solidFill>
                  <a:srgbClr val="000000"/>
                </a:solidFill>
              </a:rPr>
              <a:t>st</a:t>
            </a:r>
            <a:r>
              <a:rPr lang="en" b="1">
                <a:solidFill>
                  <a:srgbClr val="000000"/>
                </a:solidFill>
              </a:rPr>
              <a:t> Amendment - Free Speech</a:t>
            </a:r>
            <a:endParaRPr>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Summary:</a:t>
            </a:r>
            <a:r>
              <a:rPr lang="en">
                <a:solidFill>
                  <a:srgbClr val="000000"/>
                </a:solidFill>
              </a:rPr>
              <a:t>  Struck down the restrictions on independent </a:t>
            </a:r>
            <a:endParaRPr>
              <a:solidFill>
                <a:srgbClr val="000000"/>
              </a:solidFill>
            </a:endParaRPr>
          </a:p>
          <a:p>
            <a:pPr marL="457200" lvl="0" indent="0" algn="l" rtl="0">
              <a:lnSpc>
                <a:spcPct val="106999"/>
              </a:lnSpc>
              <a:spcBef>
                <a:spcPts val="0"/>
              </a:spcBef>
              <a:spcAft>
                <a:spcPts val="0"/>
              </a:spcAft>
              <a:buNone/>
            </a:pPr>
            <a:r>
              <a:rPr lang="en">
                <a:solidFill>
                  <a:srgbClr val="000000"/>
                </a:solidFill>
              </a:rPr>
              <a:t>expenditures as a violation of the 1</a:t>
            </a:r>
            <a:r>
              <a:rPr lang="en" baseline="30000">
                <a:solidFill>
                  <a:srgbClr val="000000"/>
                </a:solidFill>
              </a:rPr>
              <a:t>st</a:t>
            </a:r>
            <a:r>
              <a:rPr lang="en">
                <a:solidFill>
                  <a:srgbClr val="000000"/>
                </a:solidFill>
              </a:rPr>
              <a:t> Amendment.  </a:t>
            </a:r>
            <a:endParaRPr>
              <a:solidFill>
                <a:srgbClr val="000000"/>
              </a:solidFill>
            </a:endParaRPr>
          </a:p>
          <a:p>
            <a:pPr marL="457200" lvl="0" indent="0" algn="l" rtl="0">
              <a:lnSpc>
                <a:spcPct val="106999"/>
              </a:lnSpc>
              <a:spcBef>
                <a:spcPts val="0"/>
              </a:spcBef>
              <a:spcAft>
                <a:spcPts val="0"/>
              </a:spcAft>
              <a:buNone/>
            </a:pPr>
            <a:r>
              <a:rPr lang="en">
                <a:solidFill>
                  <a:srgbClr val="000000"/>
                </a:solidFill>
              </a:rPr>
              <a:t>Overturned the 2002 Bipartisan Campaign Reform Act (McCain-Feingold), which banned soft money. Led to </a:t>
            </a:r>
            <a:endParaRPr>
              <a:solidFill>
                <a:srgbClr val="000000"/>
              </a:solidFill>
            </a:endParaRPr>
          </a:p>
          <a:p>
            <a:pPr marL="457200" lvl="0" indent="0" algn="l" rtl="0">
              <a:lnSpc>
                <a:spcPct val="106999"/>
              </a:lnSpc>
              <a:spcBef>
                <a:spcPts val="0"/>
              </a:spcBef>
              <a:spcAft>
                <a:spcPts val="0"/>
              </a:spcAft>
              <a:buNone/>
            </a:pPr>
            <a:r>
              <a:rPr lang="en">
                <a:solidFill>
                  <a:srgbClr val="000000"/>
                </a:solidFill>
              </a:rPr>
              <a:t>record spending in the 2010 election cycle by </a:t>
            </a:r>
            <a:endParaRPr>
              <a:solidFill>
                <a:srgbClr val="000000"/>
              </a:solidFill>
            </a:endParaRPr>
          </a:p>
          <a:p>
            <a:pPr marL="457200" lvl="0" indent="0" algn="l" rtl="0">
              <a:lnSpc>
                <a:spcPct val="106999"/>
              </a:lnSpc>
              <a:spcBef>
                <a:spcPts val="0"/>
              </a:spcBef>
              <a:spcAft>
                <a:spcPts val="0"/>
              </a:spcAft>
              <a:buNone/>
            </a:pPr>
            <a:r>
              <a:rPr lang="en">
                <a:solidFill>
                  <a:srgbClr val="000000"/>
                </a:solidFill>
              </a:rPr>
              <a:t>corporations and special interests.</a:t>
            </a:r>
            <a:endParaRPr>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Holding:</a:t>
            </a:r>
            <a:r>
              <a:rPr lang="en">
                <a:solidFill>
                  <a:srgbClr val="000000"/>
                </a:solidFill>
              </a:rPr>
              <a:t> Political spending by corporations, associations, and labor unions is protected and cannot be limited by law; Money = Speech</a:t>
            </a:r>
            <a:endParaRPr>
              <a:solidFill>
                <a:srgbClr val="000000"/>
              </a:solidFill>
            </a:endParaRPr>
          </a:p>
          <a:p>
            <a:pPr marL="0" lvl="0" indent="0" algn="l" rtl="0">
              <a:lnSpc>
                <a:spcPct val="106999"/>
              </a:lnSpc>
              <a:spcBef>
                <a:spcPts val="0"/>
              </a:spcBef>
              <a:spcAft>
                <a:spcPts val="0"/>
              </a:spcAft>
              <a:buNone/>
            </a:pPr>
            <a:endParaRPr/>
          </a:p>
        </p:txBody>
      </p:sp>
      <p:pic>
        <p:nvPicPr>
          <p:cNvPr id="224" name="Google Shape;224;p29"/>
          <p:cNvPicPr preferRelativeResize="0"/>
          <p:nvPr/>
        </p:nvPicPr>
        <p:blipFill>
          <a:blip r:embed="rId3">
            <a:alphaModFix/>
          </a:blip>
          <a:stretch>
            <a:fillRect/>
          </a:stretch>
        </p:blipFill>
        <p:spPr>
          <a:xfrm>
            <a:off x="0" y="0"/>
            <a:ext cx="755088" cy="738725"/>
          </a:xfrm>
          <a:prstGeom prst="rect">
            <a:avLst/>
          </a:prstGeom>
          <a:noFill/>
          <a:ln>
            <a:noFill/>
          </a:ln>
        </p:spPr>
      </p:pic>
      <p:sp>
        <p:nvSpPr>
          <p:cNvPr id="225" name="Google Shape;225;p29"/>
          <p:cNvSpPr txBox="1">
            <a:spLocks noGrp="1"/>
          </p:cNvSpPr>
          <p:nvPr>
            <p:ph type="title"/>
          </p:nvPr>
        </p:nvSpPr>
        <p:spPr>
          <a:xfrm>
            <a:off x="546350" y="283625"/>
            <a:ext cx="4486200" cy="45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a:solidFill>
                  <a:schemeClr val="dk1"/>
                </a:solidFill>
                <a:highlight>
                  <a:srgbClr val="FFFFFF"/>
                </a:highlight>
              </a:rPr>
              <a:t>Campaigns</a:t>
            </a:r>
            <a:endParaRPr sz="1800">
              <a:solidFill>
                <a:schemeClr val="dk1"/>
              </a:solidFill>
              <a:highlight>
                <a:srgbClr val="FFFFFF"/>
              </a:highlight>
            </a:endParaRPr>
          </a:p>
        </p:txBody>
      </p:sp>
      <p:pic>
        <p:nvPicPr>
          <p:cNvPr id="226" name="Google Shape;226;p29"/>
          <p:cNvPicPr preferRelativeResize="0"/>
          <p:nvPr/>
        </p:nvPicPr>
        <p:blipFill>
          <a:blip r:embed="rId4">
            <a:alphaModFix/>
          </a:blip>
          <a:stretch>
            <a:fillRect/>
          </a:stretch>
        </p:blipFill>
        <p:spPr>
          <a:xfrm>
            <a:off x="6145750" y="0"/>
            <a:ext cx="2920321" cy="1929927"/>
          </a:xfrm>
          <a:prstGeom prst="rect">
            <a:avLst/>
          </a:prstGeom>
          <a:noFill/>
          <a:ln>
            <a:noFill/>
          </a:ln>
        </p:spPr>
      </p:pic>
      <p:pic>
        <p:nvPicPr>
          <p:cNvPr id="227" name="Google Shape;227;p29"/>
          <p:cNvPicPr preferRelativeResize="0"/>
          <p:nvPr/>
        </p:nvPicPr>
        <p:blipFill>
          <a:blip r:embed="rId5">
            <a:alphaModFix/>
          </a:blip>
          <a:stretch>
            <a:fillRect/>
          </a:stretch>
        </p:blipFill>
        <p:spPr>
          <a:xfrm>
            <a:off x="6245950" y="2425000"/>
            <a:ext cx="3019300" cy="1700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What should you do to review?</a:t>
            </a:r>
            <a:endParaRPr/>
          </a:p>
        </p:txBody>
      </p:sp>
      <p:sp>
        <p:nvSpPr>
          <p:cNvPr id="75" name="Google Shape;75;p14"/>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Create an organized REVIEW NOTEBOOK just for this OPEN BOOK exam - TIME will be an issue and you can’t waste it looking up info - so have it at your fingertips!</a:t>
            </a:r>
            <a:endParaRPr/>
          </a:p>
          <a:p>
            <a:pPr marL="0" lvl="0" indent="0" algn="l" rtl="0">
              <a:spcBef>
                <a:spcPts val="1600"/>
              </a:spcBef>
              <a:spcAft>
                <a:spcPts val="0"/>
              </a:spcAft>
              <a:buNone/>
            </a:pPr>
            <a:r>
              <a:rPr lang="en"/>
              <a:t>Have clear sections:</a:t>
            </a:r>
            <a:endParaRPr/>
          </a:p>
          <a:p>
            <a:pPr marL="457200" lvl="0" indent="-304800" algn="l" rtl="0">
              <a:spcBef>
                <a:spcPts val="1600"/>
              </a:spcBef>
              <a:spcAft>
                <a:spcPts val="0"/>
              </a:spcAft>
              <a:buSzPts val="1200"/>
              <a:buChar char="●"/>
            </a:pPr>
            <a:r>
              <a:rPr lang="en"/>
              <a:t>Required Docs</a:t>
            </a:r>
            <a:endParaRPr/>
          </a:p>
          <a:p>
            <a:pPr marL="457200" lvl="0" indent="-304800" algn="l" rtl="0">
              <a:spcBef>
                <a:spcPts val="0"/>
              </a:spcBef>
              <a:spcAft>
                <a:spcPts val="0"/>
              </a:spcAft>
              <a:buSzPts val="1200"/>
              <a:buChar char="●"/>
            </a:pPr>
            <a:r>
              <a:rPr lang="en"/>
              <a:t>Required SCOTUS Cases</a:t>
            </a:r>
            <a:endParaRPr/>
          </a:p>
          <a:p>
            <a:pPr marL="457200" lvl="0" indent="-304800" algn="l" rtl="0">
              <a:spcBef>
                <a:spcPts val="0"/>
              </a:spcBef>
              <a:spcAft>
                <a:spcPts val="0"/>
              </a:spcAft>
              <a:buSzPts val="1200"/>
              <a:buChar char="●"/>
            </a:pPr>
            <a:r>
              <a:rPr lang="en"/>
              <a:t>Unit 1 - Constitutional Foundations</a:t>
            </a:r>
            <a:endParaRPr/>
          </a:p>
          <a:p>
            <a:pPr marL="457200" lvl="0" indent="-304800" algn="l" rtl="0">
              <a:spcBef>
                <a:spcPts val="0"/>
              </a:spcBef>
              <a:spcAft>
                <a:spcPts val="0"/>
              </a:spcAft>
              <a:buSzPts val="1200"/>
              <a:buChar char="●"/>
            </a:pPr>
            <a:r>
              <a:rPr lang="en"/>
              <a:t>Unit 2 - Interactions w/ branches of government</a:t>
            </a:r>
            <a:endParaRPr/>
          </a:p>
          <a:p>
            <a:pPr marL="457200" lvl="0" indent="-304800" algn="l" rtl="0">
              <a:spcBef>
                <a:spcPts val="0"/>
              </a:spcBef>
              <a:spcAft>
                <a:spcPts val="0"/>
              </a:spcAft>
              <a:buSzPts val="1200"/>
              <a:buChar char="●"/>
            </a:pPr>
            <a:r>
              <a:rPr lang="en"/>
              <a:t>Unit 3 - Civil Liberties &amp; Civil Rights</a:t>
            </a:r>
            <a:endParaRPr/>
          </a:p>
        </p:txBody>
      </p:sp>
      <p:pic>
        <p:nvPicPr>
          <p:cNvPr id="76" name="Google Shape;76;p14"/>
          <p:cNvPicPr preferRelativeResize="0"/>
          <p:nvPr/>
        </p:nvPicPr>
        <p:blipFill>
          <a:blip r:embed="rId3">
            <a:alphaModFix/>
          </a:blip>
          <a:stretch>
            <a:fillRect/>
          </a:stretch>
        </p:blipFill>
        <p:spPr>
          <a:xfrm>
            <a:off x="4363328" y="100350"/>
            <a:ext cx="3937405" cy="48387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471900" y="738725"/>
            <a:ext cx="52398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Marbury v Madison (1803)</a:t>
            </a:r>
            <a:endParaRPr/>
          </a:p>
        </p:txBody>
      </p:sp>
      <p:sp>
        <p:nvSpPr>
          <p:cNvPr id="122" name="Google Shape;122;p19"/>
          <p:cNvSpPr txBox="1">
            <a:spLocks noGrp="1"/>
          </p:cNvSpPr>
          <p:nvPr>
            <p:ph type="body" idx="1"/>
          </p:nvPr>
        </p:nvSpPr>
        <p:spPr>
          <a:xfrm>
            <a:off x="0" y="1709325"/>
            <a:ext cx="6090000" cy="3340500"/>
          </a:xfrm>
          <a:prstGeom prst="rect">
            <a:avLst/>
          </a:prstGeom>
        </p:spPr>
        <p:txBody>
          <a:bodyPr spcFirstLastPara="1" wrap="square" lIns="91425" tIns="91425" rIns="91425" bIns="91425" anchor="t" anchorCtr="0">
            <a:noAutofit/>
          </a:bodyPr>
          <a:lstStyle/>
          <a:p>
            <a:pPr marL="457200" lvl="0" indent="-342900" algn="l" rtl="0">
              <a:lnSpc>
                <a:spcPct val="106999"/>
              </a:lnSpc>
              <a:spcBef>
                <a:spcPts val="0"/>
              </a:spcBef>
              <a:spcAft>
                <a:spcPts val="0"/>
              </a:spcAft>
              <a:buClr>
                <a:srgbClr val="000000"/>
              </a:buClr>
              <a:buSzPts val="1800"/>
              <a:buChar char="●"/>
            </a:pPr>
            <a:r>
              <a:rPr lang="en" u="sng">
                <a:solidFill>
                  <a:srgbClr val="000000"/>
                </a:solidFill>
              </a:rPr>
              <a:t>Key Principle:</a:t>
            </a:r>
            <a:r>
              <a:rPr lang="en">
                <a:solidFill>
                  <a:srgbClr val="000000"/>
                </a:solidFill>
              </a:rPr>
              <a:t> </a:t>
            </a:r>
            <a:r>
              <a:rPr lang="en" b="1">
                <a:solidFill>
                  <a:srgbClr val="000000"/>
                </a:solidFill>
              </a:rPr>
              <a:t>Article III- Judicial Review</a:t>
            </a:r>
            <a:endParaRPr b="1">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Summary:</a:t>
            </a:r>
            <a:r>
              <a:rPr lang="en">
                <a:solidFill>
                  <a:srgbClr val="000000"/>
                </a:solidFill>
              </a:rPr>
              <a:t>    Established the principle of judicial review.  Strengthened the power of the Judicial branch by giving the Supreme Court the authority to declare acts of Congress unconstitutional.</a:t>
            </a:r>
            <a:endParaRPr>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Holding:</a:t>
            </a:r>
            <a:r>
              <a:rPr lang="en">
                <a:solidFill>
                  <a:srgbClr val="000000"/>
                </a:solidFill>
              </a:rPr>
              <a:t> The Supreme Court is allowed to nullify an act of the legislative or executive branch that violates the Constitution</a:t>
            </a:r>
            <a:endParaRPr>
              <a:solidFill>
                <a:srgbClr val="000000"/>
              </a:solidFill>
            </a:endParaRPr>
          </a:p>
          <a:p>
            <a:pPr marL="0" lvl="0" indent="0" algn="l" rtl="0">
              <a:lnSpc>
                <a:spcPct val="106999"/>
              </a:lnSpc>
              <a:spcBef>
                <a:spcPts val="0"/>
              </a:spcBef>
              <a:spcAft>
                <a:spcPts val="0"/>
              </a:spcAft>
              <a:buNone/>
            </a:pPr>
            <a:endParaRPr/>
          </a:p>
        </p:txBody>
      </p:sp>
      <p:pic>
        <p:nvPicPr>
          <p:cNvPr id="123" name="Google Shape;123;p19"/>
          <p:cNvPicPr preferRelativeResize="0"/>
          <p:nvPr/>
        </p:nvPicPr>
        <p:blipFill>
          <a:blip r:embed="rId3">
            <a:alphaModFix/>
          </a:blip>
          <a:stretch>
            <a:fillRect/>
          </a:stretch>
        </p:blipFill>
        <p:spPr>
          <a:xfrm>
            <a:off x="0" y="0"/>
            <a:ext cx="755088" cy="738725"/>
          </a:xfrm>
          <a:prstGeom prst="rect">
            <a:avLst/>
          </a:prstGeom>
          <a:noFill/>
          <a:ln>
            <a:noFill/>
          </a:ln>
        </p:spPr>
      </p:pic>
      <p:sp>
        <p:nvSpPr>
          <p:cNvPr id="124" name="Google Shape;124;p19"/>
          <p:cNvSpPr txBox="1">
            <a:spLocks noGrp="1"/>
          </p:cNvSpPr>
          <p:nvPr>
            <p:ph type="title"/>
          </p:nvPr>
        </p:nvSpPr>
        <p:spPr>
          <a:xfrm>
            <a:off x="546350" y="283625"/>
            <a:ext cx="4486200" cy="45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a:solidFill>
                  <a:schemeClr val="dk1"/>
                </a:solidFill>
                <a:highlight>
                  <a:srgbClr val="FFFFFF"/>
                </a:highlight>
              </a:rPr>
              <a:t>Judicial Branch</a:t>
            </a:r>
            <a:endParaRPr sz="1800">
              <a:solidFill>
                <a:schemeClr val="dk1"/>
              </a:solidFill>
              <a:highlight>
                <a:srgbClr val="FFFFFF"/>
              </a:highlight>
            </a:endParaRPr>
          </a:p>
        </p:txBody>
      </p:sp>
      <p:pic>
        <p:nvPicPr>
          <p:cNvPr id="125" name="Google Shape;125;p19"/>
          <p:cNvPicPr preferRelativeResize="0"/>
          <p:nvPr/>
        </p:nvPicPr>
        <p:blipFill>
          <a:blip r:embed="rId4">
            <a:alphaModFix/>
          </a:blip>
          <a:stretch>
            <a:fillRect/>
          </a:stretch>
        </p:blipFill>
        <p:spPr>
          <a:xfrm>
            <a:off x="5644750" y="63425"/>
            <a:ext cx="3402500" cy="2118300"/>
          </a:xfrm>
          <a:prstGeom prst="rect">
            <a:avLst/>
          </a:prstGeom>
          <a:noFill/>
          <a:ln>
            <a:noFill/>
          </a:ln>
        </p:spPr>
      </p:pic>
      <p:pic>
        <p:nvPicPr>
          <p:cNvPr id="126" name="Google Shape;126;p19"/>
          <p:cNvPicPr preferRelativeResize="0"/>
          <p:nvPr/>
        </p:nvPicPr>
        <p:blipFill>
          <a:blip r:embed="rId5">
            <a:alphaModFix/>
          </a:blip>
          <a:stretch>
            <a:fillRect/>
          </a:stretch>
        </p:blipFill>
        <p:spPr>
          <a:xfrm>
            <a:off x="5975275" y="2289575"/>
            <a:ext cx="3168725" cy="249939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McCulloch v Maryland (1819)</a:t>
            </a:r>
            <a:endParaRPr/>
          </a:p>
        </p:txBody>
      </p:sp>
      <p:sp>
        <p:nvSpPr>
          <p:cNvPr id="82" name="Google Shape;82;p15"/>
          <p:cNvSpPr txBox="1">
            <a:spLocks noGrp="1"/>
          </p:cNvSpPr>
          <p:nvPr>
            <p:ph type="body" idx="1"/>
          </p:nvPr>
        </p:nvSpPr>
        <p:spPr>
          <a:xfrm>
            <a:off x="96975" y="1731600"/>
            <a:ext cx="6006300" cy="3340500"/>
          </a:xfrm>
          <a:prstGeom prst="rect">
            <a:avLst/>
          </a:prstGeom>
        </p:spPr>
        <p:txBody>
          <a:bodyPr spcFirstLastPara="1" wrap="square" lIns="91425" tIns="91425" rIns="91425" bIns="91425" anchor="t" anchorCtr="0">
            <a:noAutofit/>
          </a:bodyPr>
          <a:lstStyle/>
          <a:p>
            <a:pPr marL="457200" lvl="0" indent="-342900" algn="l" rtl="0">
              <a:lnSpc>
                <a:spcPct val="106999"/>
              </a:lnSpc>
              <a:spcBef>
                <a:spcPts val="0"/>
              </a:spcBef>
              <a:spcAft>
                <a:spcPts val="0"/>
              </a:spcAft>
              <a:buClr>
                <a:srgbClr val="000000"/>
              </a:buClr>
              <a:buSzPts val="1800"/>
              <a:buChar char="●"/>
            </a:pPr>
            <a:r>
              <a:rPr lang="en" u="sng">
                <a:solidFill>
                  <a:srgbClr val="000000"/>
                </a:solidFill>
              </a:rPr>
              <a:t>Key Principle:</a:t>
            </a:r>
            <a:r>
              <a:rPr lang="en">
                <a:solidFill>
                  <a:srgbClr val="000000"/>
                </a:solidFill>
              </a:rPr>
              <a:t> </a:t>
            </a:r>
            <a:r>
              <a:rPr lang="en" b="1">
                <a:solidFill>
                  <a:srgbClr val="000000"/>
                </a:solidFill>
              </a:rPr>
              <a:t>Supremacy Clause</a:t>
            </a:r>
            <a:endParaRPr b="1">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Summary:</a:t>
            </a:r>
            <a:r>
              <a:rPr lang="en">
                <a:solidFill>
                  <a:srgbClr val="000000"/>
                </a:solidFill>
              </a:rPr>
              <a:t> Confirmed the right of Congress to utilize implied powers to carry out its expressed powers.  Validated the supremacy of the national government over the states by declaring that states cannot interfere with or tax the legitimate activities of the federal government.</a:t>
            </a:r>
            <a:endParaRPr>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Holding:</a:t>
            </a:r>
            <a:r>
              <a:rPr lang="en">
                <a:solidFill>
                  <a:srgbClr val="000000"/>
                </a:solidFill>
              </a:rPr>
              <a:t> Established supremacy of the US Constitution and federal laws over state laws</a:t>
            </a:r>
            <a:endParaRPr>
              <a:solidFill>
                <a:srgbClr val="000000"/>
              </a:solidFill>
            </a:endParaRPr>
          </a:p>
          <a:p>
            <a:pPr marL="0" lvl="0" indent="0" algn="l" rtl="0">
              <a:lnSpc>
                <a:spcPct val="106999"/>
              </a:lnSpc>
              <a:spcBef>
                <a:spcPts val="0"/>
              </a:spcBef>
              <a:spcAft>
                <a:spcPts val="0"/>
              </a:spcAft>
              <a:buNone/>
            </a:pPr>
            <a:endParaRPr/>
          </a:p>
        </p:txBody>
      </p:sp>
      <p:pic>
        <p:nvPicPr>
          <p:cNvPr id="83" name="Google Shape;83;p15"/>
          <p:cNvPicPr preferRelativeResize="0"/>
          <p:nvPr/>
        </p:nvPicPr>
        <p:blipFill>
          <a:blip r:embed="rId3">
            <a:alphaModFix/>
          </a:blip>
          <a:stretch>
            <a:fillRect/>
          </a:stretch>
        </p:blipFill>
        <p:spPr>
          <a:xfrm>
            <a:off x="0" y="0"/>
            <a:ext cx="755088" cy="738725"/>
          </a:xfrm>
          <a:prstGeom prst="rect">
            <a:avLst/>
          </a:prstGeom>
          <a:noFill/>
          <a:ln>
            <a:noFill/>
          </a:ln>
        </p:spPr>
      </p:pic>
      <p:sp>
        <p:nvSpPr>
          <p:cNvPr id="84" name="Google Shape;84;p15"/>
          <p:cNvSpPr txBox="1">
            <a:spLocks noGrp="1"/>
          </p:cNvSpPr>
          <p:nvPr>
            <p:ph type="title"/>
          </p:nvPr>
        </p:nvSpPr>
        <p:spPr>
          <a:xfrm>
            <a:off x="546350" y="283625"/>
            <a:ext cx="1491300" cy="45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a:solidFill>
                  <a:schemeClr val="dk1"/>
                </a:solidFill>
                <a:highlight>
                  <a:srgbClr val="FFFFFF"/>
                </a:highlight>
              </a:rPr>
              <a:t>Federalism</a:t>
            </a:r>
            <a:endParaRPr sz="1800">
              <a:solidFill>
                <a:schemeClr val="dk1"/>
              </a:solidFill>
              <a:highlight>
                <a:srgbClr val="FFFFFF"/>
              </a:highlight>
            </a:endParaRPr>
          </a:p>
        </p:txBody>
      </p:sp>
      <p:pic>
        <p:nvPicPr>
          <p:cNvPr id="85" name="Google Shape;85;p15"/>
          <p:cNvPicPr preferRelativeResize="0"/>
          <p:nvPr/>
        </p:nvPicPr>
        <p:blipFill>
          <a:blip r:embed="rId4">
            <a:alphaModFix/>
          </a:blip>
          <a:stretch>
            <a:fillRect/>
          </a:stretch>
        </p:blipFill>
        <p:spPr>
          <a:xfrm>
            <a:off x="5897350" y="283625"/>
            <a:ext cx="3246651" cy="1825400"/>
          </a:xfrm>
          <a:prstGeom prst="rect">
            <a:avLst/>
          </a:prstGeom>
          <a:noFill/>
          <a:ln>
            <a:noFill/>
          </a:ln>
        </p:spPr>
      </p:pic>
      <p:pic>
        <p:nvPicPr>
          <p:cNvPr id="86" name="Google Shape;86;p15"/>
          <p:cNvPicPr preferRelativeResize="0"/>
          <p:nvPr/>
        </p:nvPicPr>
        <p:blipFill>
          <a:blip r:embed="rId5">
            <a:alphaModFix/>
          </a:blip>
          <a:stretch>
            <a:fillRect/>
          </a:stretch>
        </p:blipFill>
        <p:spPr>
          <a:xfrm>
            <a:off x="6120225" y="2271200"/>
            <a:ext cx="2800900" cy="2800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txBox="1">
            <a:spLocks noGrp="1"/>
          </p:cNvSpPr>
          <p:nvPr>
            <p:ph type="title"/>
          </p:nvPr>
        </p:nvSpPr>
        <p:spPr>
          <a:xfrm>
            <a:off x="471900" y="738725"/>
            <a:ext cx="52398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Engle v Vitale (1962)</a:t>
            </a:r>
            <a:endParaRPr/>
          </a:p>
        </p:txBody>
      </p:sp>
      <p:sp>
        <p:nvSpPr>
          <p:cNvPr id="132" name="Google Shape;132;p20"/>
          <p:cNvSpPr txBox="1">
            <a:spLocks noGrp="1"/>
          </p:cNvSpPr>
          <p:nvPr>
            <p:ph type="body" idx="1"/>
          </p:nvPr>
        </p:nvSpPr>
        <p:spPr>
          <a:xfrm>
            <a:off x="0" y="1709325"/>
            <a:ext cx="5811600" cy="3340500"/>
          </a:xfrm>
          <a:prstGeom prst="rect">
            <a:avLst/>
          </a:prstGeom>
        </p:spPr>
        <p:txBody>
          <a:bodyPr spcFirstLastPara="1" wrap="square" lIns="91425" tIns="91425" rIns="91425" bIns="91425" anchor="t" anchorCtr="0">
            <a:noAutofit/>
          </a:bodyPr>
          <a:lstStyle/>
          <a:p>
            <a:pPr marL="457200" lvl="0" indent="-342900" algn="l" rtl="0">
              <a:lnSpc>
                <a:spcPct val="106999"/>
              </a:lnSpc>
              <a:spcBef>
                <a:spcPts val="0"/>
              </a:spcBef>
              <a:spcAft>
                <a:spcPts val="0"/>
              </a:spcAft>
              <a:buClr>
                <a:srgbClr val="000000"/>
              </a:buClr>
              <a:buSzPts val="1800"/>
              <a:buChar char="●"/>
            </a:pPr>
            <a:r>
              <a:rPr lang="en" u="sng">
                <a:solidFill>
                  <a:srgbClr val="000000"/>
                </a:solidFill>
              </a:rPr>
              <a:t>Key Principle:</a:t>
            </a:r>
            <a:r>
              <a:rPr lang="en">
                <a:solidFill>
                  <a:srgbClr val="000000"/>
                </a:solidFill>
              </a:rPr>
              <a:t> </a:t>
            </a:r>
            <a:r>
              <a:rPr lang="en" b="1">
                <a:solidFill>
                  <a:srgbClr val="000000"/>
                </a:solidFill>
              </a:rPr>
              <a:t>1</a:t>
            </a:r>
            <a:r>
              <a:rPr lang="en" b="1" baseline="30000">
                <a:solidFill>
                  <a:srgbClr val="000000"/>
                </a:solidFill>
              </a:rPr>
              <a:t>st</a:t>
            </a:r>
            <a:r>
              <a:rPr lang="en" b="1">
                <a:solidFill>
                  <a:srgbClr val="000000"/>
                </a:solidFill>
              </a:rPr>
              <a:t> Amendment  - Establishment Clause</a:t>
            </a:r>
            <a:endParaRPr b="1">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Summary:</a:t>
            </a:r>
            <a:r>
              <a:rPr lang="en">
                <a:solidFill>
                  <a:srgbClr val="000000"/>
                </a:solidFill>
              </a:rPr>
              <a:t>    Struck down state-sponsored prayer in public school. Ruled that this was an unconstitutional violation of the Establishment Clause.</a:t>
            </a:r>
            <a:endParaRPr>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Holding:</a:t>
            </a:r>
            <a:r>
              <a:rPr lang="en">
                <a:solidFill>
                  <a:srgbClr val="000000"/>
                </a:solidFill>
              </a:rPr>
              <a:t> Schools cannot sponsor religious activities. No state sponsored prayer </a:t>
            </a:r>
            <a:endParaRPr>
              <a:solidFill>
                <a:srgbClr val="000000"/>
              </a:solidFill>
            </a:endParaRPr>
          </a:p>
          <a:p>
            <a:pPr marL="0" lvl="0" indent="0" algn="l" rtl="0">
              <a:lnSpc>
                <a:spcPct val="106999"/>
              </a:lnSpc>
              <a:spcBef>
                <a:spcPts val="0"/>
              </a:spcBef>
              <a:spcAft>
                <a:spcPts val="0"/>
              </a:spcAft>
              <a:buNone/>
            </a:pPr>
            <a:endParaRPr/>
          </a:p>
        </p:txBody>
      </p:sp>
      <p:pic>
        <p:nvPicPr>
          <p:cNvPr id="133" name="Google Shape;133;p20"/>
          <p:cNvPicPr preferRelativeResize="0"/>
          <p:nvPr/>
        </p:nvPicPr>
        <p:blipFill>
          <a:blip r:embed="rId3">
            <a:alphaModFix/>
          </a:blip>
          <a:stretch>
            <a:fillRect/>
          </a:stretch>
        </p:blipFill>
        <p:spPr>
          <a:xfrm>
            <a:off x="0" y="0"/>
            <a:ext cx="755088" cy="738725"/>
          </a:xfrm>
          <a:prstGeom prst="rect">
            <a:avLst/>
          </a:prstGeom>
          <a:noFill/>
          <a:ln>
            <a:noFill/>
          </a:ln>
        </p:spPr>
      </p:pic>
      <p:sp>
        <p:nvSpPr>
          <p:cNvPr id="134" name="Google Shape;134;p20"/>
          <p:cNvSpPr txBox="1">
            <a:spLocks noGrp="1"/>
          </p:cNvSpPr>
          <p:nvPr>
            <p:ph type="title"/>
          </p:nvPr>
        </p:nvSpPr>
        <p:spPr>
          <a:xfrm>
            <a:off x="546350" y="283625"/>
            <a:ext cx="4486200" cy="45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a:solidFill>
                  <a:schemeClr val="dk1"/>
                </a:solidFill>
                <a:highlight>
                  <a:srgbClr val="FFFFFF"/>
                </a:highlight>
              </a:rPr>
              <a:t>Civil Liberties and Civil Rights</a:t>
            </a:r>
            <a:endParaRPr sz="1800">
              <a:solidFill>
                <a:schemeClr val="dk1"/>
              </a:solidFill>
              <a:highlight>
                <a:srgbClr val="FFFFFF"/>
              </a:highlight>
            </a:endParaRPr>
          </a:p>
        </p:txBody>
      </p:sp>
      <p:pic>
        <p:nvPicPr>
          <p:cNvPr id="135" name="Google Shape;135;p20"/>
          <p:cNvPicPr preferRelativeResize="0"/>
          <p:nvPr/>
        </p:nvPicPr>
        <p:blipFill>
          <a:blip r:embed="rId4">
            <a:alphaModFix/>
          </a:blip>
          <a:stretch>
            <a:fillRect/>
          </a:stretch>
        </p:blipFill>
        <p:spPr>
          <a:xfrm>
            <a:off x="5399825" y="5688"/>
            <a:ext cx="3613450" cy="2233775"/>
          </a:xfrm>
          <a:prstGeom prst="rect">
            <a:avLst/>
          </a:prstGeom>
          <a:noFill/>
          <a:ln>
            <a:noFill/>
          </a:ln>
        </p:spPr>
      </p:pic>
      <p:pic>
        <p:nvPicPr>
          <p:cNvPr id="136" name="Google Shape;136;p20"/>
          <p:cNvPicPr preferRelativeResize="0"/>
          <p:nvPr/>
        </p:nvPicPr>
        <p:blipFill>
          <a:blip r:embed="rId5">
            <a:alphaModFix/>
          </a:blip>
          <a:stretch>
            <a:fillRect/>
          </a:stretch>
        </p:blipFill>
        <p:spPr>
          <a:xfrm>
            <a:off x="5964000" y="2391863"/>
            <a:ext cx="2729460" cy="259923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471900" y="738725"/>
            <a:ext cx="52398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Wisconsin v Yoder (1972)</a:t>
            </a:r>
            <a:endParaRPr/>
          </a:p>
        </p:txBody>
      </p:sp>
      <p:sp>
        <p:nvSpPr>
          <p:cNvPr id="142" name="Google Shape;142;p21"/>
          <p:cNvSpPr txBox="1">
            <a:spLocks noGrp="1"/>
          </p:cNvSpPr>
          <p:nvPr>
            <p:ph type="body" idx="1"/>
          </p:nvPr>
        </p:nvSpPr>
        <p:spPr>
          <a:xfrm>
            <a:off x="0" y="1709325"/>
            <a:ext cx="9285300" cy="3340500"/>
          </a:xfrm>
          <a:prstGeom prst="rect">
            <a:avLst/>
          </a:prstGeom>
        </p:spPr>
        <p:txBody>
          <a:bodyPr spcFirstLastPara="1" wrap="square" lIns="91425" tIns="91425" rIns="91425" bIns="91425" anchor="t" anchorCtr="0">
            <a:noAutofit/>
          </a:bodyPr>
          <a:lstStyle/>
          <a:p>
            <a:pPr marL="457200" lvl="0" indent="-342900" algn="l" rtl="0">
              <a:lnSpc>
                <a:spcPct val="106999"/>
              </a:lnSpc>
              <a:spcBef>
                <a:spcPts val="0"/>
              </a:spcBef>
              <a:spcAft>
                <a:spcPts val="0"/>
              </a:spcAft>
              <a:buClr>
                <a:srgbClr val="000000"/>
              </a:buClr>
              <a:buSzPts val="1800"/>
              <a:buChar char="●"/>
            </a:pPr>
            <a:r>
              <a:rPr lang="en" u="sng">
                <a:solidFill>
                  <a:srgbClr val="000000"/>
                </a:solidFill>
              </a:rPr>
              <a:t>Key Principle:</a:t>
            </a:r>
            <a:r>
              <a:rPr lang="en">
                <a:solidFill>
                  <a:srgbClr val="000000"/>
                </a:solidFill>
              </a:rPr>
              <a:t> </a:t>
            </a:r>
            <a:r>
              <a:rPr lang="en" b="1">
                <a:solidFill>
                  <a:srgbClr val="000000"/>
                </a:solidFill>
              </a:rPr>
              <a:t>1st Amendment - </a:t>
            </a:r>
            <a:endParaRPr b="1">
              <a:solidFill>
                <a:srgbClr val="000000"/>
              </a:solidFill>
            </a:endParaRPr>
          </a:p>
          <a:p>
            <a:pPr marL="457200" lvl="0" indent="0" algn="l" rtl="0">
              <a:lnSpc>
                <a:spcPct val="106999"/>
              </a:lnSpc>
              <a:spcBef>
                <a:spcPts val="0"/>
              </a:spcBef>
              <a:spcAft>
                <a:spcPts val="0"/>
              </a:spcAft>
              <a:buNone/>
            </a:pPr>
            <a:r>
              <a:rPr lang="en" b="1">
                <a:solidFill>
                  <a:srgbClr val="000000"/>
                </a:solidFill>
              </a:rPr>
              <a:t>Free Exercise Clause</a:t>
            </a:r>
            <a:endParaRPr b="1">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Summary:</a:t>
            </a:r>
            <a:r>
              <a:rPr lang="en">
                <a:solidFill>
                  <a:srgbClr val="000000"/>
                </a:solidFill>
              </a:rPr>
              <a:t>    Dealt with the Amish community’s desire to </a:t>
            </a:r>
            <a:endParaRPr>
              <a:solidFill>
                <a:srgbClr val="000000"/>
              </a:solidFill>
            </a:endParaRPr>
          </a:p>
          <a:p>
            <a:pPr marL="457200" lvl="0" indent="0" algn="l" rtl="0">
              <a:lnSpc>
                <a:spcPct val="106999"/>
              </a:lnSpc>
              <a:spcBef>
                <a:spcPts val="0"/>
              </a:spcBef>
              <a:spcAft>
                <a:spcPts val="0"/>
              </a:spcAft>
              <a:buNone/>
            </a:pPr>
            <a:r>
              <a:rPr lang="en">
                <a:solidFill>
                  <a:srgbClr val="000000"/>
                </a:solidFill>
              </a:rPr>
              <a:t>pull their children from public school before the age of 16 </a:t>
            </a:r>
            <a:endParaRPr>
              <a:solidFill>
                <a:srgbClr val="000000"/>
              </a:solidFill>
            </a:endParaRPr>
          </a:p>
          <a:p>
            <a:pPr marL="457200" lvl="0" indent="0" algn="l" rtl="0">
              <a:lnSpc>
                <a:spcPct val="106999"/>
              </a:lnSpc>
              <a:spcBef>
                <a:spcPts val="0"/>
              </a:spcBef>
              <a:spcAft>
                <a:spcPts val="0"/>
              </a:spcAft>
              <a:buNone/>
            </a:pPr>
            <a:r>
              <a:rPr lang="en">
                <a:solidFill>
                  <a:srgbClr val="000000"/>
                </a:solidFill>
              </a:rPr>
              <a:t>so that they could help with farm and domestic work. The </a:t>
            </a:r>
            <a:endParaRPr>
              <a:solidFill>
                <a:srgbClr val="000000"/>
              </a:solidFill>
            </a:endParaRPr>
          </a:p>
          <a:p>
            <a:pPr marL="457200" lvl="0" indent="0" algn="l" rtl="0">
              <a:lnSpc>
                <a:spcPct val="106999"/>
              </a:lnSpc>
              <a:spcBef>
                <a:spcPts val="0"/>
              </a:spcBef>
              <a:spcAft>
                <a:spcPts val="0"/>
              </a:spcAft>
              <a:buNone/>
            </a:pPr>
            <a:r>
              <a:rPr lang="en">
                <a:solidFill>
                  <a:srgbClr val="000000"/>
                </a:solidFill>
              </a:rPr>
              <a:t>Court sided with the Amish and held that the parents' </a:t>
            </a:r>
            <a:endParaRPr>
              <a:solidFill>
                <a:srgbClr val="000000"/>
              </a:solidFill>
            </a:endParaRPr>
          </a:p>
          <a:p>
            <a:pPr marL="457200" lvl="0" indent="0" algn="l" rtl="0">
              <a:lnSpc>
                <a:spcPct val="106999"/>
              </a:lnSpc>
              <a:spcBef>
                <a:spcPts val="0"/>
              </a:spcBef>
              <a:spcAft>
                <a:spcPts val="0"/>
              </a:spcAft>
              <a:buNone/>
            </a:pPr>
            <a:r>
              <a:rPr lang="en">
                <a:solidFill>
                  <a:srgbClr val="000000"/>
                </a:solidFill>
              </a:rPr>
              <a:t>fundamental right to </a:t>
            </a:r>
            <a:r>
              <a:rPr lang="en">
                <a:solidFill>
                  <a:srgbClr val="000000"/>
                </a:solidFill>
                <a:uFill>
                  <a:noFill/>
                </a:uFill>
                <a:hlinkClick r:id="rId3"/>
              </a:rPr>
              <a:t>freedom of religion</a:t>
            </a:r>
            <a:r>
              <a:rPr lang="en">
                <a:solidFill>
                  <a:srgbClr val="000000"/>
                </a:solidFill>
              </a:rPr>
              <a:t> was determined to </a:t>
            </a:r>
            <a:endParaRPr>
              <a:solidFill>
                <a:srgbClr val="000000"/>
              </a:solidFill>
            </a:endParaRPr>
          </a:p>
          <a:p>
            <a:pPr marL="457200" lvl="0" indent="0" algn="l" rtl="0">
              <a:lnSpc>
                <a:spcPct val="106999"/>
              </a:lnSpc>
              <a:spcBef>
                <a:spcPts val="0"/>
              </a:spcBef>
              <a:spcAft>
                <a:spcPts val="0"/>
              </a:spcAft>
              <a:buNone/>
            </a:pPr>
            <a:r>
              <a:rPr lang="en">
                <a:solidFill>
                  <a:srgbClr val="000000"/>
                </a:solidFill>
              </a:rPr>
              <a:t>outweigh the state's interest in educating its children</a:t>
            </a:r>
            <a:endParaRPr>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Holding:</a:t>
            </a:r>
            <a:r>
              <a:rPr lang="en">
                <a:solidFill>
                  <a:srgbClr val="000000"/>
                </a:solidFill>
              </a:rPr>
              <a:t> Compelling Amish students to attend school past the eighth grade is illegal.</a:t>
            </a:r>
            <a:endParaRPr>
              <a:solidFill>
                <a:srgbClr val="000000"/>
              </a:solidFill>
            </a:endParaRPr>
          </a:p>
          <a:p>
            <a:pPr marL="0" lvl="0" indent="0" algn="l" rtl="0">
              <a:lnSpc>
                <a:spcPct val="106999"/>
              </a:lnSpc>
              <a:spcBef>
                <a:spcPts val="0"/>
              </a:spcBef>
              <a:spcAft>
                <a:spcPts val="0"/>
              </a:spcAft>
              <a:buNone/>
            </a:pPr>
            <a:endParaRPr/>
          </a:p>
        </p:txBody>
      </p:sp>
      <p:pic>
        <p:nvPicPr>
          <p:cNvPr id="143" name="Google Shape;143;p21"/>
          <p:cNvPicPr preferRelativeResize="0"/>
          <p:nvPr/>
        </p:nvPicPr>
        <p:blipFill>
          <a:blip r:embed="rId4">
            <a:alphaModFix/>
          </a:blip>
          <a:stretch>
            <a:fillRect/>
          </a:stretch>
        </p:blipFill>
        <p:spPr>
          <a:xfrm>
            <a:off x="0" y="0"/>
            <a:ext cx="755088" cy="738725"/>
          </a:xfrm>
          <a:prstGeom prst="rect">
            <a:avLst/>
          </a:prstGeom>
          <a:noFill/>
          <a:ln>
            <a:noFill/>
          </a:ln>
        </p:spPr>
      </p:pic>
      <p:sp>
        <p:nvSpPr>
          <p:cNvPr id="144" name="Google Shape;144;p21"/>
          <p:cNvSpPr txBox="1">
            <a:spLocks noGrp="1"/>
          </p:cNvSpPr>
          <p:nvPr>
            <p:ph type="title"/>
          </p:nvPr>
        </p:nvSpPr>
        <p:spPr>
          <a:xfrm>
            <a:off x="546350" y="283625"/>
            <a:ext cx="4486200" cy="45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a:solidFill>
                  <a:schemeClr val="dk1"/>
                </a:solidFill>
                <a:highlight>
                  <a:srgbClr val="FFFFFF"/>
                </a:highlight>
              </a:rPr>
              <a:t>Civil Liberties and Civil Rights</a:t>
            </a:r>
            <a:endParaRPr sz="1800">
              <a:solidFill>
                <a:schemeClr val="dk1"/>
              </a:solidFill>
              <a:highlight>
                <a:srgbClr val="FFFFFF"/>
              </a:highlight>
            </a:endParaRPr>
          </a:p>
        </p:txBody>
      </p:sp>
      <p:pic>
        <p:nvPicPr>
          <p:cNvPr id="145" name="Google Shape;145;p21"/>
          <p:cNvPicPr preferRelativeResize="0"/>
          <p:nvPr/>
        </p:nvPicPr>
        <p:blipFill>
          <a:blip r:embed="rId5">
            <a:alphaModFix/>
          </a:blip>
          <a:stretch>
            <a:fillRect/>
          </a:stretch>
        </p:blipFill>
        <p:spPr>
          <a:xfrm>
            <a:off x="6666700" y="2549675"/>
            <a:ext cx="2477300" cy="1659800"/>
          </a:xfrm>
          <a:prstGeom prst="rect">
            <a:avLst/>
          </a:prstGeom>
          <a:noFill/>
          <a:ln>
            <a:noFill/>
          </a:ln>
        </p:spPr>
      </p:pic>
      <p:pic>
        <p:nvPicPr>
          <p:cNvPr id="146" name="Google Shape;146;p21"/>
          <p:cNvPicPr preferRelativeResize="0"/>
          <p:nvPr/>
        </p:nvPicPr>
        <p:blipFill>
          <a:blip r:embed="rId6">
            <a:alphaModFix/>
          </a:blip>
          <a:stretch>
            <a:fillRect/>
          </a:stretch>
        </p:blipFill>
        <p:spPr>
          <a:xfrm>
            <a:off x="5767200" y="71602"/>
            <a:ext cx="3302825" cy="2322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3"/>
          <p:cNvSpPr txBox="1">
            <a:spLocks noGrp="1"/>
          </p:cNvSpPr>
          <p:nvPr>
            <p:ph type="title"/>
          </p:nvPr>
        </p:nvSpPr>
        <p:spPr>
          <a:xfrm>
            <a:off x="471900" y="738725"/>
            <a:ext cx="60747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Schenck v United States (1919)</a:t>
            </a:r>
            <a:endParaRPr/>
          </a:p>
        </p:txBody>
      </p:sp>
      <p:sp>
        <p:nvSpPr>
          <p:cNvPr id="162" name="Google Shape;162;p23"/>
          <p:cNvSpPr txBox="1">
            <a:spLocks noGrp="1"/>
          </p:cNvSpPr>
          <p:nvPr>
            <p:ph type="body" idx="1"/>
          </p:nvPr>
        </p:nvSpPr>
        <p:spPr>
          <a:xfrm>
            <a:off x="0" y="1709325"/>
            <a:ext cx="6624600" cy="3340500"/>
          </a:xfrm>
          <a:prstGeom prst="rect">
            <a:avLst/>
          </a:prstGeom>
        </p:spPr>
        <p:txBody>
          <a:bodyPr spcFirstLastPara="1" wrap="square" lIns="91425" tIns="91425" rIns="91425" bIns="91425" anchor="t" anchorCtr="0">
            <a:noAutofit/>
          </a:bodyPr>
          <a:lstStyle/>
          <a:p>
            <a:pPr marL="457200" lvl="0" indent="-342900" algn="l" rtl="0">
              <a:lnSpc>
                <a:spcPct val="106999"/>
              </a:lnSpc>
              <a:spcBef>
                <a:spcPts val="0"/>
              </a:spcBef>
              <a:spcAft>
                <a:spcPts val="0"/>
              </a:spcAft>
              <a:buClr>
                <a:srgbClr val="000000"/>
              </a:buClr>
              <a:buSzPts val="1800"/>
              <a:buChar char="●"/>
            </a:pPr>
            <a:r>
              <a:rPr lang="en" u="sng">
                <a:solidFill>
                  <a:srgbClr val="000000"/>
                </a:solidFill>
              </a:rPr>
              <a:t>Key Principle:</a:t>
            </a:r>
            <a:r>
              <a:rPr lang="en">
                <a:solidFill>
                  <a:srgbClr val="000000"/>
                </a:solidFill>
              </a:rPr>
              <a:t>  </a:t>
            </a:r>
            <a:r>
              <a:rPr lang="en" b="1">
                <a:solidFill>
                  <a:srgbClr val="000000"/>
                </a:solidFill>
              </a:rPr>
              <a:t>1st Amendment – Free Speech</a:t>
            </a:r>
            <a:endParaRPr b="1">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Summary:</a:t>
            </a:r>
            <a:r>
              <a:rPr lang="en">
                <a:solidFill>
                  <a:srgbClr val="000000"/>
                </a:solidFill>
              </a:rPr>
              <a:t>    The defendant who handed out anti-draft pamphlets during World War I was not protected under the first Amendment because it created a “clear and present danger.” Established the “clear and present danger” test to define conditions under which public authorities can limit free speech.</a:t>
            </a:r>
            <a:endParaRPr>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Holding:</a:t>
            </a:r>
            <a:r>
              <a:rPr lang="en">
                <a:solidFill>
                  <a:srgbClr val="000000"/>
                </a:solidFill>
              </a:rPr>
              <a:t> Speech creating a “clear and present danger” is not protected</a:t>
            </a:r>
            <a:endParaRPr>
              <a:solidFill>
                <a:srgbClr val="000000"/>
              </a:solidFill>
            </a:endParaRPr>
          </a:p>
          <a:p>
            <a:pPr marL="0" lvl="0" indent="0" algn="l" rtl="0">
              <a:lnSpc>
                <a:spcPct val="106999"/>
              </a:lnSpc>
              <a:spcBef>
                <a:spcPts val="0"/>
              </a:spcBef>
              <a:spcAft>
                <a:spcPts val="0"/>
              </a:spcAft>
              <a:buNone/>
            </a:pPr>
            <a:endParaRPr/>
          </a:p>
        </p:txBody>
      </p:sp>
      <p:pic>
        <p:nvPicPr>
          <p:cNvPr id="163" name="Google Shape;163;p23"/>
          <p:cNvPicPr preferRelativeResize="0"/>
          <p:nvPr/>
        </p:nvPicPr>
        <p:blipFill>
          <a:blip r:embed="rId3">
            <a:alphaModFix/>
          </a:blip>
          <a:stretch>
            <a:fillRect/>
          </a:stretch>
        </p:blipFill>
        <p:spPr>
          <a:xfrm>
            <a:off x="0" y="0"/>
            <a:ext cx="755088" cy="738725"/>
          </a:xfrm>
          <a:prstGeom prst="rect">
            <a:avLst/>
          </a:prstGeom>
          <a:noFill/>
          <a:ln>
            <a:noFill/>
          </a:ln>
        </p:spPr>
      </p:pic>
      <p:sp>
        <p:nvSpPr>
          <p:cNvPr id="164" name="Google Shape;164;p23"/>
          <p:cNvSpPr txBox="1">
            <a:spLocks noGrp="1"/>
          </p:cNvSpPr>
          <p:nvPr>
            <p:ph type="title"/>
          </p:nvPr>
        </p:nvSpPr>
        <p:spPr>
          <a:xfrm>
            <a:off x="546350" y="283625"/>
            <a:ext cx="4486200" cy="45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a:solidFill>
                  <a:schemeClr val="dk1"/>
                </a:solidFill>
                <a:highlight>
                  <a:srgbClr val="FFFFFF"/>
                </a:highlight>
              </a:rPr>
              <a:t>Civil Liberties and Civil Rights</a:t>
            </a:r>
            <a:endParaRPr sz="1800">
              <a:solidFill>
                <a:schemeClr val="dk1"/>
              </a:solidFill>
              <a:highlight>
                <a:srgbClr val="FFFFFF"/>
              </a:highlight>
            </a:endParaRPr>
          </a:p>
        </p:txBody>
      </p:sp>
      <p:pic>
        <p:nvPicPr>
          <p:cNvPr id="165" name="Google Shape;165;p23"/>
          <p:cNvPicPr preferRelativeResize="0"/>
          <p:nvPr/>
        </p:nvPicPr>
        <p:blipFill>
          <a:blip r:embed="rId4">
            <a:alphaModFix/>
          </a:blip>
          <a:stretch>
            <a:fillRect/>
          </a:stretch>
        </p:blipFill>
        <p:spPr>
          <a:xfrm>
            <a:off x="6758075" y="0"/>
            <a:ext cx="2130973" cy="2672603"/>
          </a:xfrm>
          <a:prstGeom prst="rect">
            <a:avLst/>
          </a:prstGeom>
          <a:noFill/>
          <a:ln>
            <a:noFill/>
          </a:ln>
        </p:spPr>
      </p:pic>
      <p:pic>
        <p:nvPicPr>
          <p:cNvPr id="166" name="Google Shape;166;p23"/>
          <p:cNvPicPr preferRelativeResize="0"/>
          <p:nvPr/>
        </p:nvPicPr>
        <p:blipFill>
          <a:blip r:embed="rId5">
            <a:alphaModFix/>
          </a:blip>
          <a:stretch>
            <a:fillRect/>
          </a:stretch>
        </p:blipFill>
        <p:spPr>
          <a:xfrm>
            <a:off x="6465188" y="2965913"/>
            <a:ext cx="2619375" cy="1743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2"/>
          <p:cNvSpPr txBox="1">
            <a:spLocks noGrp="1"/>
          </p:cNvSpPr>
          <p:nvPr>
            <p:ph type="title"/>
          </p:nvPr>
        </p:nvSpPr>
        <p:spPr>
          <a:xfrm>
            <a:off x="471900" y="738725"/>
            <a:ext cx="52398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Tinker v Des Moines (1969)</a:t>
            </a:r>
            <a:endParaRPr/>
          </a:p>
        </p:txBody>
      </p:sp>
      <p:sp>
        <p:nvSpPr>
          <p:cNvPr id="152" name="Google Shape;152;p22"/>
          <p:cNvSpPr txBox="1">
            <a:spLocks noGrp="1"/>
          </p:cNvSpPr>
          <p:nvPr>
            <p:ph type="body" idx="1"/>
          </p:nvPr>
        </p:nvSpPr>
        <p:spPr>
          <a:xfrm>
            <a:off x="-174600" y="1709325"/>
            <a:ext cx="9493200" cy="3340500"/>
          </a:xfrm>
          <a:prstGeom prst="rect">
            <a:avLst/>
          </a:prstGeom>
        </p:spPr>
        <p:txBody>
          <a:bodyPr spcFirstLastPara="1" wrap="square" lIns="91425" tIns="91425" rIns="91425" bIns="91425" anchor="t" anchorCtr="0">
            <a:noAutofit/>
          </a:bodyPr>
          <a:lstStyle/>
          <a:p>
            <a:pPr marL="457200" lvl="0" indent="-342900" algn="l" rtl="0">
              <a:lnSpc>
                <a:spcPct val="106999"/>
              </a:lnSpc>
              <a:spcBef>
                <a:spcPts val="0"/>
              </a:spcBef>
              <a:spcAft>
                <a:spcPts val="0"/>
              </a:spcAft>
              <a:buClr>
                <a:srgbClr val="000000"/>
              </a:buClr>
              <a:buSzPts val="1800"/>
              <a:buChar char="●"/>
            </a:pPr>
            <a:r>
              <a:rPr lang="en" u="sng">
                <a:solidFill>
                  <a:srgbClr val="000000"/>
                </a:solidFill>
              </a:rPr>
              <a:t>Key Principle:</a:t>
            </a:r>
            <a:r>
              <a:rPr lang="en">
                <a:solidFill>
                  <a:srgbClr val="000000"/>
                </a:solidFill>
              </a:rPr>
              <a:t> </a:t>
            </a:r>
            <a:r>
              <a:rPr lang="en" b="1">
                <a:solidFill>
                  <a:srgbClr val="000000"/>
                </a:solidFill>
              </a:rPr>
              <a:t>1st Amendment- Freedom of Speech </a:t>
            </a:r>
            <a:endParaRPr b="1">
              <a:solidFill>
                <a:srgbClr val="000000"/>
              </a:solidFill>
            </a:endParaRPr>
          </a:p>
          <a:p>
            <a:pPr marL="457200" lvl="0" indent="0" algn="l" rtl="0">
              <a:lnSpc>
                <a:spcPct val="106999"/>
              </a:lnSpc>
              <a:spcBef>
                <a:spcPts val="0"/>
              </a:spcBef>
              <a:spcAft>
                <a:spcPts val="0"/>
              </a:spcAft>
              <a:buNone/>
            </a:pPr>
            <a:r>
              <a:rPr lang="en" b="1">
                <a:solidFill>
                  <a:srgbClr val="000000"/>
                </a:solidFill>
              </a:rPr>
              <a:t>(Symbolic Speech)</a:t>
            </a:r>
            <a:endParaRPr b="1">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Summary:</a:t>
            </a:r>
            <a:r>
              <a:rPr lang="en">
                <a:solidFill>
                  <a:srgbClr val="000000"/>
                </a:solidFill>
              </a:rPr>
              <a:t>    Protected some forms of symbolic speech. </a:t>
            </a:r>
            <a:endParaRPr>
              <a:solidFill>
                <a:srgbClr val="000000"/>
              </a:solidFill>
            </a:endParaRPr>
          </a:p>
          <a:p>
            <a:pPr marL="457200" lvl="0" indent="0" algn="l" rtl="0">
              <a:lnSpc>
                <a:spcPct val="106999"/>
              </a:lnSpc>
              <a:spcBef>
                <a:spcPts val="0"/>
              </a:spcBef>
              <a:spcAft>
                <a:spcPts val="0"/>
              </a:spcAft>
              <a:buNone/>
            </a:pPr>
            <a:r>
              <a:rPr lang="en">
                <a:solidFill>
                  <a:srgbClr val="000000"/>
                </a:solidFill>
              </a:rPr>
              <a:t>Ruled that students do not “shed their constitutional rights” </a:t>
            </a:r>
            <a:endParaRPr>
              <a:solidFill>
                <a:srgbClr val="000000"/>
              </a:solidFill>
            </a:endParaRPr>
          </a:p>
          <a:p>
            <a:pPr marL="457200" lvl="0" indent="0" algn="l" rtl="0">
              <a:lnSpc>
                <a:spcPct val="106999"/>
              </a:lnSpc>
              <a:spcBef>
                <a:spcPts val="0"/>
              </a:spcBef>
              <a:spcAft>
                <a:spcPts val="0"/>
              </a:spcAft>
              <a:buNone/>
            </a:pPr>
            <a:r>
              <a:rPr lang="en">
                <a:solidFill>
                  <a:srgbClr val="000000"/>
                </a:solidFill>
              </a:rPr>
              <a:t>to freedom of speech or expression at the schoolhouse gate. </a:t>
            </a:r>
            <a:endParaRPr>
              <a:solidFill>
                <a:srgbClr val="000000"/>
              </a:solidFill>
            </a:endParaRPr>
          </a:p>
          <a:p>
            <a:pPr marL="457200" lvl="0" indent="0" algn="l" rtl="0">
              <a:lnSpc>
                <a:spcPct val="106999"/>
              </a:lnSpc>
              <a:spcBef>
                <a:spcPts val="0"/>
              </a:spcBef>
              <a:spcAft>
                <a:spcPts val="0"/>
              </a:spcAft>
              <a:buNone/>
            </a:pPr>
            <a:r>
              <a:rPr lang="en">
                <a:solidFill>
                  <a:srgbClr val="000000"/>
                </a:solidFill>
              </a:rPr>
              <a:t>Schools forbidding the wearing of armbands is a violation </a:t>
            </a:r>
            <a:endParaRPr>
              <a:solidFill>
                <a:srgbClr val="000000"/>
              </a:solidFill>
            </a:endParaRPr>
          </a:p>
          <a:p>
            <a:pPr marL="457200" lvl="0" indent="0" algn="l" rtl="0">
              <a:lnSpc>
                <a:spcPct val="106999"/>
              </a:lnSpc>
              <a:spcBef>
                <a:spcPts val="0"/>
              </a:spcBef>
              <a:spcAft>
                <a:spcPts val="0"/>
              </a:spcAft>
              <a:buNone/>
            </a:pPr>
            <a:r>
              <a:rPr lang="en">
                <a:solidFill>
                  <a:srgbClr val="000000"/>
                </a:solidFill>
              </a:rPr>
              <a:t>of symbolic speech</a:t>
            </a:r>
            <a:endParaRPr>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Holding:</a:t>
            </a:r>
            <a:r>
              <a:rPr lang="en">
                <a:solidFill>
                  <a:srgbClr val="000000"/>
                </a:solidFill>
              </a:rPr>
              <a:t> Public school students have the right to wear black </a:t>
            </a:r>
            <a:endParaRPr>
              <a:solidFill>
                <a:srgbClr val="000000"/>
              </a:solidFill>
            </a:endParaRPr>
          </a:p>
          <a:p>
            <a:pPr marL="457200" lvl="0" indent="0" algn="l" rtl="0">
              <a:lnSpc>
                <a:spcPct val="106999"/>
              </a:lnSpc>
              <a:spcBef>
                <a:spcPts val="0"/>
              </a:spcBef>
              <a:spcAft>
                <a:spcPts val="0"/>
              </a:spcAft>
              <a:buNone/>
            </a:pPr>
            <a:r>
              <a:rPr lang="en">
                <a:solidFill>
                  <a:srgbClr val="000000"/>
                </a:solidFill>
              </a:rPr>
              <a:t>armbands in school to protest the Vietnam War because it does not cause a disruption</a:t>
            </a:r>
            <a:endParaRPr>
              <a:solidFill>
                <a:srgbClr val="000000"/>
              </a:solidFill>
            </a:endParaRPr>
          </a:p>
          <a:p>
            <a:pPr marL="0" lvl="0" indent="0" algn="l" rtl="0">
              <a:lnSpc>
                <a:spcPct val="106999"/>
              </a:lnSpc>
              <a:spcBef>
                <a:spcPts val="0"/>
              </a:spcBef>
              <a:spcAft>
                <a:spcPts val="0"/>
              </a:spcAft>
              <a:buNone/>
            </a:pPr>
            <a:endParaRPr/>
          </a:p>
        </p:txBody>
      </p:sp>
      <p:pic>
        <p:nvPicPr>
          <p:cNvPr id="153" name="Google Shape;153;p22"/>
          <p:cNvPicPr preferRelativeResize="0"/>
          <p:nvPr/>
        </p:nvPicPr>
        <p:blipFill>
          <a:blip r:embed="rId3">
            <a:alphaModFix/>
          </a:blip>
          <a:stretch>
            <a:fillRect/>
          </a:stretch>
        </p:blipFill>
        <p:spPr>
          <a:xfrm>
            <a:off x="0" y="0"/>
            <a:ext cx="755088" cy="738725"/>
          </a:xfrm>
          <a:prstGeom prst="rect">
            <a:avLst/>
          </a:prstGeom>
          <a:noFill/>
          <a:ln>
            <a:noFill/>
          </a:ln>
        </p:spPr>
      </p:pic>
      <p:sp>
        <p:nvSpPr>
          <p:cNvPr id="154" name="Google Shape;154;p22"/>
          <p:cNvSpPr txBox="1">
            <a:spLocks noGrp="1"/>
          </p:cNvSpPr>
          <p:nvPr>
            <p:ph type="title"/>
          </p:nvPr>
        </p:nvSpPr>
        <p:spPr>
          <a:xfrm>
            <a:off x="546350" y="283625"/>
            <a:ext cx="4486200" cy="45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a:solidFill>
                  <a:schemeClr val="dk1"/>
                </a:solidFill>
                <a:highlight>
                  <a:srgbClr val="FFFFFF"/>
                </a:highlight>
              </a:rPr>
              <a:t>Civil Liberties and Civil Rights</a:t>
            </a:r>
            <a:endParaRPr sz="1800">
              <a:solidFill>
                <a:schemeClr val="dk1"/>
              </a:solidFill>
              <a:highlight>
                <a:srgbClr val="FFFFFF"/>
              </a:highlight>
            </a:endParaRPr>
          </a:p>
        </p:txBody>
      </p:sp>
      <p:pic>
        <p:nvPicPr>
          <p:cNvPr id="155" name="Google Shape;155;p22"/>
          <p:cNvPicPr preferRelativeResize="0"/>
          <p:nvPr/>
        </p:nvPicPr>
        <p:blipFill>
          <a:blip r:embed="rId4">
            <a:alphaModFix/>
          </a:blip>
          <a:stretch>
            <a:fillRect/>
          </a:stretch>
        </p:blipFill>
        <p:spPr>
          <a:xfrm>
            <a:off x="5777950" y="-30200"/>
            <a:ext cx="3366049" cy="2305526"/>
          </a:xfrm>
          <a:prstGeom prst="rect">
            <a:avLst/>
          </a:prstGeom>
          <a:noFill/>
          <a:ln>
            <a:noFill/>
          </a:ln>
        </p:spPr>
      </p:pic>
      <p:pic>
        <p:nvPicPr>
          <p:cNvPr id="156" name="Google Shape;156;p22"/>
          <p:cNvPicPr preferRelativeResize="0"/>
          <p:nvPr/>
        </p:nvPicPr>
        <p:blipFill>
          <a:blip r:embed="rId5">
            <a:alphaModFix/>
          </a:blip>
          <a:stretch>
            <a:fillRect/>
          </a:stretch>
        </p:blipFill>
        <p:spPr>
          <a:xfrm>
            <a:off x="6933675" y="2353263"/>
            <a:ext cx="1905000" cy="2390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6"/>
          <p:cNvSpPr txBox="1">
            <a:spLocks noGrp="1"/>
          </p:cNvSpPr>
          <p:nvPr>
            <p:ph type="title"/>
          </p:nvPr>
        </p:nvSpPr>
        <p:spPr>
          <a:xfrm>
            <a:off x="471900" y="738725"/>
            <a:ext cx="60747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Gideon v Wainwright (1963)</a:t>
            </a:r>
            <a:endParaRPr/>
          </a:p>
        </p:txBody>
      </p:sp>
      <p:sp>
        <p:nvSpPr>
          <p:cNvPr id="193" name="Google Shape;193;p26"/>
          <p:cNvSpPr txBox="1">
            <a:spLocks noGrp="1"/>
          </p:cNvSpPr>
          <p:nvPr>
            <p:ph type="body" idx="1"/>
          </p:nvPr>
        </p:nvSpPr>
        <p:spPr>
          <a:xfrm>
            <a:off x="0" y="1709325"/>
            <a:ext cx="5921100" cy="3340500"/>
          </a:xfrm>
          <a:prstGeom prst="rect">
            <a:avLst/>
          </a:prstGeom>
        </p:spPr>
        <p:txBody>
          <a:bodyPr spcFirstLastPara="1" wrap="square" lIns="91425" tIns="91425" rIns="91425" bIns="91425" anchor="t" anchorCtr="0">
            <a:noAutofit/>
          </a:bodyPr>
          <a:lstStyle/>
          <a:p>
            <a:pPr marL="457200" lvl="0" indent="-342900" algn="l" rtl="0">
              <a:lnSpc>
                <a:spcPct val="106999"/>
              </a:lnSpc>
              <a:spcBef>
                <a:spcPts val="0"/>
              </a:spcBef>
              <a:spcAft>
                <a:spcPts val="0"/>
              </a:spcAft>
              <a:buClr>
                <a:srgbClr val="000000"/>
              </a:buClr>
              <a:buSzPts val="1800"/>
              <a:buChar char="●"/>
            </a:pPr>
            <a:r>
              <a:rPr lang="en" u="sng">
                <a:solidFill>
                  <a:srgbClr val="000000"/>
                </a:solidFill>
              </a:rPr>
              <a:t>Key Principle:</a:t>
            </a:r>
            <a:r>
              <a:rPr lang="en">
                <a:solidFill>
                  <a:srgbClr val="000000"/>
                </a:solidFill>
              </a:rPr>
              <a:t>  </a:t>
            </a:r>
            <a:r>
              <a:rPr lang="en" b="1">
                <a:solidFill>
                  <a:srgbClr val="000000"/>
                </a:solidFill>
              </a:rPr>
              <a:t>6th Amendment - Right to Counsel</a:t>
            </a:r>
            <a:endParaRPr b="1">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Summary:</a:t>
            </a:r>
            <a:r>
              <a:rPr lang="en">
                <a:solidFill>
                  <a:srgbClr val="000000"/>
                </a:solidFill>
              </a:rPr>
              <a:t>    Ruled that the Sixth Amendment right-to-counsel provision applies to those accused of major crimes under state laws. Illustrated the process of incorporation by which the Sixth Amendment was applied to the states through the Due Process Clause of the Fourteenth Amendment.</a:t>
            </a:r>
            <a:endParaRPr>
              <a:solidFill>
                <a:srgbClr val="000000"/>
              </a:solidFill>
            </a:endParaRPr>
          </a:p>
          <a:p>
            <a:pPr marL="457200" lvl="0" indent="0" algn="l" rtl="0">
              <a:lnSpc>
                <a:spcPct val="106999"/>
              </a:lnSpc>
              <a:spcBef>
                <a:spcPts val="0"/>
              </a:spcBef>
              <a:spcAft>
                <a:spcPts val="0"/>
              </a:spcAft>
              <a:buNone/>
            </a:pPr>
            <a:endParaRPr>
              <a:solidFill>
                <a:srgbClr val="000000"/>
              </a:solidFill>
            </a:endParaRPr>
          </a:p>
          <a:p>
            <a:pPr marL="457200" lvl="0" indent="-342900" algn="l" rtl="0">
              <a:lnSpc>
                <a:spcPct val="106999"/>
              </a:lnSpc>
              <a:spcBef>
                <a:spcPts val="0"/>
              </a:spcBef>
              <a:spcAft>
                <a:spcPts val="0"/>
              </a:spcAft>
              <a:buClr>
                <a:srgbClr val="000000"/>
              </a:buClr>
              <a:buSzPts val="1800"/>
              <a:buFont typeface="Calibri"/>
              <a:buChar char="●"/>
            </a:pPr>
            <a:r>
              <a:rPr lang="en" u="sng">
                <a:solidFill>
                  <a:srgbClr val="000000"/>
                </a:solidFill>
              </a:rPr>
              <a:t>Holding:</a:t>
            </a:r>
            <a:r>
              <a:rPr lang="en">
                <a:solidFill>
                  <a:srgbClr val="000000"/>
                </a:solidFill>
              </a:rPr>
              <a:t> Guarantee of an attorney for the poor or indigent </a:t>
            </a:r>
            <a:endParaRPr>
              <a:solidFill>
                <a:srgbClr val="000000"/>
              </a:solidFill>
            </a:endParaRPr>
          </a:p>
          <a:p>
            <a:pPr marL="0" lvl="0" indent="0" algn="l" rtl="0">
              <a:lnSpc>
                <a:spcPct val="106999"/>
              </a:lnSpc>
              <a:spcBef>
                <a:spcPts val="0"/>
              </a:spcBef>
              <a:spcAft>
                <a:spcPts val="0"/>
              </a:spcAft>
              <a:buNone/>
            </a:pPr>
            <a:endParaRPr/>
          </a:p>
        </p:txBody>
      </p:sp>
      <p:pic>
        <p:nvPicPr>
          <p:cNvPr id="194" name="Google Shape;194;p26"/>
          <p:cNvPicPr preferRelativeResize="0"/>
          <p:nvPr/>
        </p:nvPicPr>
        <p:blipFill>
          <a:blip r:embed="rId3">
            <a:alphaModFix/>
          </a:blip>
          <a:stretch>
            <a:fillRect/>
          </a:stretch>
        </p:blipFill>
        <p:spPr>
          <a:xfrm>
            <a:off x="0" y="0"/>
            <a:ext cx="755088" cy="738725"/>
          </a:xfrm>
          <a:prstGeom prst="rect">
            <a:avLst/>
          </a:prstGeom>
          <a:noFill/>
          <a:ln>
            <a:noFill/>
          </a:ln>
        </p:spPr>
      </p:pic>
      <p:sp>
        <p:nvSpPr>
          <p:cNvPr id="195" name="Google Shape;195;p26"/>
          <p:cNvSpPr txBox="1">
            <a:spLocks noGrp="1"/>
          </p:cNvSpPr>
          <p:nvPr>
            <p:ph type="title"/>
          </p:nvPr>
        </p:nvSpPr>
        <p:spPr>
          <a:xfrm>
            <a:off x="546350" y="283625"/>
            <a:ext cx="4486200" cy="45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a:solidFill>
                  <a:schemeClr val="dk1"/>
                </a:solidFill>
                <a:highlight>
                  <a:srgbClr val="FFFFFF"/>
                </a:highlight>
              </a:rPr>
              <a:t>Selective Incorporation</a:t>
            </a:r>
            <a:endParaRPr sz="1800">
              <a:solidFill>
                <a:schemeClr val="dk1"/>
              </a:solidFill>
              <a:highlight>
                <a:srgbClr val="FFFFFF"/>
              </a:highlight>
            </a:endParaRPr>
          </a:p>
        </p:txBody>
      </p:sp>
      <p:pic>
        <p:nvPicPr>
          <p:cNvPr id="196" name="Google Shape;196;p26"/>
          <p:cNvPicPr preferRelativeResize="0"/>
          <p:nvPr/>
        </p:nvPicPr>
        <p:blipFill>
          <a:blip r:embed="rId4">
            <a:alphaModFix/>
          </a:blip>
          <a:stretch>
            <a:fillRect/>
          </a:stretch>
        </p:blipFill>
        <p:spPr>
          <a:xfrm>
            <a:off x="5921175" y="47713"/>
            <a:ext cx="3518325" cy="1927075"/>
          </a:xfrm>
          <a:prstGeom prst="rect">
            <a:avLst/>
          </a:prstGeom>
          <a:noFill/>
          <a:ln>
            <a:noFill/>
          </a:ln>
        </p:spPr>
      </p:pic>
      <p:pic>
        <p:nvPicPr>
          <p:cNvPr id="197" name="Google Shape;197;p26"/>
          <p:cNvPicPr preferRelativeResize="0"/>
          <p:nvPr/>
        </p:nvPicPr>
        <p:blipFill>
          <a:blip r:embed="rId5">
            <a:alphaModFix/>
          </a:blip>
          <a:stretch>
            <a:fillRect/>
          </a:stretch>
        </p:blipFill>
        <p:spPr>
          <a:xfrm>
            <a:off x="6051225" y="2372113"/>
            <a:ext cx="2918100" cy="2178848"/>
          </a:xfrm>
          <a:prstGeom prst="rect">
            <a:avLst/>
          </a:prstGeom>
          <a:noFill/>
          <a:ln>
            <a:noFill/>
          </a:ln>
        </p:spPr>
      </p:pic>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997</TotalTime>
  <Words>1271</Words>
  <Application>Microsoft Office PowerPoint</Application>
  <PresentationFormat>On-screen Show (16:9)</PresentationFormat>
  <Paragraphs>139</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Calibri</vt:lpstr>
      <vt:lpstr>Arial</vt:lpstr>
      <vt:lpstr>Roboto</vt:lpstr>
      <vt:lpstr>Material</vt:lpstr>
      <vt:lpstr>AP GoPo Exam Cheat Sheet</vt:lpstr>
      <vt:lpstr>What should you do to review?</vt:lpstr>
      <vt:lpstr>Marbury v Madison (1803)</vt:lpstr>
      <vt:lpstr>McCulloch v Maryland (1819)</vt:lpstr>
      <vt:lpstr>Engle v Vitale (1962)</vt:lpstr>
      <vt:lpstr>Wisconsin v Yoder (1972)</vt:lpstr>
      <vt:lpstr>Schenck v United States (1919)</vt:lpstr>
      <vt:lpstr>Tinker v Des Moines (1969)</vt:lpstr>
      <vt:lpstr>Gideon v Wainwright (1963)</vt:lpstr>
      <vt:lpstr>New York Times v U.S. (1971)</vt:lpstr>
      <vt:lpstr>United States v Lopez (1995)</vt:lpstr>
      <vt:lpstr>Baker v Carr (1962)</vt:lpstr>
      <vt:lpstr>Shaw v Reno (1993)</vt:lpstr>
      <vt:lpstr>McDonald v Chicago (2010)</vt:lpstr>
      <vt:lpstr>Roe v Wade (1973)</vt:lpstr>
      <vt:lpstr>Brown v Board of Ed. (1954)</vt:lpstr>
      <vt:lpstr>Citizens United v F.E.C. (2010)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GoPo Exam Cheat Sheet</dc:title>
  <dc:creator>Darrell.Duncan</dc:creator>
  <cp:lastModifiedBy>Darrell.Duncan</cp:lastModifiedBy>
  <cp:revision>3</cp:revision>
  <dcterms:modified xsi:type="dcterms:W3CDTF">2020-04-14T19:29:49Z</dcterms:modified>
</cp:coreProperties>
</file>