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23"/>
  </p:notesMasterIdLst>
  <p:sldIdLst>
    <p:sldId id="266" r:id="rId10"/>
    <p:sldId id="267" r:id="rId11"/>
    <p:sldId id="268" r:id="rId12"/>
    <p:sldId id="269" r:id="rId13"/>
    <p:sldId id="264" r:id="rId14"/>
    <p:sldId id="265" r:id="rId15"/>
    <p:sldId id="263" r:id="rId16"/>
    <p:sldId id="262" r:id="rId17"/>
    <p:sldId id="261" r:id="rId18"/>
    <p:sldId id="260" r:id="rId19"/>
    <p:sldId id="259" r:id="rId20"/>
    <p:sldId id="258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CA449-84D3-4D7D-AB27-14A6FC32CC8A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0232-9615-4C1B-9B5D-5F3DDF05B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1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999A15-A662-443E-8F25-61F1C28CCC78}" type="slidenum">
              <a:rPr lang="en-US" alt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DF0D5E-1D4F-43FC-BFF6-5DB716D2FEE1}" type="slidenum">
              <a:rPr lang="en-US" alt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E3F787-4035-4B13-806F-CFDE8F953821}" type="slidenum">
              <a:rPr lang="en-US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22D6AE-4895-4FA8-A0F9-F39F62ED0E9D}" type="slidenum">
              <a:rPr lang="en-US" alt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7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7E415F-3906-402B-AD4A-2ECEA39CFBC1}" type="slidenum">
              <a:rPr lang="en-US" alt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78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34AC1B-E919-4DCB-BF1B-461A66D06D02}" type="slidenum">
              <a:rPr lang="en-US" altLang="en-US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EB90A7-CF9D-4235-A5D2-F03FCD9A0B15}" type="slidenum">
              <a:rPr lang="en-US" alt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72C293-4A94-47C7-9AF5-722F497B0F32}" type="slidenum">
              <a:rPr lang="en-US" altLang="en-US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7D1052-7B6E-4160-BB61-1E8CDF8E849A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18D707-2874-445B-91E0-036F93DF9B00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9B72E3F-27A1-4335-BA7B-C633AFE21EE3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1B5528-A78B-45B2-A740-E5F181D8632F}" type="slidenum">
              <a:rPr lang="en-US" altLang="en-US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469C1E-5D6E-46BD-A987-ABB4E8AE119C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A6F7-E977-4ADE-A3CC-E00DA21A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17903-F5BE-45AC-9B15-A59C4AAEBE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57DEA-B4B2-4EEE-BB01-7776531A7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0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A6F7-E977-4ADE-A3CC-E00DA21A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C184-4D7B-4A94-AF8A-A936D1FA0C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7A8C-B1B0-4B14-ABDC-586C78C4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14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24970-0702-4095-BC04-DCE9727633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42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735C7-3CD6-492A-BCCA-E6906EBFC1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10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D850-C987-43A1-BA22-E35AA46C3E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46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DCD2-D30B-4A9B-B961-384B99CAB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1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70F9-DFDD-4360-B7CA-029C722A4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C184-4D7B-4A94-AF8A-A936D1FA0C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4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7E47-76A8-4A5F-A798-2A752E801E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21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17903-F5BE-45AC-9B15-A59C4AAEBE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76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57DEA-B4B2-4EEE-BB01-7776531A7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4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A6F7-E977-4ADE-A3CC-E00DA21A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79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C184-4D7B-4A94-AF8A-A936D1FA0C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99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7A8C-B1B0-4B14-ABDC-586C78C4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42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24970-0702-4095-BC04-DCE9727633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78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735C7-3CD6-492A-BCCA-E6906EBFC1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51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D850-C987-43A1-BA22-E35AA46C3E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99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DCD2-D30B-4A9B-B961-384B99CAB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1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7A8C-B1B0-4B14-ABDC-586C78C4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47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70F9-DFDD-4360-B7CA-029C722A4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87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7E47-76A8-4A5F-A798-2A752E801E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38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17903-F5BE-45AC-9B15-A59C4AAEBE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41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57DEA-B4B2-4EEE-BB01-7776531A7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70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A6F7-E977-4ADE-A3CC-E00DA21A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85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C184-4D7B-4A94-AF8A-A936D1FA0C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78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7A8C-B1B0-4B14-ABDC-586C78C4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71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24970-0702-4095-BC04-DCE9727633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02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735C7-3CD6-492A-BCCA-E6906EBFC1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73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D850-C987-43A1-BA22-E35AA46C3E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2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24970-0702-4095-BC04-DCE9727633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63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DCD2-D30B-4A9B-B961-384B99CAB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50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70F9-DFDD-4360-B7CA-029C722A4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37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7E47-76A8-4A5F-A798-2A752E801E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7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17903-F5BE-45AC-9B15-A59C4AAEBE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77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57DEA-B4B2-4EEE-BB01-7776531A7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13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A6F7-E977-4ADE-A3CC-E00DA21A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53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C184-4D7B-4A94-AF8A-A936D1FA0C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24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7A8C-B1B0-4B14-ABDC-586C78C4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6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24970-0702-4095-BC04-DCE9727633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18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735C7-3CD6-492A-BCCA-E6906EBFC1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8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735C7-3CD6-492A-BCCA-E6906EBFC1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56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D850-C987-43A1-BA22-E35AA46C3E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6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DCD2-D30B-4A9B-B961-384B99CAB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85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70F9-DFDD-4360-B7CA-029C722A4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90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7E47-76A8-4A5F-A798-2A752E801E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13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17903-F5BE-45AC-9B15-A59C4AAEBE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4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57DEA-B4B2-4EEE-BB01-7776531A7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94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A6F7-E977-4ADE-A3CC-E00DA21A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12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C184-4D7B-4A94-AF8A-A936D1FA0C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65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7A8C-B1B0-4B14-ABDC-586C78C4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82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24970-0702-4095-BC04-DCE9727633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9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D850-C987-43A1-BA22-E35AA46C3E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137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735C7-3CD6-492A-BCCA-E6906EBFC1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6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D850-C987-43A1-BA22-E35AA46C3E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158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DCD2-D30B-4A9B-B961-384B99CAB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95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70F9-DFDD-4360-B7CA-029C722A4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51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7E47-76A8-4A5F-A798-2A752E801E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987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17903-F5BE-45AC-9B15-A59C4AAEBE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667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57DEA-B4B2-4EEE-BB01-7776531A7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746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A6F7-E977-4ADE-A3CC-E00DA21A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063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C184-4D7B-4A94-AF8A-A936D1FA0C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73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7A8C-B1B0-4B14-ABDC-586C78C4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0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DCD2-D30B-4A9B-B961-384B99CAB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830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24970-0702-4095-BC04-DCE9727633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898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735C7-3CD6-492A-BCCA-E6906EBFC1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19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D850-C987-43A1-BA22-E35AA46C3E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495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DCD2-D30B-4A9B-B961-384B99CAB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94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70F9-DFDD-4360-B7CA-029C722A4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945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7E47-76A8-4A5F-A798-2A752E801E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576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17903-F5BE-45AC-9B15-A59C4AAEBE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01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57DEA-B4B2-4EEE-BB01-7776531A7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02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A6F7-E977-4ADE-A3CC-E00DA21A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275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C184-4D7B-4A94-AF8A-A936D1FA0C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6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70F9-DFDD-4360-B7CA-029C722A4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933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7A8C-B1B0-4B14-ABDC-586C78C4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512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24970-0702-4095-BC04-DCE9727633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54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735C7-3CD6-492A-BCCA-E6906EBFC1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909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D850-C987-43A1-BA22-E35AA46C3E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539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DCD2-D30B-4A9B-B961-384B99CAB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071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70F9-DFDD-4360-B7CA-029C722A4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829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7E47-76A8-4A5F-A798-2A752E801E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010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17903-F5BE-45AC-9B15-A59C4AAEBE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058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57DEA-B4B2-4EEE-BB01-7776531A7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392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A6F7-E977-4ADE-A3CC-E00DA21AD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2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7E47-76A8-4A5F-A798-2A752E801E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649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C184-4D7B-4A94-AF8A-A936D1FA0C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048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7A8C-B1B0-4B14-ABDC-586C78C4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538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24970-0702-4095-BC04-DCE9727633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455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735C7-3CD6-492A-BCCA-E6906EBFC1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297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D850-C987-43A1-BA22-E35AA46C3E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365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DCD2-D30B-4A9B-B961-384B99CAB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636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70F9-DFDD-4360-B7CA-029C722A4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036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7E47-76A8-4A5F-A798-2A752E801E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127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17903-F5BE-45AC-9B15-A59C4AAEBE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942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57DEA-B4B2-4EEE-BB01-7776531A7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D7C37-3025-4C8F-8479-955DC00CF33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8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D7C37-3025-4C8F-8479-955DC00CF33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8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D7C37-3025-4C8F-8479-955DC00CF33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3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D7C37-3025-4C8F-8479-955DC00CF33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3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D7C37-3025-4C8F-8479-955DC00CF33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2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D7C37-3025-4C8F-8479-955DC00CF33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0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D7C37-3025-4C8F-8479-955DC00CF33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6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D7C37-3025-4C8F-8479-955DC00CF33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D7C37-3025-4C8F-8479-955DC00CF33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8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3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8.jpeg"/><Relationship Id="rId11" Type="http://schemas.openxmlformats.org/officeDocument/2006/relationships/image" Target="../media/image18.jpeg"/><Relationship Id="rId5" Type="http://schemas.openxmlformats.org/officeDocument/2006/relationships/image" Target="../media/image4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gif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4" r="8524" b="3432"/>
          <a:stretch>
            <a:fillRect/>
          </a:stretch>
        </p:blipFill>
        <p:spPr bwMode="auto">
          <a:xfrm>
            <a:off x="182563" y="0"/>
            <a:ext cx="896143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946400"/>
            <a:ext cx="9144000" cy="2311400"/>
          </a:xfrm>
          <a:prstGeom prst="rect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5" name="Rounded Rectangle 7"/>
          <p:cNvSpPr>
            <a:spLocks noChangeArrowheads="1"/>
          </p:cNvSpPr>
          <p:nvPr/>
        </p:nvSpPr>
        <p:spPr bwMode="auto">
          <a:xfrm>
            <a:off x="195263" y="2590800"/>
            <a:ext cx="1328737" cy="190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0246" name="Rounded Rectangle 10"/>
          <p:cNvSpPr>
            <a:spLocks noChangeArrowheads="1"/>
          </p:cNvSpPr>
          <p:nvPr/>
        </p:nvSpPr>
        <p:spPr bwMode="auto">
          <a:xfrm>
            <a:off x="1600200" y="3429000"/>
            <a:ext cx="16002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108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47" name="Rounded Rectangle 11"/>
          <p:cNvSpPr>
            <a:spLocks noChangeArrowheads="1"/>
          </p:cNvSpPr>
          <p:nvPr/>
        </p:nvSpPr>
        <p:spPr bwMode="auto">
          <a:xfrm>
            <a:off x="4876800" y="3362325"/>
            <a:ext cx="1524000" cy="2124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108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48" name="TextBox 14"/>
          <p:cNvSpPr txBox="1">
            <a:spLocks noChangeArrowheads="1"/>
          </p:cNvSpPr>
          <p:nvPr/>
        </p:nvSpPr>
        <p:spPr bwMode="auto">
          <a:xfrm>
            <a:off x="311150" y="2773363"/>
            <a:ext cx="12017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333399"/>
                </a:solidFill>
                <a:latin typeface="Verdana" pitchFamily="34" charset="0"/>
              </a:rPr>
              <a:t>Marco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333399"/>
                </a:solidFill>
                <a:latin typeface="Verdana" pitchFamily="34" charset="0"/>
              </a:rPr>
              <a:t>Polo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333399"/>
                </a:solidFill>
                <a:latin typeface="Verdana" pitchFamily="34" charset="0"/>
              </a:rPr>
              <a:t>travels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333399"/>
                </a:solidFill>
                <a:latin typeface="Verdana" pitchFamily="34" charset="0"/>
              </a:rPr>
              <a:t>to China.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333399"/>
                </a:solidFill>
                <a:latin typeface="Verdana" pitchFamily="34" charset="0"/>
              </a:rPr>
              <a:t>1271</a:t>
            </a:r>
          </a:p>
        </p:txBody>
      </p:sp>
      <p:pic>
        <p:nvPicPr>
          <p:cNvPr id="15" name="Picture 2" descr="C:\Users\Beverly\Desktop\Renasissance\Marco_Polo_travel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126" y="762000"/>
            <a:ext cx="2758274" cy="2057400"/>
          </a:xfrm>
          <a:prstGeom prst="roundRect">
            <a:avLst/>
          </a:prstGeom>
          <a:noFill/>
        </p:spPr>
      </p:pic>
      <p:sp>
        <p:nvSpPr>
          <p:cNvPr id="10251" name="Rounded Rectangle 11"/>
          <p:cNvSpPr>
            <a:spLocks noChangeArrowheads="1"/>
          </p:cNvSpPr>
          <p:nvPr/>
        </p:nvSpPr>
        <p:spPr bwMode="auto">
          <a:xfrm>
            <a:off x="3276600" y="2362200"/>
            <a:ext cx="1524000" cy="2124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52" name="TextBox 16"/>
          <p:cNvSpPr txBox="1">
            <a:spLocks noChangeArrowheads="1"/>
          </p:cNvSpPr>
          <p:nvPr/>
        </p:nvSpPr>
        <p:spPr bwMode="auto">
          <a:xfrm>
            <a:off x="3441700" y="2743200"/>
            <a:ext cx="10445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Dante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finishes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333399"/>
                </a:solidFill>
                <a:latin typeface="Verdana" pitchFamily="34" charset="0"/>
              </a:rPr>
              <a:t>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333399"/>
                </a:solidFill>
                <a:latin typeface="Verdana" pitchFamily="34" charset="0"/>
              </a:rPr>
              <a:t>Divine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333399"/>
                </a:solidFill>
                <a:latin typeface="Verdana" pitchFamily="34" charset="0"/>
              </a:rPr>
              <a:t>Comedy.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 i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333399"/>
                </a:solidFill>
                <a:latin typeface="Verdana" pitchFamily="34" charset="0"/>
              </a:rPr>
              <a:t>  </a:t>
            </a: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1321</a:t>
            </a:r>
          </a:p>
        </p:txBody>
      </p:sp>
      <p:pic>
        <p:nvPicPr>
          <p:cNvPr id="16" name="Picture 3" descr="C:\Users\Beverly\Desktop\Renasissance\Dante.jpg"/>
          <p:cNvPicPr>
            <a:picLocks noChangeAspect="1" noChangeArrowheads="1"/>
          </p:cNvPicPr>
          <p:nvPr/>
        </p:nvPicPr>
        <p:blipFill>
          <a:blip r:embed="rId5" cstate="print"/>
          <a:srcRect l="15900" t="21771" r="18124" b="18343"/>
          <a:stretch>
            <a:fillRect/>
          </a:stretch>
        </p:blipFill>
        <p:spPr bwMode="auto">
          <a:xfrm>
            <a:off x="3831522" y="740167"/>
            <a:ext cx="2721678" cy="2003033"/>
          </a:xfrm>
          <a:prstGeom prst="roundRect">
            <a:avLst/>
          </a:prstGeom>
          <a:noFill/>
        </p:spPr>
      </p:pic>
      <p:pic>
        <p:nvPicPr>
          <p:cNvPr id="10255" name="Picture 15" descr="C:\Users\Beverly\Desktop\Renasissance\Ming_matchlock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5334000"/>
            <a:ext cx="3238500" cy="1204722"/>
          </a:xfrm>
          <a:prstGeom prst="roundRect">
            <a:avLst/>
          </a:prstGeom>
          <a:noFill/>
          <a:ln>
            <a:solidFill>
              <a:srgbClr val="000066"/>
            </a:solidFill>
          </a:ln>
        </p:spPr>
      </p:pic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1689100" y="3505200"/>
            <a:ext cx="131286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Warfare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changes;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guns 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gunpowder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introduced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into battle.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1320</a:t>
            </a:r>
          </a:p>
        </p:txBody>
      </p:sp>
      <p:sp>
        <p:nvSpPr>
          <p:cNvPr id="10256" name="Rounded Rectangle 11"/>
          <p:cNvSpPr>
            <a:spLocks noChangeArrowheads="1"/>
          </p:cNvSpPr>
          <p:nvPr/>
        </p:nvSpPr>
        <p:spPr bwMode="auto">
          <a:xfrm>
            <a:off x="6934200" y="2438400"/>
            <a:ext cx="1524000" cy="2124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57" name="TextBox 19"/>
          <p:cNvSpPr txBox="1">
            <a:spLocks noChangeArrowheads="1"/>
          </p:cNvSpPr>
          <p:nvPr/>
        </p:nvSpPr>
        <p:spPr bwMode="auto">
          <a:xfrm>
            <a:off x="7010400" y="3048000"/>
            <a:ext cx="11795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Cosimo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de’ Medici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rules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Florence.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  1389-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  1464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0258" name="TextBox 19"/>
          <p:cNvSpPr txBox="1">
            <a:spLocks noChangeArrowheads="1"/>
          </p:cNvSpPr>
          <p:nvPr/>
        </p:nvSpPr>
        <p:spPr bwMode="auto">
          <a:xfrm>
            <a:off x="5029200" y="3429000"/>
            <a:ext cx="13017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Geoffrey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Chaucer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writes </a:t>
            </a:r>
            <a:r>
              <a:rPr lang="en-US" altLang="en-US" sz="1400" b="1" i="1">
                <a:solidFill>
                  <a:srgbClr val="333399"/>
                </a:solidFill>
                <a:latin typeface="Verdana" pitchFamily="34" charset="0"/>
              </a:rPr>
              <a:t>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333399"/>
                </a:solidFill>
                <a:latin typeface="Verdana" pitchFamily="34" charset="0"/>
              </a:rPr>
              <a:t>Canterbury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333399"/>
                </a:solidFill>
                <a:latin typeface="Verdana" pitchFamily="34" charset="0"/>
              </a:rPr>
              <a:t>Tales.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 i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1380s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9239" name="Picture 23" descr="C:\Users\Beverly\Desktop\Renasissance\Chaucer_ellesmer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343400"/>
            <a:ext cx="1752600" cy="2438399"/>
          </a:xfrm>
          <a:prstGeom prst="roundRect">
            <a:avLst/>
          </a:prstGeom>
          <a:noFill/>
          <a:ln w="28575">
            <a:solidFill>
              <a:srgbClr val="663300"/>
            </a:solidFill>
          </a:ln>
        </p:spPr>
      </p:pic>
      <p:sp>
        <p:nvSpPr>
          <p:cNvPr id="22" name="Rounded Rectangle 21"/>
          <p:cNvSpPr/>
          <p:nvPr/>
        </p:nvSpPr>
        <p:spPr>
          <a:xfrm>
            <a:off x="7391400" y="685800"/>
            <a:ext cx="1676400" cy="2438400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19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ounded Rectangle 11"/>
          <p:cNvSpPr>
            <a:spLocks noChangeArrowheads="1"/>
          </p:cNvSpPr>
          <p:nvPr/>
        </p:nvSpPr>
        <p:spPr bwMode="auto">
          <a:xfrm>
            <a:off x="152400" y="0"/>
            <a:ext cx="8915400" cy="6858000"/>
          </a:xfrm>
          <a:prstGeom prst="rect">
            <a:avLst/>
          </a:prstGeom>
          <a:solidFill>
            <a:srgbClr val="9933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65892" name="Rounded Rectangle 11"/>
          <p:cNvSpPr>
            <a:spLocks noChangeArrowheads="1"/>
          </p:cNvSpPr>
          <p:nvPr/>
        </p:nvSpPr>
        <p:spPr bwMode="auto">
          <a:xfrm>
            <a:off x="228600" y="1600200"/>
            <a:ext cx="1524000" cy="419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519A"/>
              </a:gs>
              <a:gs pos="50000">
                <a:srgbClr val="DD77DD"/>
              </a:gs>
              <a:gs pos="100000">
                <a:srgbClr val="FF8F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65894" name="Rounded Rectangle 11"/>
          <p:cNvSpPr>
            <a:spLocks noChangeArrowheads="1"/>
          </p:cNvSpPr>
          <p:nvPr/>
        </p:nvSpPr>
        <p:spPr bwMode="auto">
          <a:xfrm>
            <a:off x="1828800" y="1600200"/>
            <a:ext cx="1828800" cy="4191000"/>
          </a:xfrm>
          <a:prstGeom prst="roundRect">
            <a:avLst>
              <a:gd name="adj" fmla="val 16667"/>
            </a:avLst>
          </a:prstGeom>
          <a:solidFill>
            <a:srgbClr val="8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65895" name="Rounded Rectangle 11"/>
          <p:cNvSpPr>
            <a:spLocks noChangeArrowheads="1"/>
          </p:cNvSpPr>
          <p:nvPr/>
        </p:nvSpPr>
        <p:spPr bwMode="auto">
          <a:xfrm>
            <a:off x="7239000" y="1600200"/>
            <a:ext cx="1752600" cy="419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519A"/>
              </a:gs>
              <a:gs pos="50000">
                <a:srgbClr val="DD77DD"/>
              </a:gs>
              <a:gs pos="100000">
                <a:srgbClr val="FF8F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65896" name="Rounded Rectangle 11"/>
          <p:cNvSpPr>
            <a:spLocks noChangeArrowheads="1"/>
          </p:cNvSpPr>
          <p:nvPr/>
        </p:nvSpPr>
        <p:spPr bwMode="auto">
          <a:xfrm>
            <a:off x="1447800" y="228600"/>
            <a:ext cx="6629400" cy="990600"/>
          </a:xfrm>
          <a:prstGeom prst="roundRect">
            <a:avLst>
              <a:gd name="adj" fmla="val 16667"/>
            </a:avLst>
          </a:prstGeom>
          <a:solidFill>
            <a:srgbClr val="8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-5067"/>
          <a:stretch>
            <a:fillRect/>
          </a:stretch>
        </p:blipFill>
        <p:spPr bwMode="auto">
          <a:xfrm>
            <a:off x="533400" y="457200"/>
            <a:ext cx="8482013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04813" y="4514850"/>
            <a:ext cx="1316037" cy="11874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Guillaume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Dufay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1397-1474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66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Polyphonic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church music</a:t>
            </a:r>
          </a:p>
        </p:txBody>
      </p:sp>
      <p:pic>
        <p:nvPicPr>
          <p:cNvPr id="15" name="Picture 19" descr="C:\Users\Beverly\Desktop\Renaissance 4\DufayBinchois.jpg"/>
          <p:cNvPicPr>
            <a:picLocks noChangeAspect="1" noChangeArrowheads="1"/>
          </p:cNvPicPr>
          <p:nvPr/>
        </p:nvPicPr>
        <p:blipFill>
          <a:blip r:embed="rId4"/>
          <a:srcRect l="24490" t="22191" r="42857" b="2222"/>
          <a:stretch>
            <a:fillRect/>
          </a:stretch>
        </p:blipFill>
        <p:spPr bwMode="auto">
          <a:xfrm>
            <a:off x="381000" y="1752600"/>
            <a:ext cx="1219200" cy="2664333"/>
          </a:xfrm>
          <a:prstGeom prst="roundRect">
            <a:avLst/>
          </a:prstGeom>
          <a:noFill/>
          <a:ln w="9525">
            <a:solidFill>
              <a:srgbClr val="660033"/>
            </a:solidFill>
          </a:ln>
        </p:spPr>
      </p:pic>
      <p:sp>
        <p:nvSpPr>
          <p:cNvPr id="165900" name="TextBox 16"/>
          <p:cNvSpPr txBox="1">
            <a:spLocks noChangeArrowheads="1"/>
          </p:cNvSpPr>
          <p:nvPr/>
        </p:nvSpPr>
        <p:spPr bwMode="auto">
          <a:xfrm>
            <a:off x="7315200" y="3886200"/>
            <a:ext cx="1698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Giovanni Pierluigi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da Palestrina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66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1525-1594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Church music,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000066"/>
                </a:solidFill>
                <a:latin typeface="Verdana" pitchFamily="34" charset="0"/>
              </a:rPr>
              <a:t>Missa Papae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000066"/>
                </a:solidFill>
                <a:latin typeface="Verdana" pitchFamily="34" charset="0"/>
              </a:rPr>
              <a:t>Marcelli</a:t>
            </a:r>
          </a:p>
        </p:txBody>
      </p:sp>
      <p:pic>
        <p:nvPicPr>
          <p:cNvPr id="17" name="Picture 16" descr="Giovanni_Pierluigi_da_Palestrina.jpg"/>
          <p:cNvPicPr>
            <a:picLocks noChangeAspect="1"/>
          </p:cNvPicPr>
          <p:nvPr/>
        </p:nvPicPr>
        <p:blipFill>
          <a:blip r:embed="rId5"/>
          <a:srcRect l="11225" t="4231" r="5667" b="6248"/>
          <a:stretch>
            <a:fillRect/>
          </a:stretch>
        </p:blipFill>
        <p:spPr>
          <a:xfrm>
            <a:off x="7406640" y="1752600"/>
            <a:ext cx="1508760" cy="2057400"/>
          </a:xfrm>
          <a:prstGeom prst="roundRect">
            <a:avLst/>
          </a:prstGeom>
        </p:spPr>
      </p:pic>
      <p:pic>
        <p:nvPicPr>
          <p:cNvPr id="22" name="Picture 21" descr="DESPREZ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1931549"/>
            <a:ext cx="1717421" cy="1726051"/>
          </a:xfrm>
          <a:prstGeom prst="ellipse">
            <a:avLst/>
          </a:prstGeom>
        </p:spPr>
      </p:pic>
      <p:sp>
        <p:nvSpPr>
          <p:cNvPr id="165903" name="Rounded Rectangle 11"/>
          <p:cNvSpPr>
            <a:spLocks noChangeArrowheads="1"/>
          </p:cNvSpPr>
          <p:nvPr/>
        </p:nvSpPr>
        <p:spPr bwMode="auto">
          <a:xfrm>
            <a:off x="3733800" y="1600200"/>
            <a:ext cx="1676400" cy="4191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 algn="ctr">
            <a:solidFill>
              <a:srgbClr val="660033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21" name="Picture 20" descr="Adrian_Willaert.jpg"/>
          <p:cNvPicPr>
            <a:picLocks noChangeAspect="1"/>
          </p:cNvPicPr>
          <p:nvPr/>
        </p:nvPicPr>
        <p:blipFill>
          <a:blip r:embed="rId7"/>
          <a:srcRect l="6151" t="14000" r="14901"/>
          <a:stretch>
            <a:fillRect/>
          </a:stretch>
        </p:blipFill>
        <p:spPr>
          <a:xfrm>
            <a:off x="3810000" y="1752600"/>
            <a:ext cx="1524000" cy="2209800"/>
          </a:xfrm>
          <a:prstGeom prst="round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0" y="4038600"/>
            <a:ext cx="1614488" cy="15525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Adrian Willaert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1490-1562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66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  Founder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 Venetian School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  of music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66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600" y="3886200"/>
            <a:ext cx="1189038" cy="13700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Josquin des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 Prez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1440-1521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66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Master of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polyphonic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vocal music</a:t>
            </a:r>
          </a:p>
        </p:txBody>
      </p:sp>
      <p:sp>
        <p:nvSpPr>
          <p:cNvPr id="165907" name="Rounded Rectangle 11"/>
          <p:cNvSpPr>
            <a:spLocks noChangeArrowheads="1"/>
          </p:cNvSpPr>
          <p:nvPr/>
        </p:nvSpPr>
        <p:spPr bwMode="auto">
          <a:xfrm>
            <a:off x="5486400" y="1600200"/>
            <a:ext cx="1676400" cy="4191000"/>
          </a:xfrm>
          <a:prstGeom prst="roundRect">
            <a:avLst>
              <a:gd name="adj" fmla="val 16667"/>
            </a:avLst>
          </a:prstGeom>
          <a:solidFill>
            <a:srgbClr val="8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3962400"/>
            <a:ext cx="1120775" cy="11874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Thomas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 Tallis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1510-1585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66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Wrote for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66"/>
                </a:solidFill>
                <a:latin typeface="Verdana" pitchFamily="34" charset="0"/>
              </a:rPr>
              <a:t>Henry VIII</a:t>
            </a:r>
          </a:p>
        </p:txBody>
      </p:sp>
      <p:pic>
        <p:nvPicPr>
          <p:cNvPr id="26" name="Picture 25" descr="Thomas_Tallis.jpg"/>
          <p:cNvPicPr>
            <a:picLocks noChangeAspect="1"/>
          </p:cNvPicPr>
          <p:nvPr/>
        </p:nvPicPr>
        <p:blipFill>
          <a:blip r:embed="rId8"/>
          <a:srcRect l="13920" t="10915" r="10997" b="9997"/>
          <a:stretch>
            <a:fillRect/>
          </a:stretch>
        </p:blipFill>
        <p:spPr>
          <a:xfrm>
            <a:off x="5486400" y="1905000"/>
            <a:ext cx="1682496" cy="1752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859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ounded Rectangle 11"/>
          <p:cNvSpPr>
            <a:spLocks noChangeArrowheads="1"/>
          </p:cNvSpPr>
          <p:nvPr/>
        </p:nvSpPr>
        <p:spPr bwMode="auto">
          <a:xfrm>
            <a:off x="152400" y="0"/>
            <a:ext cx="8915400" cy="6858000"/>
          </a:xfrm>
          <a:prstGeom prst="rect">
            <a:avLst/>
          </a:prstGeom>
          <a:solidFill>
            <a:srgbClr val="9933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660066"/>
              </a:solidFill>
              <a:latin typeface="Verdana" pitchFamily="34" charset="0"/>
            </a:endParaRPr>
          </a:p>
        </p:txBody>
      </p:sp>
      <p:sp>
        <p:nvSpPr>
          <p:cNvPr id="182276" name="Rounded Rectangle 11"/>
          <p:cNvSpPr>
            <a:spLocks noChangeArrowheads="1"/>
          </p:cNvSpPr>
          <p:nvPr/>
        </p:nvSpPr>
        <p:spPr bwMode="auto">
          <a:xfrm>
            <a:off x="220663" y="1600200"/>
            <a:ext cx="1379537" cy="304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7FF"/>
              </a:gs>
              <a:gs pos="50000">
                <a:srgbClr val="FFBFFF"/>
              </a:gs>
              <a:gs pos="100000">
                <a:srgbClr val="FFDFFF"/>
              </a:gs>
            </a:gsLst>
            <a:lin ang="135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660066"/>
              </a:solidFill>
              <a:latin typeface="Verdana" pitchFamily="34" charset="0"/>
            </a:endParaRPr>
          </a:p>
        </p:txBody>
      </p:sp>
      <p:sp>
        <p:nvSpPr>
          <p:cNvPr id="68628" name="Rounded Rectangle 11"/>
          <p:cNvSpPr>
            <a:spLocks noChangeArrowheads="1"/>
          </p:cNvSpPr>
          <p:nvPr/>
        </p:nvSpPr>
        <p:spPr bwMode="auto">
          <a:xfrm>
            <a:off x="1676400" y="1600200"/>
            <a:ext cx="1379538" cy="3048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97FF">
                  <a:shade val="30000"/>
                  <a:satMod val="115000"/>
                </a:srgbClr>
              </a:gs>
              <a:gs pos="50000">
                <a:srgbClr val="FF97FF">
                  <a:shade val="67500"/>
                  <a:satMod val="115000"/>
                </a:srgbClr>
              </a:gs>
              <a:gs pos="100000">
                <a:srgbClr val="FF97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660066"/>
              </a:solidFill>
              <a:latin typeface="Verdana" pitchFamily="34" charset="0"/>
            </a:endParaRPr>
          </a:p>
        </p:txBody>
      </p:sp>
      <p:sp>
        <p:nvSpPr>
          <p:cNvPr id="47" name="Rounded Rectangle 11"/>
          <p:cNvSpPr>
            <a:spLocks noChangeArrowheads="1"/>
          </p:cNvSpPr>
          <p:nvPr/>
        </p:nvSpPr>
        <p:spPr bwMode="auto">
          <a:xfrm>
            <a:off x="6096000" y="1600200"/>
            <a:ext cx="1379538" cy="3048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97FF">
                  <a:shade val="30000"/>
                  <a:satMod val="115000"/>
                </a:srgbClr>
              </a:gs>
              <a:gs pos="50000">
                <a:srgbClr val="FF97FF">
                  <a:shade val="67500"/>
                  <a:satMod val="115000"/>
                </a:srgbClr>
              </a:gs>
              <a:gs pos="100000">
                <a:srgbClr val="FF97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660066"/>
              </a:solidFill>
              <a:latin typeface="Verdana" pitchFamily="34" charset="0"/>
            </a:endParaRPr>
          </a:p>
        </p:txBody>
      </p:sp>
      <p:sp>
        <p:nvSpPr>
          <p:cNvPr id="50" name="Rounded Rectangle 11"/>
          <p:cNvSpPr>
            <a:spLocks noChangeArrowheads="1"/>
          </p:cNvSpPr>
          <p:nvPr/>
        </p:nvSpPr>
        <p:spPr bwMode="auto">
          <a:xfrm>
            <a:off x="1828800" y="228600"/>
            <a:ext cx="5570538" cy="8382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97FF">
                  <a:shade val="30000"/>
                  <a:satMod val="115000"/>
                </a:srgbClr>
              </a:gs>
              <a:gs pos="50000">
                <a:srgbClr val="FF97FF">
                  <a:shade val="67500"/>
                  <a:satMod val="115000"/>
                </a:srgbClr>
              </a:gs>
              <a:gs pos="100000">
                <a:srgbClr val="FF97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660066"/>
              </a:solidFill>
              <a:latin typeface="Verdana" pitchFamily="34" charset="0"/>
            </a:endParaRPr>
          </a:p>
        </p:txBody>
      </p:sp>
      <p:sp>
        <p:nvSpPr>
          <p:cNvPr id="182287" name="Rectangle 10"/>
          <p:cNvSpPr>
            <a:spLocks noChangeArrowheads="1"/>
          </p:cNvSpPr>
          <p:nvPr/>
        </p:nvSpPr>
        <p:spPr bwMode="auto">
          <a:xfrm>
            <a:off x="3124200" y="1647825"/>
            <a:ext cx="1447800" cy="2978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100000">
                <a:srgbClr val="FF99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</p:txBody>
      </p:sp>
      <p:sp>
        <p:nvSpPr>
          <p:cNvPr id="182288" name="Rounded Rectangle 11"/>
          <p:cNvSpPr>
            <a:spLocks noChangeArrowheads="1"/>
          </p:cNvSpPr>
          <p:nvPr/>
        </p:nvSpPr>
        <p:spPr bwMode="auto">
          <a:xfrm>
            <a:off x="4648200" y="1600200"/>
            <a:ext cx="1379538" cy="304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7FF"/>
              </a:gs>
              <a:gs pos="50000">
                <a:srgbClr val="FFBFFF"/>
              </a:gs>
              <a:gs pos="100000">
                <a:srgbClr val="FFDFFF"/>
              </a:gs>
            </a:gsLst>
            <a:lin ang="135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660066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391180"/>
            <a:ext cx="47948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>
                  <a:solidFill>
                    <a:srgbClr val="441D61"/>
                  </a:solidFill>
                </a:ln>
                <a:solidFill>
                  <a:srgbClr val="660066"/>
                </a:solidFill>
              </a:rPr>
              <a:t>Writers of the Renaissance</a:t>
            </a:r>
          </a:p>
        </p:txBody>
      </p:sp>
      <p:sp>
        <p:nvSpPr>
          <p:cNvPr id="182290" name="Rectangle 10"/>
          <p:cNvSpPr>
            <a:spLocks noChangeArrowheads="1"/>
          </p:cNvSpPr>
          <p:nvPr/>
        </p:nvSpPr>
        <p:spPr bwMode="auto">
          <a:xfrm>
            <a:off x="7543800" y="1647825"/>
            <a:ext cx="1447800" cy="2978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100000">
                <a:srgbClr val="FF99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660066"/>
              </a:solidFill>
              <a:latin typeface="Verdana" pitchFamily="34" charset="0"/>
            </a:endParaRPr>
          </a:p>
        </p:txBody>
      </p:sp>
      <p:pic>
        <p:nvPicPr>
          <p:cNvPr id="17" name="Picture 16" descr="machiavel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746250"/>
            <a:ext cx="1219200" cy="1606550"/>
          </a:xfrm>
          <a:prstGeom prst="roundRect">
            <a:avLst/>
          </a:prstGeom>
          <a:ln w="38100">
            <a:noFill/>
          </a:ln>
        </p:spPr>
      </p:pic>
      <p:pic>
        <p:nvPicPr>
          <p:cNvPr id="18" name="Picture 17" descr="Dante_Luca.jpg"/>
          <p:cNvPicPr>
            <a:picLocks noChangeAspect="1"/>
          </p:cNvPicPr>
          <p:nvPr/>
        </p:nvPicPr>
        <p:blipFill>
          <a:blip r:embed="rId4"/>
          <a:srcRect l="20000" t="5263" r="11429" b="5263"/>
          <a:stretch>
            <a:fillRect/>
          </a:stretch>
        </p:blipFill>
        <p:spPr>
          <a:xfrm>
            <a:off x="381000" y="1828800"/>
            <a:ext cx="1129553" cy="1600200"/>
          </a:xfrm>
          <a:prstGeom prst="roundRect">
            <a:avLst/>
          </a:prstGeom>
          <a:ln w="38100">
            <a:noFill/>
          </a:ln>
        </p:spPr>
      </p:pic>
      <p:sp>
        <p:nvSpPr>
          <p:cNvPr id="182293" name="TextBox 18"/>
          <p:cNvSpPr txBox="1">
            <a:spLocks noChangeArrowheads="1"/>
          </p:cNvSpPr>
          <p:nvPr/>
        </p:nvSpPr>
        <p:spPr bwMode="auto">
          <a:xfrm>
            <a:off x="381000" y="3448050"/>
            <a:ext cx="11207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Dante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Alighieri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1265-1321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660066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660066"/>
                </a:solidFill>
                <a:latin typeface="Verdana" pitchFamily="34" charset="0"/>
              </a:rPr>
              <a:t>The Divine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660066"/>
                </a:solidFill>
                <a:latin typeface="Verdana" pitchFamily="34" charset="0"/>
              </a:rPr>
              <a:t>Comedy</a:t>
            </a:r>
          </a:p>
        </p:txBody>
      </p:sp>
      <p:pic>
        <p:nvPicPr>
          <p:cNvPr id="20" name="Picture 19" descr="Petrarch_by_Bargilla.jpg"/>
          <p:cNvPicPr>
            <a:picLocks noChangeAspect="1"/>
          </p:cNvPicPr>
          <p:nvPr/>
        </p:nvPicPr>
        <p:blipFill>
          <a:blip r:embed="rId5"/>
          <a:srcRect l="10525" t="4174" r="28757" b="41248"/>
          <a:stretch>
            <a:fillRect/>
          </a:stretch>
        </p:blipFill>
        <p:spPr>
          <a:xfrm>
            <a:off x="1752600" y="1752600"/>
            <a:ext cx="1201831" cy="1676400"/>
          </a:xfrm>
          <a:prstGeom prst="roundRect">
            <a:avLst/>
          </a:prstGeom>
        </p:spPr>
      </p:pic>
      <p:sp>
        <p:nvSpPr>
          <p:cNvPr id="182295" name="TextBox 20"/>
          <p:cNvSpPr txBox="1">
            <a:spLocks noChangeArrowheads="1"/>
          </p:cNvSpPr>
          <p:nvPr/>
        </p:nvSpPr>
        <p:spPr bwMode="auto">
          <a:xfrm>
            <a:off x="1752600" y="3429000"/>
            <a:ext cx="11207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Francesco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Petrarch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1304-1374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660066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Sonnets</a:t>
            </a:r>
          </a:p>
        </p:txBody>
      </p:sp>
      <p:pic>
        <p:nvPicPr>
          <p:cNvPr id="23" name="Picture 22" descr="Boccaccio01.jpg"/>
          <p:cNvPicPr>
            <a:picLocks noChangeAspect="1"/>
          </p:cNvPicPr>
          <p:nvPr/>
        </p:nvPicPr>
        <p:blipFill>
          <a:blip r:embed="rId6"/>
          <a:srcRect l="29343" t="3333" r="18075" b="57778"/>
          <a:stretch>
            <a:fillRect/>
          </a:stretch>
        </p:blipFill>
        <p:spPr>
          <a:xfrm>
            <a:off x="3200400" y="1752600"/>
            <a:ext cx="1280160" cy="1676400"/>
          </a:xfrm>
          <a:prstGeom prst="roundRect">
            <a:avLst/>
          </a:prstGeom>
        </p:spPr>
      </p:pic>
      <p:sp>
        <p:nvSpPr>
          <p:cNvPr id="182297" name="TextBox 23"/>
          <p:cNvSpPr txBox="1">
            <a:spLocks noChangeArrowheads="1"/>
          </p:cNvSpPr>
          <p:nvPr/>
        </p:nvSpPr>
        <p:spPr bwMode="auto">
          <a:xfrm>
            <a:off x="3276600" y="3429000"/>
            <a:ext cx="11557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Giovanni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Boccaccio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1313-1375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660066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660066"/>
                </a:solidFill>
                <a:latin typeface="Verdana" pitchFamily="34" charset="0"/>
              </a:rPr>
              <a:t>Decameron</a:t>
            </a:r>
          </a:p>
        </p:txBody>
      </p:sp>
      <p:pic>
        <p:nvPicPr>
          <p:cNvPr id="25" name="Picture 24" descr="mmmmmmmmmmmmmmmmmmmm.jpg"/>
          <p:cNvPicPr>
            <a:picLocks noChangeAspect="1"/>
          </p:cNvPicPr>
          <p:nvPr/>
        </p:nvPicPr>
        <p:blipFill>
          <a:blip r:embed="rId7"/>
          <a:srcRect l="7821" r="11911" b="10059"/>
          <a:stretch>
            <a:fillRect/>
          </a:stretch>
        </p:blipFill>
        <p:spPr>
          <a:xfrm>
            <a:off x="7620000" y="1752600"/>
            <a:ext cx="1323474" cy="1676400"/>
          </a:xfrm>
          <a:prstGeom prst="roundRect">
            <a:avLst/>
          </a:prstGeom>
        </p:spPr>
      </p:pic>
      <p:sp>
        <p:nvSpPr>
          <p:cNvPr id="182299" name="TextBox 25"/>
          <p:cNvSpPr txBox="1">
            <a:spLocks noChangeArrowheads="1"/>
          </p:cNvSpPr>
          <p:nvPr/>
        </p:nvSpPr>
        <p:spPr bwMode="auto">
          <a:xfrm>
            <a:off x="7659688" y="3429000"/>
            <a:ext cx="1244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Miguel 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Cervantes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1547-1616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660066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 i="1">
              <a:solidFill>
                <a:srgbClr val="660066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660066"/>
                </a:solidFill>
                <a:latin typeface="Verdana" pitchFamily="34" charset="0"/>
              </a:rPr>
              <a:t>Don Quixote</a:t>
            </a:r>
          </a:p>
        </p:txBody>
      </p:sp>
      <p:sp>
        <p:nvSpPr>
          <p:cNvPr id="182300" name="Rounded Rectangle 11"/>
          <p:cNvSpPr>
            <a:spLocks noChangeArrowheads="1"/>
          </p:cNvSpPr>
          <p:nvPr/>
        </p:nvSpPr>
        <p:spPr bwMode="auto">
          <a:xfrm>
            <a:off x="2514600" y="4800600"/>
            <a:ext cx="4038600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7FF"/>
              </a:gs>
              <a:gs pos="50000">
                <a:srgbClr val="FFBFFF"/>
              </a:gs>
              <a:gs pos="100000">
                <a:srgbClr val="FFDFFF"/>
              </a:gs>
            </a:gsLst>
            <a:lin ang="135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660066"/>
              </a:solidFill>
              <a:latin typeface="Verdana" pitchFamily="34" charset="0"/>
            </a:endParaRPr>
          </a:p>
        </p:txBody>
      </p:sp>
      <p:pic>
        <p:nvPicPr>
          <p:cNvPr id="31" name="Picture 30" descr="Michel-eyquem-de-montaigne_1.jpg"/>
          <p:cNvPicPr>
            <a:picLocks noChangeAspect="1"/>
          </p:cNvPicPr>
          <p:nvPr/>
        </p:nvPicPr>
        <p:blipFill>
          <a:blip r:embed="rId8"/>
          <a:srcRect t="4209"/>
          <a:stretch>
            <a:fillRect/>
          </a:stretch>
        </p:blipFill>
        <p:spPr>
          <a:xfrm>
            <a:off x="6248400" y="1676400"/>
            <a:ext cx="1179181" cy="1734312"/>
          </a:xfrm>
          <a:prstGeom prst="roundRect">
            <a:avLst/>
          </a:prstGeom>
        </p:spPr>
      </p:pic>
      <p:sp>
        <p:nvSpPr>
          <p:cNvPr id="182302" name="TextBox 31"/>
          <p:cNvSpPr txBox="1">
            <a:spLocks noChangeArrowheads="1"/>
          </p:cNvSpPr>
          <p:nvPr/>
        </p:nvSpPr>
        <p:spPr bwMode="auto">
          <a:xfrm>
            <a:off x="6248400" y="3416300"/>
            <a:ext cx="2514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Michel de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Montaigne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1533-159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660066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Popularized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the essay</a:t>
            </a:r>
          </a:p>
        </p:txBody>
      </p:sp>
      <p:sp>
        <p:nvSpPr>
          <p:cNvPr id="182303" name="TextBox 27"/>
          <p:cNvSpPr txBox="1">
            <a:spLocks noChangeArrowheads="1"/>
          </p:cNvSpPr>
          <p:nvPr/>
        </p:nvSpPr>
        <p:spPr bwMode="auto">
          <a:xfrm>
            <a:off x="4724400" y="3371850"/>
            <a:ext cx="11382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Niccolo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Machiavelli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1469-1527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660066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660066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660066"/>
                </a:solidFill>
                <a:latin typeface="Verdana" pitchFamily="34" charset="0"/>
              </a:rPr>
              <a:t>The Prince</a:t>
            </a:r>
          </a:p>
        </p:txBody>
      </p:sp>
      <p:pic>
        <p:nvPicPr>
          <p:cNvPr id="27" name="Picture 26" descr="Shakespear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5090" y="4953000"/>
            <a:ext cx="1337310" cy="1714500"/>
          </a:xfrm>
          <a:prstGeom prst="roundRect">
            <a:avLst/>
          </a:prstGeom>
        </p:spPr>
      </p:pic>
      <p:sp>
        <p:nvSpPr>
          <p:cNvPr id="182305" name="TextBox 28"/>
          <p:cNvSpPr txBox="1">
            <a:spLocks noChangeArrowheads="1"/>
          </p:cNvSpPr>
          <p:nvPr/>
        </p:nvSpPr>
        <p:spPr bwMode="auto">
          <a:xfrm>
            <a:off x="4038600" y="5646738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William Shakespeare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660066"/>
                </a:solidFill>
                <a:latin typeface="Verdana" pitchFamily="34" charset="0"/>
              </a:rPr>
              <a:t>1564-1616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660066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660066"/>
                </a:solidFill>
                <a:latin typeface="Verdana" pitchFamily="34" charset="0"/>
              </a:rPr>
              <a:t>Romeo and Juliet</a:t>
            </a:r>
          </a:p>
        </p:txBody>
      </p:sp>
    </p:spTree>
    <p:extLst>
      <p:ext uri="{BB962C8B-B14F-4D97-AF65-F5344CB8AC3E}">
        <p14:creationId xmlns:p14="http://schemas.microsoft.com/office/powerpoint/2010/main" val="7915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4"/>
          <p:cNvSpPr>
            <a:spLocks noChangeArrowheads="1"/>
          </p:cNvSpPr>
          <p:nvPr/>
        </p:nvSpPr>
        <p:spPr bwMode="auto">
          <a:xfrm>
            <a:off x="76200" y="0"/>
            <a:ext cx="8915400" cy="6858000"/>
          </a:xfrm>
          <a:prstGeom prst="rect">
            <a:avLst/>
          </a:prstGeom>
          <a:gradFill rotWithShape="1">
            <a:gsLst>
              <a:gs pos="0">
                <a:srgbClr val="A05900"/>
              </a:gs>
              <a:gs pos="50000">
                <a:srgbClr val="E68300"/>
              </a:gs>
              <a:gs pos="100000">
                <a:srgbClr val="FF9D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6852" name="Rounded Rectangle 11"/>
          <p:cNvSpPr>
            <a:spLocks noChangeArrowheads="1"/>
          </p:cNvSpPr>
          <p:nvPr/>
        </p:nvSpPr>
        <p:spPr bwMode="auto">
          <a:xfrm>
            <a:off x="220663" y="304800"/>
            <a:ext cx="8618537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60" b="-12727"/>
          <a:stretch>
            <a:fillRect/>
          </a:stretch>
        </p:blipFill>
        <p:spPr bwMode="auto">
          <a:xfrm>
            <a:off x="646113" y="476250"/>
            <a:ext cx="7888287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5" name="Rounded Rectangle 11"/>
          <p:cNvSpPr>
            <a:spLocks noChangeArrowheads="1"/>
          </p:cNvSpPr>
          <p:nvPr/>
        </p:nvSpPr>
        <p:spPr bwMode="auto">
          <a:xfrm>
            <a:off x="1905000" y="1447800"/>
            <a:ext cx="1676400" cy="4953000"/>
          </a:xfrm>
          <a:prstGeom prst="roundRect">
            <a:avLst>
              <a:gd name="adj" fmla="val 16667"/>
            </a:avLst>
          </a:prstGeom>
          <a:solidFill>
            <a:srgbClr val="FFFF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6856" name="Rounded Rectangle 11"/>
          <p:cNvSpPr>
            <a:spLocks noChangeArrowheads="1"/>
          </p:cNvSpPr>
          <p:nvPr/>
        </p:nvSpPr>
        <p:spPr bwMode="auto">
          <a:xfrm>
            <a:off x="228600" y="1447800"/>
            <a:ext cx="1600200" cy="4953000"/>
          </a:xfrm>
          <a:prstGeom prst="roundRect">
            <a:avLst>
              <a:gd name="adj" fmla="val 16667"/>
            </a:avLst>
          </a:prstGeom>
          <a:solidFill>
            <a:srgbClr val="8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6857" name="Rounded Rectangle 11"/>
          <p:cNvSpPr>
            <a:spLocks noChangeArrowheads="1"/>
          </p:cNvSpPr>
          <p:nvPr/>
        </p:nvSpPr>
        <p:spPr bwMode="auto">
          <a:xfrm>
            <a:off x="7162800" y="1447800"/>
            <a:ext cx="1600200" cy="4953000"/>
          </a:xfrm>
          <a:prstGeom prst="roundRect">
            <a:avLst>
              <a:gd name="adj" fmla="val 16667"/>
            </a:avLst>
          </a:prstGeom>
          <a:solidFill>
            <a:srgbClr val="BEF39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Rounded Rectangle 11"/>
          <p:cNvSpPr>
            <a:spLocks noChangeArrowheads="1"/>
          </p:cNvSpPr>
          <p:nvPr/>
        </p:nvSpPr>
        <p:spPr bwMode="auto">
          <a:xfrm>
            <a:off x="3657600" y="1447800"/>
            <a:ext cx="1676400" cy="4953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97FF">
                  <a:shade val="30000"/>
                  <a:satMod val="115000"/>
                </a:srgbClr>
              </a:gs>
              <a:gs pos="50000">
                <a:srgbClr val="FF97FF">
                  <a:shade val="67500"/>
                  <a:satMod val="115000"/>
                </a:srgbClr>
              </a:gs>
              <a:gs pos="100000">
                <a:srgbClr val="FF97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6861" name="Rounded Rectangle 11"/>
          <p:cNvSpPr>
            <a:spLocks noChangeArrowheads="1"/>
          </p:cNvSpPr>
          <p:nvPr/>
        </p:nvSpPr>
        <p:spPr bwMode="auto">
          <a:xfrm>
            <a:off x="5410200" y="1447800"/>
            <a:ext cx="1676400" cy="4953000"/>
          </a:xfrm>
          <a:prstGeom prst="roundRect">
            <a:avLst>
              <a:gd name="adj" fmla="val 16667"/>
            </a:avLst>
          </a:prstGeom>
          <a:solidFill>
            <a:srgbClr val="FFFF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3505200"/>
            <a:ext cx="1381125" cy="13700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Johannes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Gutenberg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c. 1400-1468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Movable type,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printing press</a:t>
            </a:r>
          </a:p>
        </p:txBody>
      </p:sp>
      <p:pic>
        <p:nvPicPr>
          <p:cNvPr id="151567" name="Picture 2" descr="http://upload.wikimedia.org/wikipedia/commons/thumb/f/f2/Nikolaus_Kopernikus.jpg/150px-Nikolaus_Kopernik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600200"/>
            <a:ext cx="1371600" cy="17557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8" name="Picture 1" descr="http://upload.wikimedia.org/wikipedia/commons/thumb/4/4e/Vesalius_Fabrica_portrait.jpg/250px-Vesalius_Fabrica_portrai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1134" y="1600200"/>
            <a:ext cx="1393066" cy="19335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727700" y="3581400"/>
            <a:ext cx="1120775" cy="1735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Andreas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Versalius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1514-1564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Founder of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modern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human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anatomy</a:t>
            </a:r>
          </a:p>
        </p:txBody>
      </p:sp>
      <p:pic>
        <p:nvPicPr>
          <p:cNvPr id="19" name="Picture 18" descr="C:\Users\Beverly\Desktop\Renasissance\200px-Leonardo_sel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600200"/>
            <a:ext cx="1391319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81000" y="3581400"/>
            <a:ext cx="1244600" cy="19177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Leonardo da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Vinci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1452-1519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Anatomy,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inventions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51569" name="Picture 2" descr="http://upload.wikimedia.org/wikipedia/commons/thumb/c/cc/Galileo.arp.300pix.jpg/200px-Galileo.arp.300pi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7228" y="1600200"/>
            <a:ext cx="1469572" cy="190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39000" y="3579813"/>
            <a:ext cx="1519238" cy="17351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Galileo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Galilei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1564-1642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Astronomer,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philosopher,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mathematician,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physicist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0325" y="3429000"/>
            <a:ext cx="1374775" cy="21002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Nicolaus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Copernicus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1473-1543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First scientist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to state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that the earth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was not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center of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universe</a:t>
            </a:r>
          </a:p>
        </p:txBody>
      </p:sp>
      <p:pic>
        <p:nvPicPr>
          <p:cNvPr id="152599" name="Picture 1" descr="http://upload.wikimedia.org/wikipedia/commons/thumb/3/33/Gutenberg.jpg/225px-Gutenber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1524000"/>
            <a:ext cx="1543215" cy="1981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8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28600" y="0"/>
            <a:ext cx="8763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7333" name="Rounded Rectangle 11"/>
          <p:cNvSpPr>
            <a:spLocks noChangeArrowheads="1"/>
          </p:cNvSpPr>
          <p:nvPr/>
        </p:nvSpPr>
        <p:spPr bwMode="auto">
          <a:xfrm>
            <a:off x="1752600" y="990600"/>
            <a:ext cx="1371600" cy="4953000"/>
          </a:xfrm>
          <a:prstGeom prst="roundRect">
            <a:avLst>
              <a:gd name="adj" fmla="val 16667"/>
            </a:avLst>
          </a:prstGeom>
          <a:solidFill>
            <a:srgbClr val="8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7334" name="Rounded Rectangle 11"/>
          <p:cNvSpPr>
            <a:spLocks noChangeArrowheads="1"/>
          </p:cNvSpPr>
          <p:nvPr/>
        </p:nvSpPr>
        <p:spPr bwMode="auto">
          <a:xfrm>
            <a:off x="7543800" y="990600"/>
            <a:ext cx="1371600" cy="4953000"/>
          </a:xfrm>
          <a:prstGeom prst="roundRect">
            <a:avLst>
              <a:gd name="adj" fmla="val 16667"/>
            </a:avLst>
          </a:prstGeom>
          <a:solidFill>
            <a:srgbClr val="8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3048000"/>
            <a:ext cx="1512888" cy="11557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Gerardus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Mercator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1512-1594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Cartographer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01800" y="3048000"/>
            <a:ext cx="1346200" cy="179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  Ferdinand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  Magellan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 1480-1521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  Circum-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  navigated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  the globe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7337" name="Rounded Rectangle 11"/>
          <p:cNvSpPr>
            <a:spLocks noChangeArrowheads="1"/>
          </p:cNvSpPr>
          <p:nvPr/>
        </p:nvSpPr>
        <p:spPr bwMode="auto">
          <a:xfrm>
            <a:off x="2133600" y="152400"/>
            <a:ext cx="5029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7" b="-11957"/>
          <a:stretch>
            <a:fillRect/>
          </a:stretch>
        </p:blipFill>
        <p:spPr bwMode="auto">
          <a:xfrm>
            <a:off x="1444625" y="195263"/>
            <a:ext cx="7089775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" descr="http://upload.wikimedia.org/wikipedia/commons/thumb/c/c3/Magellan_1810_engraving.jpg/225px-Magellan_1810_engrav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141942"/>
            <a:ext cx="1255342" cy="16012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40" name="Rounded Rectangle 11"/>
          <p:cNvSpPr>
            <a:spLocks noChangeArrowheads="1"/>
          </p:cNvSpPr>
          <p:nvPr/>
        </p:nvSpPr>
        <p:spPr bwMode="auto">
          <a:xfrm>
            <a:off x="304800" y="990600"/>
            <a:ext cx="1371600" cy="4953000"/>
          </a:xfrm>
          <a:prstGeom prst="roundRect">
            <a:avLst>
              <a:gd name="adj" fmla="val 16667"/>
            </a:avLst>
          </a:prstGeom>
          <a:solidFill>
            <a:srgbClr val="FFFF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6" name="Picture 11" descr="C:\Users\Beverly\Desktop\Renaissance 4\434px-Christopher_Columbus_F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780" y="1095770"/>
            <a:ext cx="1138420" cy="1571230"/>
          </a:xfrm>
          <a:prstGeom prst="round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304800" y="3067050"/>
            <a:ext cx="1354138" cy="179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Christopher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Columbus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1451-1506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Began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settlement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of the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New World</a:t>
            </a:r>
          </a:p>
        </p:txBody>
      </p:sp>
      <p:sp>
        <p:nvSpPr>
          <p:cNvPr id="227343" name="Rounded Rectangle 11"/>
          <p:cNvSpPr>
            <a:spLocks noChangeArrowheads="1"/>
          </p:cNvSpPr>
          <p:nvPr/>
        </p:nvSpPr>
        <p:spPr bwMode="auto">
          <a:xfrm>
            <a:off x="6096000" y="990600"/>
            <a:ext cx="1371600" cy="4953000"/>
          </a:xfrm>
          <a:prstGeom prst="roundRect">
            <a:avLst>
              <a:gd name="adj" fmla="val 16667"/>
            </a:avLst>
          </a:prstGeom>
          <a:solidFill>
            <a:srgbClr val="FFFF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7344" name="Rounded Rectangle 11"/>
          <p:cNvSpPr>
            <a:spLocks noChangeArrowheads="1"/>
          </p:cNvSpPr>
          <p:nvPr/>
        </p:nvSpPr>
        <p:spPr bwMode="auto">
          <a:xfrm>
            <a:off x="4648200" y="990600"/>
            <a:ext cx="1371600" cy="4953000"/>
          </a:xfrm>
          <a:prstGeom prst="roundRect">
            <a:avLst>
              <a:gd name="adj" fmla="val 16667"/>
            </a:avLst>
          </a:prstGeom>
          <a:solidFill>
            <a:srgbClr val="BEF39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3067050"/>
            <a:ext cx="1285875" cy="13684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Francisco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Pizarro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1471-1541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Conquered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 the Inca</a:t>
            </a:r>
          </a:p>
        </p:txBody>
      </p:sp>
      <p:pic>
        <p:nvPicPr>
          <p:cNvPr id="45" name="Picture 2" descr="C:\Users\Beverly\Desktop\Renaissance 4\Francisco_Pizarro.jpg"/>
          <p:cNvPicPr>
            <a:picLocks noChangeAspect="1" noChangeArrowheads="1"/>
          </p:cNvPicPr>
          <p:nvPr/>
        </p:nvPicPr>
        <p:blipFill>
          <a:blip r:embed="rId6"/>
          <a:srcRect r="12727" b="17691"/>
          <a:stretch>
            <a:fillRect/>
          </a:stretch>
        </p:blipFill>
        <p:spPr bwMode="auto">
          <a:xfrm>
            <a:off x="6208059" y="1143001"/>
            <a:ext cx="1183341" cy="160019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80" name="Picture 36" descr="C:\Users\Beverly\Desktop\Renaissance 4\Cortes-Hernando-LO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1143000"/>
            <a:ext cx="1219200" cy="1600200"/>
          </a:xfrm>
          <a:prstGeom prst="round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648200" y="3048000"/>
            <a:ext cx="1346200" cy="179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 Hernando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 Cortes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 1485-1547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Conquered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The Aztecs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Rounded Rectangle 11"/>
          <p:cNvSpPr>
            <a:spLocks noChangeArrowheads="1"/>
          </p:cNvSpPr>
          <p:nvPr/>
        </p:nvSpPr>
        <p:spPr bwMode="auto">
          <a:xfrm>
            <a:off x="3192462" y="990600"/>
            <a:ext cx="1379538" cy="4953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97FF">
                  <a:shade val="30000"/>
                  <a:satMod val="115000"/>
                </a:srgbClr>
              </a:gs>
              <a:gs pos="50000">
                <a:srgbClr val="FF97FF">
                  <a:shade val="67500"/>
                  <a:satMod val="115000"/>
                </a:srgbClr>
              </a:gs>
              <a:gs pos="100000">
                <a:srgbClr val="FF97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7" name="Picture 2" descr="C:\Users\Beverly\Desktop\explorer poem folder\explorer poem\180px-vasco-da-gama.jpg"/>
          <p:cNvPicPr>
            <a:picLocks noChangeAspect="1" noChangeArrowheads="1"/>
          </p:cNvPicPr>
          <p:nvPr/>
        </p:nvPicPr>
        <p:blipFill>
          <a:blip r:embed="rId8"/>
          <a:srcRect l="4878" t="2439" r="7317" b="4878"/>
          <a:stretch>
            <a:fillRect/>
          </a:stretch>
        </p:blipFill>
        <p:spPr bwMode="auto">
          <a:xfrm>
            <a:off x="3276600" y="1066800"/>
            <a:ext cx="1219200" cy="1703294"/>
          </a:xfrm>
          <a:prstGeom prst="round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3200400" y="3048000"/>
            <a:ext cx="1285875" cy="2432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Vasco da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Gama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1460 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1469-1524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Sailed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around the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Cape of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Good Hope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9" name="Picture 1" descr="Gerardus Mercato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53130" y="1106424"/>
            <a:ext cx="1186070" cy="16367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45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524" b="3145"/>
          <a:stretch>
            <a:fillRect/>
          </a:stretch>
        </p:blipFill>
        <p:spPr bwMode="auto">
          <a:xfrm>
            <a:off x="182563" y="0"/>
            <a:ext cx="896143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946400"/>
            <a:ext cx="9144000" cy="2311400"/>
          </a:xfrm>
          <a:prstGeom prst="rect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1269" name="Rounded Rectangle 10"/>
          <p:cNvSpPr>
            <a:spLocks noChangeArrowheads="1"/>
          </p:cNvSpPr>
          <p:nvPr/>
        </p:nvSpPr>
        <p:spPr bwMode="auto">
          <a:xfrm>
            <a:off x="1905000" y="3429000"/>
            <a:ext cx="16002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108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1270" name="Rounded Rectangle 11"/>
          <p:cNvSpPr>
            <a:spLocks noChangeArrowheads="1"/>
          </p:cNvSpPr>
          <p:nvPr/>
        </p:nvSpPr>
        <p:spPr bwMode="auto">
          <a:xfrm>
            <a:off x="5410200" y="3276600"/>
            <a:ext cx="1524000" cy="213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108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1272" name="TextBox 19"/>
          <p:cNvSpPr txBox="1">
            <a:spLocks noChangeArrowheads="1"/>
          </p:cNvSpPr>
          <p:nvPr/>
        </p:nvSpPr>
        <p:spPr bwMode="auto">
          <a:xfrm>
            <a:off x="5715000" y="3352800"/>
            <a:ext cx="12414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Leonardo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da Vinci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paints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333399"/>
                </a:solidFill>
                <a:latin typeface="Verdana" pitchFamily="34" charset="0"/>
              </a:rPr>
              <a:t>Mona Lisa.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 i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333399"/>
                </a:solidFill>
                <a:latin typeface="Verdana" pitchFamily="34" charset="0"/>
              </a:rPr>
              <a:t> </a:t>
            </a: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1505-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 1507</a:t>
            </a:r>
          </a:p>
        </p:txBody>
      </p:sp>
      <p:sp>
        <p:nvSpPr>
          <p:cNvPr id="11273" name="Rounded Rectangle 11"/>
          <p:cNvSpPr>
            <a:spLocks noChangeArrowheads="1"/>
          </p:cNvSpPr>
          <p:nvPr/>
        </p:nvSpPr>
        <p:spPr bwMode="auto">
          <a:xfrm>
            <a:off x="152400" y="2295525"/>
            <a:ext cx="1524000" cy="2124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2074863" y="3657600"/>
            <a:ext cx="131286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Gutenberg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develops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movable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type 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mechanical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printing.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1439</a:t>
            </a:r>
          </a:p>
        </p:txBody>
      </p:sp>
      <p:pic>
        <p:nvPicPr>
          <p:cNvPr id="25" name="Picture 4" descr="C:\Users\Beverly\Desktop\Renasissance\Handtiegelpresse_von_1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551" y="4495800"/>
            <a:ext cx="1523849" cy="2291417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9" name="Picture 17" descr="C:\Users\Beverly\Desktop\Renasissance\Joan of Ar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609600"/>
            <a:ext cx="1702594" cy="2286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1277" name="TextBox 16"/>
          <p:cNvSpPr txBox="1">
            <a:spLocks noChangeArrowheads="1"/>
          </p:cNvSpPr>
          <p:nvPr/>
        </p:nvSpPr>
        <p:spPr bwMode="auto">
          <a:xfrm>
            <a:off x="228600" y="2438400"/>
            <a:ext cx="14430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Joan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of Arc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leads France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to victory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against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England.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1429-1430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91000" y="4343400"/>
            <a:ext cx="1606619" cy="2438400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281" name="Rounded Rectangle 11"/>
          <p:cNvSpPr>
            <a:spLocks noChangeArrowheads="1"/>
          </p:cNvSpPr>
          <p:nvPr/>
        </p:nvSpPr>
        <p:spPr bwMode="auto">
          <a:xfrm>
            <a:off x="3657600" y="2133600"/>
            <a:ext cx="1524000" cy="2124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1282" name="TextBox 14"/>
          <p:cNvSpPr txBox="1">
            <a:spLocks noChangeArrowheads="1"/>
          </p:cNvSpPr>
          <p:nvPr/>
        </p:nvSpPr>
        <p:spPr bwMode="auto">
          <a:xfrm>
            <a:off x="3733800" y="3048000"/>
            <a:ext cx="14922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Michelangelo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sculpts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333399"/>
                </a:solidFill>
                <a:latin typeface="Verdana" pitchFamily="34" charset="0"/>
              </a:rPr>
              <a:t>David.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 i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1504</a:t>
            </a:r>
          </a:p>
        </p:txBody>
      </p:sp>
      <p:pic>
        <p:nvPicPr>
          <p:cNvPr id="18" name="Picture 34" descr="C:\Users\Beverly\Desktop\Renasissance\449px-Michaelangelo_Davi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669084"/>
            <a:ext cx="1654175" cy="2326528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284" name="Rounded Rectangle 11"/>
          <p:cNvSpPr>
            <a:spLocks noChangeArrowheads="1"/>
          </p:cNvSpPr>
          <p:nvPr/>
        </p:nvSpPr>
        <p:spPr bwMode="auto">
          <a:xfrm>
            <a:off x="7010400" y="2590800"/>
            <a:ext cx="1524000" cy="2124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1285" name="TextBox 16"/>
          <p:cNvSpPr txBox="1">
            <a:spLocks noChangeArrowheads="1"/>
          </p:cNvSpPr>
          <p:nvPr/>
        </p:nvSpPr>
        <p:spPr bwMode="auto">
          <a:xfrm>
            <a:off x="7086600" y="3263900"/>
            <a:ext cx="14652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Shakespeare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writes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333399"/>
                </a:solidFill>
                <a:latin typeface="Verdana" pitchFamily="34" charset="0"/>
              </a:rPr>
              <a:t>Romeo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333399"/>
                </a:solidFill>
                <a:latin typeface="Verdana" pitchFamily="34" charset="0"/>
              </a:rPr>
              <a:t>And Juliet.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 i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1595-1596</a:t>
            </a:r>
          </a:p>
        </p:txBody>
      </p:sp>
      <p:pic>
        <p:nvPicPr>
          <p:cNvPr id="26" name="Picture 2" descr="C:\Users\Beverly\Desktop\Renasissance\430px-Romeo_and_juliet_brow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639015"/>
            <a:ext cx="1893425" cy="2637585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1800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Box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" b="-14421"/>
          <a:stretch>
            <a:fillRect/>
          </a:stretch>
        </p:blipFill>
        <p:spPr bwMode="auto">
          <a:xfrm>
            <a:off x="152400" y="0"/>
            <a:ext cx="907097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3124200"/>
            <a:ext cx="9144000" cy="1524000"/>
          </a:xfrm>
          <a:prstGeom prst="rect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443394" name="Picture 2" descr="C:\Users\Beverly\Desktop\Renasissance\Marco_Polo_travel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43000"/>
            <a:ext cx="1634533" cy="1219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Picture 3" descr="C:\Users\Beverly\Desktop\Renasissance\Dante.jpg"/>
          <p:cNvPicPr>
            <a:picLocks noChangeAspect="1" noChangeArrowheads="1"/>
          </p:cNvPicPr>
          <p:nvPr/>
        </p:nvPicPr>
        <p:blipFill>
          <a:blip r:embed="rId5" cstate="print"/>
          <a:srcRect l="15900" t="21771" r="18124" b="18343"/>
          <a:stretch>
            <a:fillRect/>
          </a:stretch>
        </p:blipFill>
        <p:spPr bwMode="auto">
          <a:xfrm>
            <a:off x="1850318" y="1200361"/>
            <a:ext cx="1578682" cy="116183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43396" name="Picture 4" descr="C:\Users\Beverly\Desktop\Renasissance\Handtiegelpresse_von_18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9102" y="914400"/>
            <a:ext cx="1013498" cy="15240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43397" name="Picture 5" descr="C:\Users\Beverly\Desktop\Renasissance\Sistinechape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524000"/>
            <a:ext cx="1545069" cy="838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2298" name="Rounded Rectangle 7"/>
          <p:cNvSpPr>
            <a:spLocks noChangeArrowheads="1"/>
          </p:cNvSpPr>
          <p:nvPr/>
        </p:nvSpPr>
        <p:spPr bwMode="auto">
          <a:xfrm>
            <a:off x="152400" y="3886200"/>
            <a:ext cx="89154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5400000" scaled="1"/>
          </a:gradFill>
          <a:ln w="28575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30" name="Picture 2" descr="C:\Users\Beverly\Desktop\Renasissance\430px-Romeo_and_juliet_brow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740025"/>
            <a:ext cx="1219200" cy="16983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2300" name="TextBox 32"/>
          <p:cNvSpPr txBox="1">
            <a:spLocks noChangeArrowheads="1"/>
          </p:cNvSpPr>
          <p:nvPr/>
        </p:nvSpPr>
        <p:spPr bwMode="auto">
          <a:xfrm>
            <a:off x="1219200" y="45720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latin typeface="Verdana" pitchFamily="34" charset="0"/>
              </a:rPr>
              <a:t>1325</a:t>
            </a:r>
          </a:p>
        </p:txBody>
      </p:sp>
      <p:sp>
        <p:nvSpPr>
          <p:cNvPr id="12301" name="TextBox 33"/>
          <p:cNvSpPr txBox="1">
            <a:spLocks noChangeArrowheads="1"/>
          </p:cNvSpPr>
          <p:nvPr/>
        </p:nvSpPr>
        <p:spPr bwMode="auto">
          <a:xfrm>
            <a:off x="1066800" y="4017963"/>
            <a:ext cx="11191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Aztecs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build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Tenochtitlan.</a:t>
            </a:r>
          </a:p>
        </p:txBody>
      </p:sp>
      <p:pic>
        <p:nvPicPr>
          <p:cNvPr id="9234" name="Picture 18" descr="C:\Users\Beverly\Desktop\Renasissance\Tenoch2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5105400"/>
            <a:ext cx="2286000" cy="135731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2303" name="Rounded Rectangle 7"/>
          <p:cNvSpPr>
            <a:spLocks noChangeArrowheads="1"/>
          </p:cNvSpPr>
          <p:nvPr/>
        </p:nvSpPr>
        <p:spPr bwMode="auto">
          <a:xfrm>
            <a:off x="152400" y="2514600"/>
            <a:ext cx="89154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16200000" scaled="1"/>
          </a:gradFill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2304" name="TextBox 18"/>
          <p:cNvSpPr txBox="1">
            <a:spLocks noChangeArrowheads="1"/>
          </p:cNvSpPr>
          <p:nvPr/>
        </p:nvSpPr>
        <p:spPr bwMode="auto">
          <a:xfrm>
            <a:off x="166688" y="2874963"/>
            <a:ext cx="96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Marco Polo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travels 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China.</a:t>
            </a:r>
          </a:p>
        </p:txBody>
      </p:sp>
      <p:pic>
        <p:nvPicPr>
          <p:cNvPr id="9235" name="Picture 19" descr="C:\Users\Beverly\Desktop\Renasissance\511px-Jaguar_warrio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38400" y="5105400"/>
            <a:ext cx="1187536" cy="1392116"/>
          </a:xfrm>
          <a:prstGeom prst="roundRect">
            <a:avLst/>
          </a:prstGeom>
          <a:noFill/>
          <a:ln>
            <a:solidFill>
              <a:srgbClr val="669900"/>
            </a:solidFill>
          </a:ln>
        </p:spPr>
      </p:pic>
      <p:sp>
        <p:nvSpPr>
          <p:cNvPr id="12306" name="TextBox 45"/>
          <p:cNvSpPr txBox="1">
            <a:spLocks noChangeArrowheads="1"/>
          </p:cNvSpPr>
          <p:nvPr/>
        </p:nvSpPr>
        <p:spPr bwMode="auto">
          <a:xfrm>
            <a:off x="2438400" y="45720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latin typeface="Verdana" pitchFamily="34" charset="0"/>
              </a:rPr>
              <a:t>1400</a:t>
            </a:r>
          </a:p>
        </p:txBody>
      </p:sp>
      <p:sp>
        <p:nvSpPr>
          <p:cNvPr id="12307" name="TextBox 46"/>
          <p:cNvSpPr txBox="1">
            <a:spLocks noChangeArrowheads="1"/>
          </p:cNvSpPr>
          <p:nvPr/>
        </p:nvSpPr>
        <p:spPr bwMode="auto">
          <a:xfrm>
            <a:off x="8216900" y="46482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latin typeface="Verdana" pitchFamily="34" charset="0"/>
              </a:rPr>
              <a:t>1600</a:t>
            </a:r>
          </a:p>
        </p:txBody>
      </p:sp>
      <p:sp>
        <p:nvSpPr>
          <p:cNvPr id="12308" name="TextBox 47"/>
          <p:cNvSpPr txBox="1">
            <a:spLocks noChangeArrowheads="1"/>
          </p:cNvSpPr>
          <p:nvPr/>
        </p:nvSpPr>
        <p:spPr bwMode="auto">
          <a:xfrm>
            <a:off x="7302500" y="45720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latin typeface="Verdana" pitchFamily="34" charset="0"/>
              </a:rPr>
              <a:t>1533</a:t>
            </a:r>
          </a:p>
        </p:txBody>
      </p:sp>
      <p:sp>
        <p:nvSpPr>
          <p:cNvPr id="12309" name="TextBox 48"/>
          <p:cNvSpPr txBox="1">
            <a:spLocks noChangeArrowheads="1"/>
          </p:cNvSpPr>
          <p:nvPr/>
        </p:nvSpPr>
        <p:spPr bwMode="auto">
          <a:xfrm>
            <a:off x="6464300" y="45720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latin typeface="Verdana" pitchFamily="34" charset="0"/>
              </a:rPr>
              <a:t>1521</a:t>
            </a:r>
          </a:p>
        </p:txBody>
      </p:sp>
      <p:sp>
        <p:nvSpPr>
          <p:cNvPr id="12310" name="TextBox 49"/>
          <p:cNvSpPr txBox="1">
            <a:spLocks noChangeArrowheads="1"/>
          </p:cNvSpPr>
          <p:nvPr/>
        </p:nvSpPr>
        <p:spPr bwMode="auto">
          <a:xfrm>
            <a:off x="3429000" y="45720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latin typeface="Verdana" pitchFamily="34" charset="0"/>
              </a:rPr>
              <a:t>1438</a:t>
            </a:r>
          </a:p>
        </p:txBody>
      </p:sp>
      <p:sp>
        <p:nvSpPr>
          <p:cNvPr id="12311" name="TextBox 51"/>
          <p:cNvSpPr txBox="1">
            <a:spLocks noChangeArrowheads="1"/>
          </p:cNvSpPr>
          <p:nvPr/>
        </p:nvSpPr>
        <p:spPr bwMode="auto">
          <a:xfrm>
            <a:off x="3429000" y="3962400"/>
            <a:ext cx="876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Pachacuti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expands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the Inca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Empire.</a:t>
            </a:r>
          </a:p>
        </p:txBody>
      </p:sp>
      <p:sp>
        <p:nvSpPr>
          <p:cNvPr id="12312" name="TextBox 52"/>
          <p:cNvSpPr txBox="1">
            <a:spLocks noChangeArrowheads="1"/>
          </p:cNvSpPr>
          <p:nvPr/>
        </p:nvSpPr>
        <p:spPr bwMode="auto">
          <a:xfrm>
            <a:off x="6445250" y="3962400"/>
            <a:ext cx="71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Cortes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defeats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the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Aztecs.</a:t>
            </a:r>
          </a:p>
        </p:txBody>
      </p:sp>
      <p:pic>
        <p:nvPicPr>
          <p:cNvPr id="9240" name="Picture 24" descr="C:\Users\Beverly\Desktop\Renasissance\Pachacutec-smal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4876800"/>
            <a:ext cx="1066800" cy="153352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241" name="Picture 25" descr="C:\Users\Beverly\Desktop\Renasissance\Cortes-Hernando-LOC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81600" y="4191000"/>
            <a:ext cx="1157610" cy="14478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2315" name="TextBox 55"/>
          <p:cNvSpPr txBox="1">
            <a:spLocks noChangeArrowheads="1"/>
          </p:cNvSpPr>
          <p:nvPr/>
        </p:nvSpPr>
        <p:spPr bwMode="auto">
          <a:xfrm>
            <a:off x="7232650" y="3886200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Pizarro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conquers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Inca.</a:t>
            </a:r>
          </a:p>
        </p:txBody>
      </p:sp>
      <p:pic>
        <p:nvPicPr>
          <p:cNvPr id="9242" name="Picture 26" descr="C:\Users\Beverly\Desktop\Renasissance\Francisco_Pizarr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0" y="5181600"/>
            <a:ext cx="1206500" cy="1524000"/>
          </a:xfrm>
          <a:prstGeom prst="roundRect">
            <a:avLst/>
          </a:prstGeom>
          <a:noFill/>
          <a:ln>
            <a:solidFill>
              <a:srgbClr val="663300"/>
            </a:solidFill>
          </a:ln>
        </p:spPr>
      </p:pic>
      <p:pic>
        <p:nvPicPr>
          <p:cNvPr id="9243" name="Picture 27" descr="C:\Users\Beverly\Desktop\Renasissance\800px-FerdinandIsabellaSpai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5181600"/>
            <a:ext cx="1636942" cy="109061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2318" name="TextBox 58"/>
          <p:cNvSpPr txBox="1">
            <a:spLocks noChangeArrowheads="1"/>
          </p:cNvSpPr>
          <p:nvPr/>
        </p:nvSpPr>
        <p:spPr bwMode="auto">
          <a:xfrm>
            <a:off x="8162925" y="3862388"/>
            <a:ext cx="8223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Spain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reaches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height of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colonial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power.</a:t>
            </a:r>
          </a:p>
        </p:txBody>
      </p:sp>
      <p:sp>
        <p:nvSpPr>
          <p:cNvPr id="12319" name="TextBox 59"/>
          <p:cNvSpPr txBox="1">
            <a:spLocks noChangeArrowheads="1"/>
          </p:cNvSpPr>
          <p:nvPr/>
        </p:nvSpPr>
        <p:spPr bwMode="auto">
          <a:xfrm>
            <a:off x="7467600" y="6248400"/>
            <a:ext cx="1562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King Ferdinand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and Queen Isabella</a:t>
            </a:r>
          </a:p>
        </p:txBody>
      </p:sp>
      <p:sp>
        <p:nvSpPr>
          <p:cNvPr id="12320" name="TextBox 62"/>
          <p:cNvSpPr txBox="1">
            <a:spLocks noChangeArrowheads="1"/>
          </p:cNvSpPr>
          <p:nvPr/>
        </p:nvSpPr>
        <p:spPr bwMode="auto">
          <a:xfrm>
            <a:off x="5410200" y="5773738"/>
            <a:ext cx="642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Cortes</a:t>
            </a:r>
          </a:p>
        </p:txBody>
      </p:sp>
      <p:sp>
        <p:nvSpPr>
          <p:cNvPr id="12321" name="TextBox 63"/>
          <p:cNvSpPr txBox="1">
            <a:spLocks noChangeArrowheads="1"/>
          </p:cNvSpPr>
          <p:nvPr/>
        </p:nvSpPr>
        <p:spPr bwMode="auto">
          <a:xfrm>
            <a:off x="6386513" y="6629400"/>
            <a:ext cx="695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Pizarro</a:t>
            </a:r>
          </a:p>
        </p:txBody>
      </p:sp>
      <p:sp>
        <p:nvSpPr>
          <p:cNvPr id="12322" name="TextBox 64"/>
          <p:cNvSpPr txBox="1">
            <a:spLocks noChangeArrowheads="1"/>
          </p:cNvSpPr>
          <p:nvPr/>
        </p:nvSpPr>
        <p:spPr bwMode="auto">
          <a:xfrm>
            <a:off x="2438400" y="645795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Aztec Eagle Warrior</a:t>
            </a:r>
          </a:p>
        </p:txBody>
      </p:sp>
      <p:sp>
        <p:nvSpPr>
          <p:cNvPr id="12323" name="TextBox 65"/>
          <p:cNvSpPr txBox="1">
            <a:spLocks noChangeArrowheads="1"/>
          </p:cNvSpPr>
          <p:nvPr/>
        </p:nvSpPr>
        <p:spPr bwMode="auto">
          <a:xfrm>
            <a:off x="152400" y="6477000"/>
            <a:ext cx="1219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Tenochtitlan</a:t>
            </a:r>
          </a:p>
        </p:txBody>
      </p:sp>
      <p:sp>
        <p:nvSpPr>
          <p:cNvPr id="12324" name="TextBox 66"/>
          <p:cNvSpPr txBox="1">
            <a:spLocks noChangeArrowheads="1"/>
          </p:cNvSpPr>
          <p:nvPr/>
        </p:nvSpPr>
        <p:spPr bwMode="auto">
          <a:xfrm>
            <a:off x="4038600" y="6477000"/>
            <a:ext cx="1219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Pachacuti</a:t>
            </a:r>
          </a:p>
        </p:txBody>
      </p:sp>
      <p:sp>
        <p:nvSpPr>
          <p:cNvPr id="12325" name="TextBox 17"/>
          <p:cNvSpPr txBox="1">
            <a:spLocks noChangeArrowheads="1"/>
          </p:cNvSpPr>
          <p:nvPr/>
        </p:nvSpPr>
        <p:spPr bwMode="auto">
          <a:xfrm>
            <a:off x="228600" y="25146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latin typeface="Verdana" pitchFamily="34" charset="0"/>
              </a:rPr>
              <a:t>1271</a:t>
            </a:r>
          </a:p>
        </p:txBody>
      </p:sp>
      <p:sp>
        <p:nvSpPr>
          <p:cNvPr id="12326" name="TextBox 20"/>
          <p:cNvSpPr txBox="1">
            <a:spLocks noChangeArrowheads="1"/>
          </p:cNvSpPr>
          <p:nvPr/>
        </p:nvSpPr>
        <p:spPr bwMode="auto">
          <a:xfrm>
            <a:off x="1447800" y="2449513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latin typeface="Verdana" pitchFamily="34" charset="0"/>
              </a:rPr>
              <a:t>1321</a:t>
            </a:r>
          </a:p>
        </p:txBody>
      </p:sp>
      <p:sp>
        <p:nvSpPr>
          <p:cNvPr id="12327" name="TextBox 60"/>
          <p:cNvSpPr txBox="1">
            <a:spLocks noChangeArrowheads="1"/>
          </p:cNvSpPr>
          <p:nvPr/>
        </p:nvSpPr>
        <p:spPr bwMode="auto">
          <a:xfrm>
            <a:off x="6464300" y="2525713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latin typeface="Verdana" pitchFamily="34" charset="0"/>
              </a:rPr>
              <a:t>1517</a:t>
            </a:r>
          </a:p>
        </p:txBody>
      </p:sp>
      <p:sp>
        <p:nvSpPr>
          <p:cNvPr id="12328" name="TextBox 67"/>
          <p:cNvSpPr txBox="1">
            <a:spLocks noChangeArrowheads="1"/>
          </p:cNvSpPr>
          <p:nvPr/>
        </p:nvSpPr>
        <p:spPr bwMode="auto">
          <a:xfrm>
            <a:off x="7696200" y="2514600"/>
            <a:ext cx="1120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333399"/>
                </a:solidFill>
                <a:latin typeface="Verdana" pitchFamily="34" charset="0"/>
              </a:rPr>
              <a:t>1594-1595</a:t>
            </a:r>
          </a:p>
        </p:txBody>
      </p:sp>
      <p:pic>
        <p:nvPicPr>
          <p:cNvPr id="9244" name="Picture 28" descr="C:\Users\Beverly\Desktop\Renasissance\Luther46c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48400" y="832468"/>
            <a:ext cx="1447800" cy="155672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2330" name="TextBox 20"/>
          <p:cNvSpPr txBox="1">
            <a:spLocks noChangeArrowheads="1"/>
          </p:cNvSpPr>
          <p:nvPr/>
        </p:nvSpPr>
        <p:spPr bwMode="auto">
          <a:xfrm>
            <a:off x="6294438" y="2855913"/>
            <a:ext cx="12493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Martin Luther writes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Ninety-Five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Theses.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333399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12331" name="TextBox 16"/>
          <p:cNvSpPr txBox="1">
            <a:spLocks noChangeArrowheads="1"/>
          </p:cNvSpPr>
          <p:nvPr/>
        </p:nvSpPr>
        <p:spPr bwMode="auto">
          <a:xfrm>
            <a:off x="1447800" y="2701925"/>
            <a:ext cx="936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Dante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finishes </a:t>
            </a:r>
            <a:endParaRPr lang="en-US" altLang="en-US" sz="1000" b="1" i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>
                <a:solidFill>
                  <a:srgbClr val="333399"/>
                </a:solidFill>
                <a:latin typeface="Verdana" pitchFamily="34" charset="0"/>
              </a:rPr>
              <a:t>The Divine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>
                <a:solidFill>
                  <a:srgbClr val="333399"/>
                </a:solidFill>
                <a:latin typeface="Verdana" pitchFamily="34" charset="0"/>
              </a:rPr>
              <a:t>Comedy.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>
                <a:solidFill>
                  <a:srgbClr val="333399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12332" name="TextBox 19"/>
          <p:cNvSpPr txBox="1">
            <a:spLocks noChangeArrowheads="1"/>
          </p:cNvSpPr>
          <p:nvPr/>
        </p:nvSpPr>
        <p:spPr bwMode="auto">
          <a:xfrm>
            <a:off x="3581400" y="2838450"/>
            <a:ext cx="10239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Gutenberg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develops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the printing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press.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333399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2333" name="TextBox 20"/>
          <p:cNvSpPr txBox="1">
            <a:spLocks noChangeArrowheads="1"/>
          </p:cNvSpPr>
          <p:nvPr/>
        </p:nvSpPr>
        <p:spPr bwMode="auto">
          <a:xfrm>
            <a:off x="4800600" y="2855913"/>
            <a:ext cx="12493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Michelangelo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paints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ceiling of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Sistine Chapel.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333399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12334" name="TextBox 14"/>
          <p:cNvSpPr txBox="1">
            <a:spLocks noChangeArrowheads="1"/>
          </p:cNvSpPr>
          <p:nvPr/>
        </p:nvSpPr>
        <p:spPr bwMode="auto">
          <a:xfrm>
            <a:off x="7696200" y="2819400"/>
            <a:ext cx="114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Shakespeare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writes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>
                <a:solidFill>
                  <a:srgbClr val="333399"/>
                </a:solidFill>
                <a:latin typeface="Verdana" pitchFamily="34" charset="0"/>
              </a:rPr>
              <a:t>Romeo 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>
                <a:solidFill>
                  <a:srgbClr val="333399"/>
                </a:solidFill>
                <a:latin typeface="Verdana" pitchFamily="34" charset="0"/>
              </a:rPr>
              <a:t>Juliet.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333399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2335" name="TextBox 22"/>
          <p:cNvSpPr txBox="1">
            <a:spLocks noChangeArrowheads="1"/>
          </p:cNvSpPr>
          <p:nvPr/>
        </p:nvSpPr>
        <p:spPr bwMode="auto">
          <a:xfrm>
            <a:off x="3657600" y="2525713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latin typeface="Verdana" pitchFamily="34" charset="0"/>
              </a:rPr>
              <a:t>1455</a:t>
            </a:r>
          </a:p>
        </p:txBody>
      </p:sp>
      <p:sp>
        <p:nvSpPr>
          <p:cNvPr id="12336" name="TextBox 28"/>
          <p:cNvSpPr txBox="1">
            <a:spLocks noChangeArrowheads="1"/>
          </p:cNvSpPr>
          <p:nvPr/>
        </p:nvSpPr>
        <p:spPr bwMode="auto">
          <a:xfrm>
            <a:off x="4800600" y="2543175"/>
            <a:ext cx="1120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333399"/>
                </a:solidFill>
                <a:latin typeface="Verdana" pitchFamily="34" charset="0"/>
              </a:rPr>
              <a:t>1508-1512</a:t>
            </a:r>
          </a:p>
        </p:txBody>
      </p:sp>
      <p:sp>
        <p:nvSpPr>
          <p:cNvPr id="12337" name="TextBox 50"/>
          <p:cNvSpPr txBox="1">
            <a:spLocks noChangeArrowheads="1"/>
          </p:cNvSpPr>
          <p:nvPr/>
        </p:nvSpPr>
        <p:spPr bwMode="auto">
          <a:xfrm>
            <a:off x="2362200" y="3886200"/>
            <a:ext cx="957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Aztecs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Empire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reaches its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height.</a:t>
            </a:r>
          </a:p>
        </p:txBody>
      </p:sp>
    </p:spTree>
    <p:extLst>
      <p:ext uri="{BB962C8B-B14F-4D97-AF65-F5344CB8AC3E}">
        <p14:creationId xmlns:p14="http://schemas.microsoft.com/office/powerpoint/2010/main" val="6835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592513" y="39688"/>
            <a:ext cx="5381625" cy="6792912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3316" name="Rounded Rectangle 8"/>
          <p:cNvSpPr>
            <a:spLocks noChangeArrowheads="1"/>
          </p:cNvSpPr>
          <p:nvPr/>
        </p:nvSpPr>
        <p:spPr bwMode="auto">
          <a:xfrm>
            <a:off x="3944938" y="508000"/>
            <a:ext cx="4676775" cy="1266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3317" name="Rounded Rectangle 14"/>
          <p:cNvSpPr>
            <a:spLocks noChangeArrowheads="1"/>
          </p:cNvSpPr>
          <p:nvPr/>
        </p:nvSpPr>
        <p:spPr bwMode="auto">
          <a:xfrm>
            <a:off x="3967163" y="1981200"/>
            <a:ext cx="4676775" cy="1436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3318" name="Rounded Rectangle 15"/>
          <p:cNvSpPr>
            <a:spLocks noChangeArrowheads="1"/>
          </p:cNvSpPr>
          <p:nvPr/>
        </p:nvSpPr>
        <p:spPr bwMode="auto">
          <a:xfrm>
            <a:off x="3967163" y="3703638"/>
            <a:ext cx="4676775" cy="1436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3319" name="Rounded Rectangle 16"/>
          <p:cNvSpPr>
            <a:spLocks noChangeArrowheads="1"/>
          </p:cNvSpPr>
          <p:nvPr/>
        </p:nvSpPr>
        <p:spPr bwMode="auto">
          <a:xfrm>
            <a:off x="3992563" y="5392738"/>
            <a:ext cx="4676775" cy="1436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19461" name="Picture 5" descr="C:\Users\Beverly\Desktop\Renasissance\525px-Lvr-georgeby rapha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" y="78378"/>
            <a:ext cx="2903221" cy="3317966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13321" name="Down Arrow 21"/>
          <p:cNvSpPr>
            <a:spLocks noChangeArrowheads="1"/>
          </p:cNvSpPr>
          <p:nvPr/>
        </p:nvSpPr>
        <p:spPr bwMode="auto">
          <a:xfrm flipH="1">
            <a:off x="6191250" y="1752600"/>
            <a:ext cx="274638" cy="2365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333399"/>
              </a:solidFill>
              <a:latin typeface="Verdana" pitchFamily="34" charset="0"/>
            </a:endParaRPr>
          </a:p>
        </p:txBody>
      </p:sp>
      <p:pic>
        <p:nvPicPr>
          <p:cNvPr id="19462" name="Picture 6" descr="C:\Users\Beverly\Desktop\Renasissance\437px-Jan_van_Eyck_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841" y="3474721"/>
            <a:ext cx="2420848" cy="33238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3323" name="TextBox 20"/>
          <p:cNvSpPr txBox="1">
            <a:spLocks noChangeArrowheads="1"/>
          </p:cNvSpPr>
          <p:nvPr/>
        </p:nvSpPr>
        <p:spPr bwMode="auto">
          <a:xfrm>
            <a:off x="5186363" y="493713"/>
            <a:ext cx="2287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333399"/>
                </a:solidFill>
                <a:latin typeface="Verdana" pitchFamily="34" charset="0"/>
              </a:rPr>
              <a:t>Trade Expands</a:t>
            </a:r>
          </a:p>
        </p:txBody>
      </p:sp>
      <p:sp>
        <p:nvSpPr>
          <p:cNvPr id="13324" name="TextBox 22"/>
          <p:cNvSpPr txBox="1">
            <a:spLocks noChangeArrowheads="1"/>
          </p:cNvSpPr>
          <p:nvPr/>
        </p:nvSpPr>
        <p:spPr bwMode="auto">
          <a:xfrm>
            <a:off x="4419600" y="838200"/>
            <a:ext cx="3505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Trade brings goods and ideas to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an increasing number of people.</a:t>
            </a:r>
          </a:p>
        </p:txBody>
      </p:sp>
      <p:sp>
        <p:nvSpPr>
          <p:cNvPr id="13325" name="TextBox 23"/>
          <p:cNvSpPr txBox="1">
            <a:spLocks noChangeArrowheads="1"/>
          </p:cNvSpPr>
          <p:nvPr/>
        </p:nvSpPr>
        <p:spPr bwMode="auto">
          <a:xfrm>
            <a:off x="4800600" y="1371600"/>
            <a:ext cx="2713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Trade also brings wealth.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8450" y="1978025"/>
            <a:ext cx="1760538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333399"/>
                </a:solidFill>
                <a:latin typeface="Verdana" pitchFamily="34" charset="0"/>
              </a:rPr>
              <a:t>City-States</a:t>
            </a:r>
          </a:p>
        </p:txBody>
      </p:sp>
      <p:sp>
        <p:nvSpPr>
          <p:cNvPr id="13327" name="TextBox 25"/>
          <p:cNvSpPr txBox="1">
            <a:spLocks noChangeArrowheads="1"/>
          </p:cNvSpPr>
          <p:nvPr/>
        </p:nvSpPr>
        <p:spPr bwMode="auto">
          <a:xfrm>
            <a:off x="4343400" y="2306638"/>
            <a:ext cx="41148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Merchants in city-states become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wealthy and compete with one another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to make their city the most beautiful.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Nobles commission artists, architects.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3328" name="Down Arrow 26"/>
          <p:cNvSpPr>
            <a:spLocks noChangeArrowheads="1"/>
          </p:cNvSpPr>
          <p:nvPr/>
        </p:nvSpPr>
        <p:spPr bwMode="auto">
          <a:xfrm flipH="1">
            <a:off x="6248400" y="3455988"/>
            <a:ext cx="273050" cy="2349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4188" y="3743325"/>
            <a:ext cx="4025900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333399"/>
                </a:solidFill>
                <a:latin typeface="Verdana" pitchFamily="34" charset="0"/>
              </a:rPr>
              <a:t>Renaissance Starts in Italy</a:t>
            </a:r>
          </a:p>
        </p:txBody>
      </p:sp>
      <p:sp>
        <p:nvSpPr>
          <p:cNvPr id="13330" name="TextBox 28"/>
          <p:cNvSpPr txBox="1">
            <a:spLocks noChangeArrowheads="1"/>
          </p:cNvSpPr>
          <p:nvPr/>
        </p:nvSpPr>
        <p:spPr bwMode="auto">
          <a:xfrm>
            <a:off x="4038600" y="4114800"/>
            <a:ext cx="46005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Florence under Medici rule leads the way.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Humanism emerges: Belief in the individual,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return to classics, public service.</a:t>
            </a:r>
          </a:p>
        </p:txBody>
      </p:sp>
      <p:sp>
        <p:nvSpPr>
          <p:cNvPr id="13331" name="Down Arrow 29"/>
          <p:cNvSpPr>
            <a:spLocks noChangeArrowheads="1"/>
          </p:cNvSpPr>
          <p:nvPr/>
        </p:nvSpPr>
        <p:spPr bwMode="auto">
          <a:xfrm flipH="1">
            <a:off x="6213475" y="5141913"/>
            <a:ext cx="274638" cy="2349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5313" y="5373688"/>
            <a:ext cx="3846512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333399"/>
                </a:solidFill>
                <a:latin typeface="Verdana" pitchFamily="34" charset="0"/>
              </a:rPr>
              <a:t>Renaissance Moves North</a:t>
            </a:r>
          </a:p>
        </p:txBody>
      </p:sp>
      <p:sp>
        <p:nvSpPr>
          <p:cNvPr id="13333" name="TextBox 31"/>
          <p:cNvSpPr txBox="1">
            <a:spLocks noChangeArrowheads="1"/>
          </p:cNvSpPr>
          <p:nvPr/>
        </p:nvSpPr>
        <p:spPr bwMode="auto">
          <a:xfrm>
            <a:off x="4419600" y="5715000"/>
            <a:ext cx="39497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Ideas spread due to trade, travel,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and the printing press.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333399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333399"/>
                </a:solidFill>
                <a:latin typeface="Verdana" pitchFamily="34" charset="0"/>
              </a:rPr>
              <a:t>Achievements: Art, literature, science, architecture. </a:t>
            </a:r>
          </a:p>
        </p:txBody>
      </p:sp>
      <p:sp>
        <p:nvSpPr>
          <p:cNvPr id="13334" name="TextBox 32"/>
          <p:cNvSpPr txBox="1">
            <a:spLocks noChangeArrowheads="1"/>
          </p:cNvSpPr>
          <p:nvPr/>
        </p:nvSpPr>
        <p:spPr bwMode="auto">
          <a:xfrm>
            <a:off x="0" y="3473450"/>
            <a:ext cx="990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333399"/>
                </a:solidFill>
                <a:latin typeface="Verdana" pitchFamily="34" charset="0"/>
              </a:rPr>
              <a:t>Artists like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333399"/>
                </a:solidFill>
                <a:latin typeface="Verdana" pitchFamily="34" charset="0"/>
              </a:rPr>
              <a:t>Raphael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333399"/>
                </a:solidFill>
                <a:latin typeface="Verdana" pitchFamily="34" charset="0"/>
              </a:rPr>
              <a:t>(above,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333399"/>
                </a:solidFill>
                <a:latin typeface="Verdana" pitchFamily="34" charset="0"/>
              </a:rPr>
              <a:t>St. George</a:t>
            </a:r>
            <a:r>
              <a:rPr lang="en-US" altLang="en-US" sz="900" b="1">
                <a:solidFill>
                  <a:srgbClr val="333399"/>
                </a:solidFill>
                <a:latin typeface="Verdana" pitchFamily="34" charset="0"/>
              </a:rPr>
              <a:t>)</a:t>
            </a:r>
            <a:endParaRPr lang="en-US" altLang="en-US" sz="900" b="1" i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900" b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333399"/>
                </a:solidFill>
                <a:latin typeface="Verdana" pitchFamily="34" charset="0"/>
              </a:rPr>
              <a:t>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900" b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333399"/>
                </a:solidFill>
                <a:latin typeface="Verdana" pitchFamily="34" charset="0"/>
              </a:rPr>
              <a:t>Jan van Eyck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333399"/>
                </a:solidFill>
                <a:latin typeface="Verdana" pitchFamily="34" charset="0"/>
              </a:rPr>
              <a:t>(</a:t>
            </a:r>
            <a:r>
              <a:rPr lang="en-US" altLang="en-US" sz="900" b="1" i="1">
                <a:solidFill>
                  <a:srgbClr val="333399"/>
                </a:solidFill>
                <a:latin typeface="Verdana" pitchFamily="34" charset="0"/>
              </a:rPr>
              <a:t>The Arnolfini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333399"/>
                </a:solidFill>
                <a:latin typeface="Verdana" pitchFamily="34" charset="0"/>
              </a:rPr>
              <a:t>Portrait</a:t>
            </a:r>
            <a:r>
              <a:rPr lang="en-US" altLang="en-US" sz="900" b="1">
                <a:solidFill>
                  <a:srgbClr val="333399"/>
                </a:solidFill>
                <a:latin typeface="Verdana" pitchFamily="34" charset="0"/>
              </a:rPr>
              <a:t>, right)</a:t>
            </a:r>
            <a:endParaRPr lang="en-US" altLang="en-US" sz="900" b="1" i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333399"/>
                </a:solidFill>
                <a:latin typeface="Verdana" pitchFamily="34" charset="0"/>
              </a:rPr>
              <a:t>painted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333399"/>
                </a:solidFill>
                <a:latin typeface="Verdana" pitchFamily="34" charset="0"/>
              </a:rPr>
              <a:t>people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333399"/>
                </a:solidFill>
                <a:latin typeface="Verdana" pitchFamily="34" charset="0"/>
              </a:rPr>
              <a:t>realistically.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11206" y="39189"/>
            <a:ext cx="35621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>
                  <a:solidFill>
                    <a:srgbClr val="660066"/>
                  </a:solidFill>
                </a:ln>
                <a:solidFill>
                  <a:srgbClr val="FF00FF"/>
                </a:solidFill>
                <a:latin typeface="Verdana" pitchFamily="34" charset="0"/>
              </a:rPr>
              <a:t>The Renaissance</a:t>
            </a:r>
          </a:p>
        </p:txBody>
      </p:sp>
    </p:spTree>
    <p:extLst>
      <p:ext uri="{BB962C8B-B14F-4D97-AF65-F5344CB8AC3E}">
        <p14:creationId xmlns:p14="http://schemas.microsoft.com/office/powerpoint/2010/main" val="3108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73559"/>
            <a:ext cx="8504251" cy="769441"/>
          </a:xfrm>
          <a:prstGeom prst="rect">
            <a:avLst/>
          </a:prstGeom>
          <a:solidFill>
            <a:srgbClr val="FF00FF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28575">
                  <a:solidFill>
                    <a:srgbClr val="000099"/>
                  </a:solidFill>
                </a:ln>
                <a:solidFill>
                  <a:srgbClr val="0070C0"/>
                </a:solidFill>
                <a:latin typeface="Verdana" pitchFamily="34" charset="0"/>
              </a:rPr>
              <a:t>People of the Renaissance</a:t>
            </a:r>
          </a:p>
        </p:txBody>
      </p:sp>
      <p:graphicFrame>
        <p:nvGraphicFramePr>
          <p:cNvPr id="2050" name="Chart 8"/>
          <p:cNvGraphicFramePr>
            <a:graphicFrameLocks/>
          </p:cNvGraphicFramePr>
          <p:nvPr/>
        </p:nvGraphicFramePr>
        <p:xfrm>
          <a:off x="914400" y="1219200"/>
          <a:ext cx="7073900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Hoja de cálculo" r:id="rId4" imgW="6553251" imgH="5124467" progId="Excel.Sheet.8">
                  <p:embed/>
                </p:oleObj>
              </mc:Choice>
              <mc:Fallback>
                <p:oleObj name="Hoja de cálculo" r:id="rId4" imgW="6553251" imgH="512446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7073900" cy="553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209800" y="2895600"/>
            <a:ext cx="1295400" cy="1752600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4" name="Picture 1" descr="C:\Users\Beverly\Desktop\Renasissance\Vasari-Lorenz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579688"/>
            <a:ext cx="12319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91000" y="2057400"/>
            <a:ext cx="1143000" cy="1752600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9400" y="2743200"/>
            <a:ext cx="1066800" cy="2286000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7" name="TextBox 16"/>
          <p:cNvSpPr txBox="1">
            <a:spLocks noChangeArrowheads="1"/>
          </p:cNvSpPr>
          <p:nvPr/>
        </p:nvSpPr>
        <p:spPr bwMode="auto">
          <a:xfrm>
            <a:off x="1509713" y="1981200"/>
            <a:ext cx="1222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Merchants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Bankers</a:t>
            </a:r>
          </a:p>
        </p:txBody>
      </p:sp>
      <p:sp>
        <p:nvSpPr>
          <p:cNvPr id="2058" name="TextBox 17"/>
          <p:cNvSpPr txBox="1">
            <a:spLocks noChangeArrowheads="1"/>
          </p:cNvSpPr>
          <p:nvPr/>
        </p:nvSpPr>
        <p:spPr bwMode="auto">
          <a:xfrm>
            <a:off x="3467100" y="1524000"/>
            <a:ext cx="1473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Shopkeepers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Artisans</a:t>
            </a:r>
          </a:p>
        </p:txBody>
      </p:sp>
      <p:sp>
        <p:nvSpPr>
          <p:cNvPr id="2059" name="TextBox 18"/>
          <p:cNvSpPr txBox="1">
            <a:spLocks noChangeArrowheads="1"/>
          </p:cNvSpPr>
          <p:nvPr/>
        </p:nvSpPr>
        <p:spPr bwMode="auto">
          <a:xfrm>
            <a:off x="6553200" y="2209800"/>
            <a:ext cx="10620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Farmers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Laborers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60" name="Picture 2" descr="C:\Users\Beverly\Desktop\Renasissance\Marco_Polo_travel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2" t="14285" r="2322" b="21429"/>
          <a:stretch>
            <a:fillRect/>
          </a:stretch>
        </p:blipFill>
        <p:spPr bwMode="auto">
          <a:xfrm>
            <a:off x="4343400" y="2209800"/>
            <a:ext cx="10239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" descr="C:\Users\Beverly\Desktop\Renasissance\Marco_Polo_travel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3" t="6383" r="25410" b="29787"/>
          <a:stretch>
            <a:fillRect/>
          </a:stretch>
        </p:blipFill>
        <p:spPr bwMode="auto">
          <a:xfrm>
            <a:off x="6781800" y="2895600"/>
            <a:ext cx="1066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6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2" name="Straight Connector 163"/>
          <p:cNvCxnSpPr>
            <a:cxnSpLocks noChangeShapeType="1"/>
          </p:cNvCxnSpPr>
          <p:nvPr/>
        </p:nvCxnSpPr>
        <p:spPr bwMode="auto">
          <a:xfrm rot="5400000">
            <a:off x="5007768" y="3082132"/>
            <a:ext cx="354013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6934200" y="4051300"/>
            <a:ext cx="2057400" cy="1905000"/>
          </a:xfrm>
          <a:prstGeom prst="rect">
            <a:avLst/>
          </a:prstGeom>
          <a:gradFill rotWithShape="1">
            <a:gsLst>
              <a:gs pos="0">
                <a:srgbClr val="86BCFF"/>
              </a:gs>
              <a:gs pos="50000">
                <a:srgbClr val="B6D4FF"/>
              </a:gs>
              <a:gs pos="100000">
                <a:srgbClr val="DBE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2667000" y="4051300"/>
            <a:ext cx="1260475" cy="1905000"/>
          </a:xfrm>
          <a:prstGeom prst="rect">
            <a:avLst/>
          </a:prstGeom>
          <a:gradFill rotWithShape="1">
            <a:gsLst>
              <a:gs pos="0">
                <a:srgbClr val="86BCFF"/>
              </a:gs>
              <a:gs pos="50000">
                <a:srgbClr val="B6D4FF"/>
              </a:gs>
              <a:gs pos="100000">
                <a:srgbClr val="DBE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111125" y="4051300"/>
            <a:ext cx="2479675" cy="1905000"/>
          </a:xfrm>
          <a:prstGeom prst="rect">
            <a:avLst/>
          </a:prstGeom>
          <a:gradFill rotWithShape="1">
            <a:gsLst>
              <a:gs pos="0">
                <a:srgbClr val="86BCFF"/>
              </a:gs>
              <a:gs pos="50000">
                <a:srgbClr val="B6D4FF"/>
              </a:gs>
              <a:gs pos="100000">
                <a:srgbClr val="DBE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51206" name="Straight Connector 28"/>
          <p:cNvCxnSpPr>
            <a:cxnSpLocks noChangeShapeType="1"/>
          </p:cNvCxnSpPr>
          <p:nvPr/>
        </p:nvCxnSpPr>
        <p:spPr bwMode="auto">
          <a:xfrm rot="16200000" flipH="1">
            <a:off x="5038726" y="1697037"/>
            <a:ext cx="658812" cy="4937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7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4675187" y="1727201"/>
            <a:ext cx="688975" cy="4381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8" name="Straight Connector 167"/>
          <p:cNvCxnSpPr>
            <a:cxnSpLocks noChangeShapeType="1"/>
          </p:cNvCxnSpPr>
          <p:nvPr/>
        </p:nvCxnSpPr>
        <p:spPr bwMode="auto">
          <a:xfrm rot="16200000" flipH="1">
            <a:off x="8226425" y="3063875"/>
            <a:ext cx="468313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Straight Connector 166"/>
          <p:cNvCxnSpPr>
            <a:cxnSpLocks noChangeShapeType="1"/>
          </p:cNvCxnSpPr>
          <p:nvPr/>
        </p:nvCxnSpPr>
        <p:spPr bwMode="auto">
          <a:xfrm rot="5400000">
            <a:off x="7427118" y="3107532"/>
            <a:ext cx="354013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0" name="Straight Connector 165"/>
          <p:cNvCxnSpPr>
            <a:cxnSpLocks noChangeShapeType="1"/>
          </p:cNvCxnSpPr>
          <p:nvPr/>
        </p:nvCxnSpPr>
        <p:spPr bwMode="auto">
          <a:xfrm rot="5400000">
            <a:off x="6500019" y="3080544"/>
            <a:ext cx="352425" cy="79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1" name="Straight Connector 29"/>
          <p:cNvCxnSpPr>
            <a:cxnSpLocks noChangeShapeType="1"/>
          </p:cNvCxnSpPr>
          <p:nvPr/>
        </p:nvCxnSpPr>
        <p:spPr bwMode="auto">
          <a:xfrm>
            <a:off x="7667625" y="1619250"/>
            <a:ext cx="865188" cy="6715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2" name="Straight Connector 91"/>
          <p:cNvCxnSpPr>
            <a:cxnSpLocks noChangeShapeType="1"/>
          </p:cNvCxnSpPr>
          <p:nvPr/>
        </p:nvCxnSpPr>
        <p:spPr bwMode="auto">
          <a:xfrm rot="5400000">
            <a:off x="7108825" y="2030413"/>
            <a:ext cx="9620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3" name="Straight Connector 26"/>
          <p:cNvCxnSpPr>
            <a:cxnSpLocks noChangeShapeType="1"/>
          </p:cNvCxnSpPr>
          <p:nvPr/>
        </p:nvCxnSpPr>
        <p:spPr bwMode="auto">
          <a:xfrm rot="10800000" flipV="1">
            <a:off x="6651625" y="1706563"/>
            <a:ext cx="755650" cy="561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4" name="Rectangle 7"/>
          <p:cNvSpPr>
            <a:spLocks noChangeArrowheads="1"/>
          </p:cNvSpPr>
          <p:nvPr/>
        </p:nvSpPr>
        <p:spPr bwMode="auto">
          <a:xfrm>
            <a:off x="4343400" y="3213100"/>
            <a:ext cx="1752600" cy="688975"/>
          </a:xfrm>
          <a:prstGeom prst="rect">
            <a:avLst/>
          </a:prstGeom>
          <a:gradFill rotWithShape="1">
            <a:gsLst>
              <a:gs pos="0">
                <a:srgbClr val="86BCFF"/>
              </a:gs>
              <a:gs pos="50000">
                <a:srgbClr val="B6D4FF"/>
              </a:gs>
              <a:gs pos="100000">
                <a:srgbClr val="DBE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215" name="Rectangle 7"/>
          <p:cNvSpPr>
            <a:spLocks noChangeArrowheads="1"/>
          </p:cNvSpPr>
          <p:nvPr/>
        </p:nvSpPr>
        <p:spPr bwMode="auto">
          <a:xfrm>
            <a:off x="4343400" y="2222500"/>
            <a:ext cx="1752600" cy="688975"/>
          </a:xfrm>
          <a:prstGeom prst="rect">
            <a:avLst/>
          </a:prstGeom>
          <a:gradFill rotWithShape="1">
            <a:gsLst>
              <a:gs pos="0">
                <a:srgbClr val="86BCFF"/>
              </a:gs>
              <a:gs pos="50000">
                <a:srgbClr val="B6D4FF"/>
              </a:gs>
              <a:gs pos="100000">
                <a:srgbClr val="DBE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51216" name="Straight Connector 162"/>
          <p:cNvCxnSpPr>
            <a:cxnSpLocks noChangeShapeType="1"/>
          </p:cNvCxnSpPr>
          <p:nvPr/>
        </p:nvCxnSpPr>
        <p:spPr bwMode="auto">
          <a:xfrm rot="5400000">
            <a:off x="3534568" y="3107532"/>
            <a:ext cx="354013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7" name="Rectangle 5"/>
          <p:cNvSpPr>
            <a:spLocks noChangeArrowheads="1"/>
          </p:cNvSpPr>
          <p:nvPr/>
        </p:nvSpPr>
        <p:spPr bwMode="auto">
          <a:xfrm>
            <a:off x="3276600" y="2222500"/>
            <a:ext cx="914400" cy="685800"/>
          </a:xfrm>
          <a:prstGeom prst="rect">
            <a:avLst/>
          </a:prstGeom>
          <a:gradFill rotWithShape="1">
            <a:gsLst>
              <a:gs pos="0">
                <a:srgbClr val="CF9292"/>
              </a:gs>
              <a:gs pos="50000">
                <a:srgbClr val="E0BEBE"/>
              </a:gs>
              <a:gs pos="100000">
                <a:srgbClr val="EFE0E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51218" name="Straight Connector 160"/>
          <p:cNvCxnSpPr>
            <a:cxnSpLocks noChangeShapeType="1"/>
          </p:cNvCxnSpPr>
          <p:nvPr/>
        </p:nvCxnSpPr>
        <p:spPr bwMode="auto">
          <a:xfrm rot="5400000">
            <a:off x="2541587" y="3068638"/>
            <a:ext cx="352425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9" name="Straight Connector 24"/>
          <p:cNvCxnSpPr>
            <a:cxnSpLocks noChangeShapeType="1"/>
            <a:stCxn id="51228" idx="2"/>
          </p:cNvCxnSpPr>
          <p:nvPr/>
        </p:nvCxnSpPr>
        <p:spPr bwMode="auto">
          <a:xfrm rot="5400000">
            <a:off x="2563813" y="1897063"/>
            <a:ext cx="684212" cy="5381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20" name="Rectangle 5"/>
          <p:cNvSpPr>
            <a:spLocks noChangeArrowheads="1"/>
          </p:cNvSpPr>
          <p:nvPr/>
        </p:nvSpPr>
        <p:spPr bwMode="auto">
          <a:xfrm>
            <a:off x="2168525" y="2222500"/>
            <a:ext cx="1031875" cy="685800"/>
          </a:xfrm>
          <a:prstGeom prst="rect">
            <a:avLst/>
          </a:prstGeom>
          <a:gradFill rotWithShape="1">
            <a:gsLst>
              <a:gs pos="0">
                <a:srgbClr val="CF9292"/>
              </a:gs>
              <a:gs pos="50000">
                <a:srgbClr val="E0BEBE"/>
              </a:gs>
              <a:gs pos="100000">
                <a:srgbClr val="EFE0E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221" name="Rectangle 5"/>
          <p:cNvSpPr>
            <a:spLocks noChangeArrowheads="1"/>
          </p:cNvSpPr>
          <p:nvPr/>
        </p:nvSpPr>
        <p:spPr bwMode="auto">
          <a:xfrm>
            <a:off x="3276600" y="3213100"/>
            <a:ext cx="914400" cy="685800"/>
          </a:xfrm>
          <a:prstGeom prst="rect">
            <a:avLst/>
          </a:prstGeom>
          <a:gradFill rotWithShape="1">
            <a:gsLst>
              <a:gs pos="0">
                <a:srgbClr val="CF9292"/>
              </a:gs>
              <a:gs pos="50000">
                <a:srgbClr val="E0BEBE"/>
              </a:gs>
              <a:gs pos="100000">
                <a:srgbClr val="EFE0E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222" name="Rectangle 5"/>
          <p:cNvSpPr>
            <a:spLocks noChangeArrowheads="1"/>
          </p:cNvSpPr>
          <p:nvPr/>
        </p:nvSpPr>
        <p:spPr bwMode="auto">
          <a:xfrm>
            <a:off x="2209800" y="3213100"/>
            <a:ext cx="955675" cy="709613"/>
          </a:xfrm>
          <a:prstGeom prst="rect">
            <a:avLst/>
          </a:prstGeom>
          <a:gradFill rotWithShape="1">
            <a:gsLst>
              <a:gs pos="0">
                <a:srgbClr val="CF9292"/>
              </a:gs>
              <a:gs pos="50000">
                <a:srgbClr val="E0BEBE"/>
              </a:gs>
              <a:gs pos="100000">
                <a:srgbClr val="EFE0E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51223" name="Straight Connector 159"/>
          <p:cNvCxnSpPr>
            <a:cxnSpLocks noChangeShapeType="1"/>
          </p:cNvCxnSpPr>
          <p:nvPr/>
        </p:nvCxnSpPr>
        <p:spPr bwMode="auto">
          <a:xfrm rot="5400000">
            <a:off x="1404937" y="3068638"/>
            <a:ext cx="352425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4" name="Straight Connector 158"/>
          <p:cNvCxnSpPr>
            <a:cxnSpLocks noChangeShapeType="1"/>
            <a:stCxn id="51234" idx="2"/>
            <a:endCxn id="51252" idx="0"/>
          </p:cNvCxnSpPr>
          <p:nvPr/>
        </p:nvCxnSpPr>
        <p:spPr bwMode="auto">
          <a:xfrm>
            <a:off x="596900" y="2913063"/>
            <a:ext cx="55563" cy="352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5" name="Straight Connector 20"/>
          <p:cNvCxnSpPr>
            <a:cxnSpLocks noChangeShapeType="1"/>
            <a:endCxn id="51235" idx="0"/>
          </p:cNvCxnSpPr>
          <p:nvPr/>
        </p:nvCxnSpPr>
        <p:spPr bwMode="auto">
          <a:xfrm rot="16200000" flipH="1">
            <a:off x="1146175" y="1762125"/>
            <a:ext cx="579438" cy="3635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6" name="Straight Connector 27"/>
          <p:cNvCxnSpPr>
            <a:cxnSpLocks noChangeShapeType="1"/>
            <a:stCxn id="51232" idx="2"/>
          </p:cNvCxnSpPr>
          <p:nvPr/>
        </p:nvCxnSpPr>
        <p:spPr bwMode="auto">
          <a:xfrm rot="16200000" flipH="1">
            <a:off x="3183732" y="1674018"/>
            <a:ext cx="584200" cy="519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28" name="Rectangle 5"/>
          <p:cNvSpPr>
            <a:spLocks noChangeArrowheads="1"/>
          </p:cNvSpPr>
          <p:nvPr/>
        </p:nvSpPr>
        <p:spPr bwMode="auto">
          <a:xfrm>
            <a:off x="2268538" y="1114425"/>
            <a:ext cx="1811337" cy="709613"/>
          </a:xfrm>
          <a:prstGeom prst="rect">
            <a:avLst/>
          </a:prstGeom>
          <a:gradFill rotWithShape="1">
            <a:gsLst>
              <a:gs pos="0">
                <a:srgbClr val="CF9292"/>
              </a:gs>
              <a:gs pos="50000">
                <a:srgbClr val="E0BEBE"/>
              </a:gs>
              <a:gs pos="100000">
                <a:srgbClr val="EFE0E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51229" name="Straight Connector 17"/>
          <p:cNvCxnSpPr>
            <a:cxnSpLocks noChangeShapeType="1"/>
            <a:stCxn id="51231" idx="2"/>
            <a:endCxn id="51234" idx="0"/>
          </p:cNvCxnSpPr>
          <p:nvPr/>
        </p:nvCxnSpPr>
        <p:spPr bwMode="auto">
          <a:xfrm flipH="1">
            <a:off x="596900" y="1606550"/>
            <a:ext cx="608013" cy="6175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30" name="Rectangle 4"/>
          <p:cNvSpPr>
            <a:spLocks noChangeArrowheads="1"/>
          </p:cNvSpPr>
          <p:nvPr/>
        </p:nvSpPr>
        <p:spPr bwMode="auto">
          <a:xfrm>
            <a:off x="274638" y="1104900"/>
            <a:ext cx="1811337" cy="73183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6600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51231" name="TextBox 33"/>
          <p:cNvSpPr txBox="1">
            <a:spLocks noChangeArrowheads="1"/>
          </p:cNvSpPr>
          <p:nvPr/>
        </p:nvSpPr>
        <p:spPr bwMode="auto">
          <a:xfrm>
            <a:off x="352425" y="1209675"/>
            <a:ext cx="170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5C2A"/>
                </a:solidFill>
                <a:latin typeface="Verdana" pitchFamily="34" charset="0"/>
              </a:rPr>
              <a:t>Humanism</a:t>
            </a:r>
          </a:p>
        </p:txBody>
      </p:sp>
      <p:sp>
        <p:nvSpPr>
          <p:cNvPr id="51232" name="TextBox 34"/>
          <p:cNvSpPr txBox="1">
            <a:spLocks noChangeArrowheads="1"/>
          </p:cNvSpPr>
          <p:nvPr/>
        </p:nvSpPr>
        <p:spPr bwMode="auto">
          <a:xfrm>
            <a:off x="2413000" y="1244600"/>
            <a:ext cx="160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990000"/>
                </a:solidFill>
                <a:latin typeface="Verdana" pitchFamily="34" charset="0"/>
              </a:rPr>
              <a:t>Literature</a:t>
            </a:r>
          </a:p>
        </p:txBody>
      </p:sp>
      <p:sp>
        <p:nvSpPr>
          <p:cNvPr id="51233" name="TextBox 50"/>
          <p:cNvSpPr txBox="1">
            <a:spLocks noChangeArrowheads="1"/>
          </p:cNvSpPr>
          <p:nvPr/>
        </p:nvSpPr>
        <p:spPr bwMode="auto">
          <a:xfrm>
            <a:off x="2667000" y="5781675"/>
            <a:ext cx="152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333399"/>
                </a:solidFill>
                <a:latin typeface="Verdana" pitchFamily="34" charset="0"/>
              </a:rPr>
              <a:t>The Last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333399"/>
                </a:solidFill>
                <a:latin typeface="Verdana" pitchFamily="34" charset="0"/>
              </a:rPr>
              <a:t>Judgment, </a:t>
            </a:r>
            <a:r>
              <a:rPr lang="en-US" altLang="en-US" sz="1200" b="1">
                <a:solidFill>
                  <a:srgbClr val="333399"/>
                </a:solidFill>
                <a:latin typeface="Verdana" pitchFamily="34" charset="0"/>
              </a:rPr>
              <a:t>by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333399"/>
                </a:solidFill>
                <a:latin typeface="Verdana" pitchFamily="34" charset="0"/>
              </a:rPr>
              <a:t>Michelangelo</a:t>
            </a:r>
          </a:p>
        </p:txBody>
      </p:sp>
      <p:sp>
        <p:nvSpPr>
          <p:cNvPr id="51234" name="Rectangle 8"/>
          <p:cNvSpPr>
            <a:spLocks noChangeArrowheads="1"/>
          </p:cNvSpPr>
          <p:nvPr/>
        </p:nvSpPr>
        <p:spPr bwMode="auto">
          <a:xfrm>
            <a:off x="77788" y="2224088"/>
            <a:ext cx="1036637" cy="688975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235" name="Rectangle 9"/>
          <p:cNvSpPr>
            <a:spLocks noChangeArrowheads="1"/>
          </p:cNvSpPr>
          <p:nvPr/>
        </p:nvSpPr>
        <p:spPr bwMode="auto">
          <a:xfrm>
            <a:off x="1144588" y="2233613"/>
            <a:ext cx="946150" cy="687387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236" name="TextBox 44"/>
          <p:cNvSpPr txBox="1">
            <a:spLocks noChangeArrowheads="1"/>
          </p:cNvSpPr>
          <p:nvPr/>
        </p:nvSpPr>
        <p:spPr bwMode="auto">
          <a:xfrm>
            <a:off x="65088" y="2374900"/>
            <a:ext cx="104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5C2A"/>
                </a:solidFill>
                <a:latin typeface="Verdana" pitchFamily="34" charset="0"/>
              </a:rPr>
              <a:t>Petrarch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20900" y="2468563"/>
            <a:ext cx="1098550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990033"/>
                </a:solidFill>
                <a:latin typeface="Verdana" pitchFamily="34" charset="0"/>
              </a:rPr>
              <a:t>Shakespeare</a:t>
            </a:r>
          </a:p>
        </p:txBody>
      </p:sp>
      <p:sp>
        <p:nvSpPr>
          <p:cNvPr id="51238" name="TextBox 41"/>
          <p:cNvSpPr txBox="1">
            <a:spLocks noChangeArrowheads="1"/>
          </p:cNvSpPr>
          <p:nvPr/>
        </p:nvSpPr>
        <p:spPr bwMode="auto">
          <a:xfrm>
            <a:off x="3217863" y="2455863"/>
            <a:ext cx="9699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990000"/>
                </a:solidFill>
                <a:latin typeface="Verdana" pitchFamily="34" charset="0"/>
              </a:rPr>
              <a:t>Cervantes</a:t>
            </a:r>
          </a:p>
        </p:txBody>
      </p:sp>
      <p:sp>
        <p:nvSpPr>
          <p:cNvPr id="4" name="TextBox 51"/>
          <p:cNvSpPr txBox="1">
            <a:spLocks noChangeArrowheads="1"/>
          </p:cNvSpPr>
          <p:nvPr/>
        </p:nvSpPr>
        <p:spPr bwMode="auto">
          <a:xfrm>
            <a:off x="4343400" y="2293938"/>
            <a:ext cx="1736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Return to elements of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Greek and Roman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architecture</a:t>
            </a:r>
          </a:p>
        </p:txBody>
      </p:sp>
      <p:sp>
        <p:nvSpPr>
          <p:cNvPr id="51240" name="TextBox 54"/>
          <p:cNvSpPr txBox="1">
            <a:spLocks noChangeArrowheads="1"/>
          </p:cNvSpPr>
          <p:nvPr/>
        </p:nvSpPr>
        <p:spPr bwMode="auto">
          <a:xfrm>
            <a:off x="1109663" y="2281238"/>
            <a:ext cx="1020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5C2A"/>
                </a:solidFill>
                <a:latin typeface="Verdana" pitchFamily="34" charset="0"/>
              </a:rPr>
              <a:t>Dante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5C2A"/>
                </a:solidFill>
                <a:latin typeface="Verdana" pitchFamily="34" charset="0"/>
              </a:rPr>
              <a:t>Alighieri</a:t>
            </a:r>
          </a:p>
        </p:txBody>
      </p:sp>
      <p:sp>
        <p:nvSpPr>
          <p:cNvPr id="51241" name="Rectangle 64"/>
          <p:cNvSpPr>
            <a:spLocks noChangeArrowheads="1"/>
          </p:cNvSpPr>
          <p:nvPr/>
        </p:nvSpPr>
        <p:spPr bwMode="auto">
          <a:xfrm>
            <a:off x="1201738" y="3260725"/>
            <a:ext cx="944562" cy="688975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1242" name="Rectangle 65"/>
          <p:cNvSpPr>
            <a:spLocks noChangeArrowheads="1"/>
          </p:cNvSpPr>
          <p:nvPr/>
        </p:nvSpPr>
        <p:spPr bwMode="auto">
          <a:xfrm>
            <a:off x="82550" y="3248025"/>
            <a:ext cx="1066800" cy="68738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90775" y="3300413"/>
            <a:ext cx="720725" cy="549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i="1" dirty="0">
                <a:solidFill>
                  <a:srgbClr val="990000"/>
                </a:solidFill>
                <a:latin typeface="Verdana" pitchFamily="34" charset="0"/>
              </a:rPr>
              <a:t>Romeo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i="1" dirty="0">
                <a:solidFill>
                  <a:srgbClr val="990000"/>
                </a:solidFill>
                <a:latin typeface="Verdana" pitchFamily="34" charset="0"/>
              </a:rPr>
              <a:t>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i="1" dirty="0">
                <a:solidFill>
                  <a:srgbClr val="990000"/>
                </a:solidFill>
                <a:latin typeface="Verdana" pitchFamily="34" charset="0"/>
              </a:rPr>
              <a:t>Juliet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27400" y="3373438"/>
            <a:ext cx="739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i="1" dirty="0">
                <a:solidFill>
                  <a:srgbClr val="990000"/>
                </a:solidFill>
                <a:latin typeface="Verdana" pitchFamily="34" charset="0"/>
              </a:rPr>
              <a:t>Don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i="1" dirty="0">
                <a:solidFill>
                  <a:srgbClr val="990000"/>
                </a:solidFill>
                <a:latin typeface="Verdana" pitchFamily="34" charset="0"/>
              </a:rPr>
              <a:t>Quixote</a:t>
            </a:r>
          </a:p>
        </p:txBody>
      </p:sp>
      <p:pic>
        <p:nvPicPr>
          <p:cNvPr id="51245" name="Picture 2" descr="C:\Users\Beverly\Desktop\Renasissance\436px-Last_judg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27500"/>
            <a:ext cx="1160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6" name="Picture 3" descr="C:\Users\Beverly\Desktop\Renasissance\Dan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t="21771" r="18124" b="18343"/>
          <a:stretch>
            <a:fillRect/>
          </a:stretch>
        </p:blipFill>
        <p:spPr bwMode="auto">
          <a:xfrm>
            <a:off x="228600" y="4127500"/>
            <a:ext cx="22082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7" name="Picture 4" descr="C:\Users\Beverly\Desktop\Renasissance\180px-Firenze_Duomo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275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8" name="TextBox 115"/>
          <p:cNvSpPr txBox="1">
            <a:spLocks noChangeArrowheads="1"/>
          </p:cNvSpPr>
          <p:nvPr/>
        </p:nvSpPr>
        <p:spPr bwMode="auto">
          <a:xfrm>
            <a:off x="7391400" y="59563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333399"/>
                </a:solidFill>
                <a:latin typeface="Verdana" pitchFamily="34" charset="0"/>
              </a:rPr>
              <a:t>The Duomo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333399"/>
                </a:solidFill>
                <a:latin typeface="Verdana" pitchFamily="34" charset="0"/>
              </a:rPr>
              <a:t>designed by  Brunelleschi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262063" y="3295650"/>
            <a:ext cx="754062" cy="549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i="1" dirty="0">
                <a:solidFill>
                  <a:srgbClr val="005C2A"/>
                </a:solidFill>
                <a:latin typeface="Verdana" pitchFamily="34" charset="0"/>
              </a:rPr>
              <a:t>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i="1" dirty="0">
                <a:solidFill>
                  <a:srgbClr val="005C2A"/>
                </a:solidFill>
                <a:latin typeface="Verdana" pitchFamily="34" charset="0"/>
              </a:rPr>
              <a:t>Divine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i="1" dirty="0">
                <a:solidFill>
                  <a:srgbClr val="005C2A"/>
                </a:solidFill>
                <a:latin typeface="Verdana" pitchFamily="34" charset="0"/>
              </a:rPr>
              <a:t>Comedy</a:t>
            </a:r>
          </a:p>
        </p:txBody>
      </p:sp>
      <p:sp>
        <p:nvSpPr>
          <p:cNvPr id="51250" name="Rectangle 7"/>
          <p:cNvSpPr>
            <a:spLocks noChangeArrowheads="1"/>
          </p:cNvSpPr>
          <p:nvPr/>
        </p:nvSpPr>
        <p:spPr bwMode="auto">
          <a:xfrm>
            <a:off x="4337050" y="1109663"/>
            <a:ext cx="1946275" cy="688975"/>
          </a:xfrm>
          <a:prstGeom prst="rect">
            <a:avLst/>
          </a:prstGeom>
          <a:gradFill rotWithShape="1">
            <a:gsLst>
              <a:gs pos="0">
                <a:srgbClr val="86BCFF"/>
              </a:gs>
              <a:gs pos="50000">
                <a:srgbClr val="B6D4FF"/>
              </a:gs>
              <a:gs pos="100000">
                <a:srgbClr val="DBE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4343400" y="1284288"/>
            <a:ext cx="1951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333399"/>
                </a:solidFill>
                <a:latin typeface="Verdana" pitchFamily="34" charset="0"/>
              </a:rPr>
              <a:t>Architecture</a:t>
            </a:r>
          </a:p>
        </p:txBody>
      </p:sp>
      <p:sp>
        <p:nvSpPr>
          <p:cNvPr id="51252" name="TextBox 140"/>
          <p:cNvSpPr txBox="1">
            <a:spLocks noChangeArrowheads="1"/>
          </p:cNvSpPr>
          <p:nvPr/>
        </p:nvSpPr>
        <p:spPr bwMode="auto">
          <a:xfrm>
            <a:off x="0" y="3265488"/>
            <a:ext cx="13049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6600"/>
                </a:solidFill>
                <a:latin typeface="Verdana" pitchFamily="34" charset="0"/>
              </a:rPr>
              <a:t>Recovered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6600"/>
                </a:solidFill>
                <a:latin typeface="Verdana" pitchFamily="34" charset="0"/>
              </a:rPr>
              <a:t>classical texts,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6600"/>
                </a:solidFill>
                <a:latin typeface="Verdana" pitchFamily="34" charset="0"/>
              </a:rPr>
              <a:t>translated them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6600"/>
                </a:solidFill>
                <a:latin typeface="Verdana" pitchFamily="34" charset="0"/>
              </a:rPr>
              <a:t>into Italian</a:t>
            </a:r>
          </a:p>
        </p:txBody>
      </p:sp>
      <p:sp>
        <p:nvSpPr>
          <p:cNvPr id="6" name="TextBox 140"/>
          <p:cNvSpPr txBox="1">
            <a:spLocks noChangeArrowheads="1"/>
          </p:cNvSpPr>
          <p:nvPr/>
        </p:nvSpPr>
        <p:spPr bwMode="auto">
          <a:xfrm>
            <a:off x="4343400" y="3365500"/>
            <a:ext cx="176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Columns, pillars,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arches, domes, niches</a:t>
            </a:r>
          </a:p>
        </p:txBody>
      </p:sp>
      <p:sp>
        <p:nvSpPr>
          <p:cNvPr id="51254" name="Rectangle 92"/>
          <p:cNvSpPr>
            <a:spLocks noChangeArrowheads="1"/>
          </p:cNvSpPr>
          <p:nvPr/>
        </p:nvSpPr>
        <p:spPr bwMode="auto">
          <a:xfrm>
            <a:off x="152400" y="598328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333399"/>
                </a:solidFill>
                <a:latin typeface="Verdana" pitchFamily="34" charset="0"/>
              </a:rPr>
              <a:t>Dante and The Divine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333399"/>
                </a:solidFill>
                <a:latin typeface="Verdana" pitchFamily="34" charset="0"/>
              </a:rPr>
              <a:t>Comedy, </a:t>
            </a:r>
            <a:r>
              <a:rPr lang="en-US" altLang="en-US" sz="1200" b="1">
                <a:solidFill>
                  <a:srgbClr val="333399"/>
                </a:solidFill>
                <a:latin typeface="Verdana" pitchFamily="34" charset="0"/>
              </a:rPr>
              <a:t>by Michelangelo</a:t>
            </a:r>
          </a:p>
        </p:txBody>
      </p:sp>
      <p:sp>
        <p:nvSpPr>
          <p:cNvPr id="51255" name="Rectangle 7"/>
          <p:cNvSpPr>
            <a:spLocks noChangeArrowheads="1"/>
          </p:cNvSpPr>
          <p:nvPr/>
        </p:nvSpPr>
        <p:spPr bwMode="auto">
          <a:xfrm>
            <a:off x="4038600" y="4051300"/>
            <a:ext cx="2819400" cy="1905000"/>
          </a:xfrm>
          <a:prstGeom prst="rect">
            <a:avLst/>
          </a:prstGeom>
          <a:gradFill rotWithShape="1">
            <a:gsLst>
              <a:gs pos="0">
                <a:srgbClr val="86BCFF"/>
              </a:gs>
              <a:gs pos="50000">
                <a:srgbClr val="B6D4FF"/>
              </a:gs>
              <a:gs pos="100000">
                <a:srgbClr val="DBE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1256" name="Picture 5" descr="C:\Users\Beverly\Desktop\Renasissance\The_Last_Supper_%281495-1498%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41900"/>
            <a:ext cx="1676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7" name="Picture 15" descr="C:\Users\Beverly\Desktop\Renasissance\200px-Mona_Lis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27500"/>
            <a:ext cx="1123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8" name="TextBox 116"/>
          <p:cNvSpPr txBox="1">
            <a:spLocks noChangeArrowheads="1"/>
          </p:cNvSpPr>
          <p:nvPr/>
        </p:nvSpPr>
        <p:spPr bwMode="auto">
          <a:xfrm>
            <a:off x="4343400" y="4660900"/>
            <a:ext cx="1419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>
                <a:solidFill>
                  <a:srgbClr val="333399"/>
                </a:solidFill>
                <a:latin typeface="Verdana" pitchFamily="34" charset="0"/>
              </a:rPr>
              <a:t>   Mona Lisa</a:t>
            </a:r>
            <a:r>
              <a:rPr lang="en-US" altLang="en-US" sz="1000" b="1">
                <a:solidFill>
                  <a:srgbClr val="333399"/>
                </a:solidFill>
                <a:latin typeface="Verdana" pitchFamily="34" charset="0"/>
              </a:rPr>
              <a:t>, </a:t>
            </a:r>
            <a:r>
              <a:rPr lang="en-US" altLang="en-US" sz="1000" b="1" i="1">
                <a:solidFill>
                  <a:srgbClr val="333399"/>
                </a:solidFill>
                <a:latin typeface="Verdan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>
                <a:solidFill>
                  <a:srgbClr val="333399"/>
                </a:solidFill>
                <a:latin typeface="Verdana" pitchFamily="34" charset="0"/>
              </a:rPr>
              <a:t>by Leonardo da Vinci </a:t>
            </a:r>
          </a:p>
        </p:txBody>
      </p:sp>
      <p:sp>
        <p:nvSpPr>
          <p:cNvPr id="51259" name="TextBox 116"/>
          <p:cNvSpPr txBox="1">
            <a:spLocks noChangeArrowheads="1"/>
          </p:cNvSpPr>
          <p:nvPr/>
        </p:nvSpPr>
        <p:spPr bwMode="auto">
          <a:xfrm>
            <a:off x="4292600" y="5888038"/>
            <a:ext cx="19716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333399"/>
                </a:solidFill>
                <a:latin typeface="Verdan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333399"/>
                </a:solidFill>
                <a:latin typeface="Verdana" pitchFamily="34" charset="0"/>
              </a:rPr>
              <a:t>The Last Supper</a:t>
            </a:r>
            <a:r>
              <a:rPr lang="en-US" altLang="en-US" sz="1200" b="1">
                <a:solidFill>
                  <a:srgbClr val="333399"/>
                </a:solidFill>
                <a:latin typeface="Verdana" pitchFamily="34" charset="0"/>
              </a:rPr>
              <a:t>, </a:t>
            </a:r>
            <a:endParaRPr lang="en-US" altLang="en-US" sz="1200" b="1" i="1">
              <a:solidFill>
                <a:srgbClr val="3333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333399"/>
                </a:solidFill>
                <a:latin typeface="Verdana" pitchFamily="34" charset="0"/>
              </a:rPr>
              <a:t>by Leonardo da Vinci</a:t>
            </a:r>
          </a:p>
        </p:txBody>
      </p:sp>
      <p:sp>
        <p:nvSpPr>
          <p:cNvPr id="51260" name="Text Box 6"/>
          <p:cNvSpPr txBox="1">
            <a:spLocks noChangeArrowheads="1"/>
          </p:cNvSpPr>
          <p:nvPr/>
        </p:nvSpPr>
        <p:spPr bwMode="auto">
          <a:xfrm>
            <a:off x="6629400" y="1079500"/>
            <a:ext cx="1981200" cy="711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7030A0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2438400" y="12700"/>
            <a:ext cx="4191000" cy="707886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ln>
                <a:solidFill>
                  <a:srgbClr val="660066"/>
                </a:solidFill>
              </a:ln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62" name="TextBox 77"/>
          <p:cNvSpPr txBox="1">
            <a:spLocks noChangeArrowheads="1"/>
          </p:cNvSpPr>
          <p:nvPr/>
        </p:nvSpPr>
        <p:spPr bwMode="auto">
          <a:xfrm>
            <a:off x="6858000" y="1231900"/>
            <a:ext cx="137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990099"/>
                </a:solidFill>
                <a:latin typeface="Verdana" pitchFamily="34" charset="0"/>
              </a:rPr>
              <a:t>Painting</a:t>
            </a:r>
          </a:p>
        </p:txBody>
      </p:sp>
      <p:sp>
        <p:nvSpPr>
          <p:cNvPr id="51263" name="TextBox 78"/>
          <p:cNvSpPr txBox="1">
            <a:spLocks noChangeArrowheads="1"/>
          </p:cNvSpPr>
          <p:nvPr/>
        </p:nvSpPr>
        <p:spPr bwMode="auto">
          <a:xfrm>
            <a:off x="2971800" y="88900"/>
            <a:ext cx="3024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660066"/>
                </a:solidFill>
                <a:latin typeface="Verdana" pitchFamily="34" charset="0"/>
              </a:rPr>
              <a:t>Renaissance</a:t>
            </a:r>
          </a:p>
        </p:txBody>
      </p:sp>
      <p:sp>
        <p:nvSpPr>
          <p:cNvPr id="51264" name="Text Box 6"/>
          <p:cNvSpPr txBox="1">
            <a:spLocks noChangeArrowheads="1"/>
          </p:cNvSpPr>
          <p:nvPr/>
        </p:nvSpPr>
        <p:spPr bwMode="auto">
          <a:xfrm>
            <a:off x="6172200" y="2222500"/>
            <a:ext cx="990600" cy="711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7030A0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51265" name="Text Box 6"/>
          <p:cNvSpPr txBox="1">
            <a:spLocks noChangeArrowheads="1"/>
          </p:cNvSpPr>
          <p:nvPr/>
        </p:nvSpPr>
        <p:spPr bwMode="auto">
          <a:xfrm>
            <a:off x="8153400" y="2222500"/>
            <a:ext cx="838200" cy="711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7030A0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51266" name="Text Box 6"/>
          <p:cNvSpPr txBox="1">
            <a:spLocks noChangeArrowheads="1"/>
          </p:cNvSpPr>
          <p:nvPr/>
        </p:nvSpPr>
        <p:spPr bwMode="auto">
          <a:xfrm>
            <a:off x="7239000" y="2222500"/>
            <a:ext cx="838200" cy="711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7030A0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51267" name="TextBox 58"/>
          <p:cNvSpPr txBox="1">
            <a:spLocks noChangeArrowheads="1"/>
          </p:cNvSpPr>
          <p:nvPr/>
        </p:nvSpPr>
        <p:spPr bwMode="auto">
          <a:xfrm>
            <a:off x="6127750" y="2451100"/>
            <a:ext cx="10255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990099"/>
                </a:solidFill>
                <a:latin typeface="Verdana" pitchFamily="34" charset="0"/>
              </a:rPr>
              <a:t>Michelangelo</a:t>
            </a:r>
          </a:p>
        </p:txBody>
      </p:sp>
      <p:sp>
        <p:nvSpPr>
          <p:cNvPr id="51268" name="TextBox 61"/>
          <p:cNvSpPr txBox="1">
            <a:spLocks noChangeArrowheads="1"/>
          </p:cNvSpPr>
          <p:nvPr/>
        </p:nvSpPr>
        <p:spPr bwMode="auto">
          <a:xfrm>
            <a:off x="7275513" y="2374900"/>
            <a:ext cx="9540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990099"/>
                </a:solidFill>
                <a:latin typeface="Verdana" pitchFamily="34" charset="0"/>
              </a:rPr>
              <a:t>Leonardo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990099"/>
                </a:solidFill>
                <a:latin typeface="Verdana" pitchFamily="34" charset="0"/>
              </a:rPr>
              <a:t>da Vinci</a:t>
            </a:r>
          </a:p>
        </p:txBody>
      </p:sp>
      <p:sp>
        <p:nvSpPr>
          <p:cNvPr id="51269" name="TextBox 101"/>
          <p:cNvSpPr txBox="1">
            <a:spLocks noChangeArrowheads="1"/>
          </p:cNvSpPr>
          <p:nvPr/>
        </p:nvSpPr>
        <p:spPr bwMode="auto">
          <a:xfrm>
            <a:off x="8229600" y="2451100"/>
            <a:ext cx="741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990099"/>
                </a:solidFill>
                <a:latin typeface="Verdana" pitchFamily="34" charset="0"/>
              </a:rPr>
              <a:t> Raphael</a:t>
            </a:r>
          </a:p>
        </p:txBody>
      </p:sp>
      <p:sp>
        <p:nvSpPr>
          <p:cNvPr id="51270" name="Text Box 6"/>
          <p:cNvSpPr txBox="1">
            <a:spLocks noChangeArrowheads="1"/>
          </p:cNvSpPr>
          <p:nvPr/>
        </p:nvSpPr>
        <p:spPr bwMode="auto">
          <a:xfrm>
            <a:off x="6248400" y="3190875"/>
            <a:ext cx="838200" cy="711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7030A0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24600" y="3289300"/>
            <a:ext cx="666750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990099"/>
                </a:solidFill>
                <a:latin typeface="Verdana" pitchFamily="34" charset="0"/>
              </a:rPr>
              <a:t>Sistine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990099"/>
                </a:solidFill>
                <a:latin typeface="Verdana" pitchFamily="34" charset="0"/>
              </a:rPr>
              <a:t>Chapel</a:t>
            </a:r>
          </a:p>
        </p:txBody>
      </p:sp>
      <p:sp>
        <p:nvSpPr>
          <p:cNvPr id="51272" name="Text Box 6"/>
          <p:cNvSpPr txBox="1">
            <a:spLocks noChangeArrowheads="1"/>
          </p:cNvSpPr>
          <p:nvPr/>
        </p:nvSpPr>
        <p:spPr bwMode="auto">
          <a:xfrm>
            <a:off x="7162800" y="3213100"/>
            <a:ext cx="914400" cy="711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7030A0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51273" name="Text Box 6"/>
          <p:cNvSpPr txBox="1">
            <a:spLocks noChangeArrowheads="1"/>
          </p:cNvSpPr>
          <p:nvPr/>
        </p:nvSpPr>
        <p:spPr bwMode="auto">
          <a:xfrm>
            <a:off x="8153400" y="3190875"/>
            <a:ext cx="838200" cy="711200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990099"/>
              </a:solidFill>
              <a:latin typeface="Verdan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990099"/>
              </a:solidFill>
              <a:latin typeface="Verdana" pitchFamily="34" charset="0"/>
            </a:endParaRPr>
          </a:p>
        </p:txBody>
      </p:sp>
      <p:sp>
        <p:nvSpPr>
          <p:cNvPr id="51274" name="TextBox 75"/>
          <p:cNvSpPr txBox="1">
            <a:spLocks noChangeArrowheads="1"/>
          </p:cNvSpPr>
          <p:nvPr/>
        </p:nvSpPr>
        <p:spPr bwMode="auto">
          <a:xfrm>
            <a:off x="7315200" y="3213100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990099"/>
                </a:solidFill>
                <a:latin typeface="Verdana" pitchFamily="34" charset="0"/>
              </a:rPr>
              <a:t>Mona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990099"/>
                </a:solidFill>
                <a:latin typeface="Verdana" pitchFamily="34" charset="0"/>
              </a:rPr>
              <a:t>Lisa</a:t>
            </a:r>
            <a:r>
              <a:rPr lang="en-US" altLang="en-US" sz="900" b="1">
                <a:solidFill>
                  <a:srgbClr val="990099"/>
                </a:solidFill>
                <a:latin typeface="Verdana" pitchFamily="34" charset="0"/>
              </a:rPr>
              <a:t>,</a:t>
            </a:r>
            <a:endParaRPr lang="en-US" altLang="en-US" sz="900" b="1" i="1">
              <a:solidFill>
                <a:srgbClr val="990099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990099"/>
                </a:solidFill>
                <a:latin typeface="Verdana" pitchFamily="34" charset="0"/>
              </a:rPr>
              <a:t>Last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990099"/>
                </a:solidFill>
                <a:latin typeface="Verdana" pitchFamily="34" charset="0"/>
              </a:rPr>
              <a:t>Supper</a:t>
            </a:r>
          </a:p>
        </p:txBody>
      </p:sp>
      <p:sp>
        <p:nvSpPr>
          <p:cNvPr id="51275" name="TextBox 105"/>
          <p:cNvSpPr txBox="1">
            <a:spLocks noChangeArrowheads="1"/>
          </p:cNvSpPr>
          <p:nvPr/>
        </p:nvSpPr>
        <p:spPr bwMode="auto">
          <a:xfrm>
            <a:off x="8077200" y="3365500"/>
            <a:ext cx="9302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990099"/>
                </a:solidFill>
                <a:latin typeface="Verdana" pitchFamily="34" charset="0"/>
              </a:rPr>
              <a:t> Linear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990099"/>
                </a:solidFill>
                <a:latin typeface="Verdana" pitchFamily="34" charset="0"/>
              </a:rPr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3401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228600" y="0"/>
            <a:ext cx="8763000" cy="6858000"/>
          </a:xfrm>
          <a:prstGeom prst="rect">
            <a:avLst/>
          </a:prstGeom>
          <a:solidFill>
            <a:srgbClr val="00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9637" name="Rounded Rectangle 11"/>
          <p:cNvSpPr>
            <a:spLocks noChangeArrowheads="1"/>
          </p:cNvSpPr>
          <p:nvPr/>
        </p:nvSpPr>
        <p:spPr bwMode="auto">
          <a:xfrm>
            <a:off x="1371600" y="76200"/>
            <a:ext cx="6096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9638" name="Rounded Rectangle 11"/>
          <p:cNvSpPr>
            <a:spLocks noChangeArrowheads="1"/>
          </p:cNvSpPr>
          <p:nvPr/>
        </p:nvSpPr>
        <p:spPr bwMode="auto">
          <a:xfrm>
            <a:off x="1752600" y="609600"/>
            <a:ext cx="1371600" cy="304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9639" name="Rounded Rectangle 11"/>
          <p:cNvSpPr>
            <a:spLocks noChangeArrowheads="1"/>
          </p:cNvSpPr>
          <p:nvPr/>
        </p:nvSpPr>
        <p:spPr bwMode="auto">
          <a:xfrm>
            <a:off x="304800" y="609600"/>
            <a:ext cx="1371600" cy="3048000"/>
          </a:xfrm>
          <a:prstGeom prst="roundRect">
            <a:avLst>
              <a:gd name="adj" fmla="val 16667"/>
            </a:avLst>
          </a:prstGeom>
          <a:solidFill>
            <a:srgbClr val="FFFF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9640" name="Rounded Rectangle 11"/>
          <p:cNvSpPr>
            <a:spLocks noChangeArrowheads="1"/>
          </p:cNvSpPr>
          <p:nvPr/>
        </p:nvSpPr>
        <p:spPr bwMode="auto">
          <a:xfrm>
            <a:off x="304800" y="3733800"/>
            <a:ext cx="1371600" cy="304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9641" name="Rounded Rectangle 11"/>
          <p:cNvSpPr>
            <a:spLocks noChangeArrowheads="1"/>
          </p:cNvSpPr>
          <p:nvPr/>
        </p:nvSpPr>
        <p:spPr bwMode="auto">
          <a:xfrm>
            <a:off x="6096000" y="609600"/>
            <a:ext cx="1371600" cy="3048000"/>
          </a:xfrm>
          <a:prstGeom prst="roundRect">
            <a:avLst>
              <a:gd name="adj" fmla="val 16667"/>
            </a:avLst>
          </a:prstGeom>
          <a:solidFill>
            <a:srgbClr val="FFDE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9642" name="Rounded Rectangle 11"/>
          <p:cNvSpPr>
            <a:spLocks noChangeArrowheads="1"/>
          </p:cNvSpPr>
          <p:nvPr/>
        </p:nvSpPr>
        <p:spPr bwMode="auto">
          <a:xfrm>
            <a:off x="3200400" y="609600"/>
            <a:ext cx="1379538" cy="304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7FF"/>
              </a:gs>
              <a:gs pos="50000">
                <a:srgbClr val="FFBFFF"/>
              </a:gs>
              <a:gs pos="100000">
                <a:srgbClr val="FFDFFF"/>
              </a:gs>
            </a:gsLst>
            <a:lin ang="135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9643" name="Rounded Rectangle 11"/>
          <p:cNvSpPr>
            <a:spLocks noChangeArrowheads="1"/>
          </p:cNvSpPr>
          <p:nvPr/>
        </p:nvSpPr>
        <p:spPr bwMode="auto">
          <a:xfrm>
            <a:off x="4648200" y="609600"/>
            <a:ext cx="1371600" cy="3048000"/>
          </a:xfrm>
          <a:prstGeom prst="roundRect">
            <a:avLst>
              <a:gd name="adj" fmla="val 16667"/>
            </a:avLst>
          </a:prstGeom>
          <a:solidFill>
            <a:srgbClr val="BEF39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34498" name="Picture 2" descr="C:\Users\Beverly\Desktop\Renaissance 4\Bell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85800"/>
            <a:ext cx="1219200" cy="1600200"/>
          </a:xfrm>
          <a:prstGeom prst="roundRect">
            <a:avLst/>
          </a:prstGeom>
          <a:noFill/>
        </p:spPr>
      </p:pic>
      <p:sp>
        <p:nvSpPr>
          <p:cNvPr id="69645" name="Rounded Rectangle 11"/>
          <p:cNvSpPr>
            <a:spLocks noChangeArrowheads="1"/>
          </p:cNvSpPr>
          <p:nvPr/>
        </p:nvSpPr>
        <p:spPr bwMode="auto">
          <a:xfrm>
            <a:off x="7543800" y="609600"/>
            <a:ext cx="1295400" cy="304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Picture 2" descr="C:\Users\Beverly\Desktop\Renasissance\250px-Sandro_Botticelli_0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85800"/>
            <a:ext cx="1219200" cy="1600200"/>
          </a:xfrm>
          <a:prstGeom prst="round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308350" y="2197100"/>
            <a:ext cx="1120775" cy="11874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Masaccio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1401-1428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Brancacci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Chapel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frescos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28800" y="5410200"/>
            <a:ext cx="1169988" cy="2746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Michelangelo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24400" y="2239963"/>
            <a:ext cx="1143000" cy="15525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Giovanni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Bellini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1426-1516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Founder of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Venetian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school of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painting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9650" name="Rounded Rectangle 11"/>
          <p:cNvSpPr>
            <a:spLocks noChangeArrowheads="1"/>
          </p:cNvSpPr>
          <p:nvPr/>
        </p:nvSpPr>
        <p:spPr bwMode="auto">
          <a:xfrm>
            <a:off x="3200400" y="3733800"/>
            <a:ext cx="1371600" cy="3048000"/>
          </a:xfrm>
          <a:prstGeom prst="roundRect">
            <a:avLst>
              <a:gd name="adj" fmla="val 16667"/>
            </a:avLst>
          </a:prstGeom>
          <a:solidFill>
            <a:srgbClr val="BEF39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38" descr="C:\Users\Beverly\Desktop\Renasissance\442px-Jan_van_Eyck_0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685800"/>
            <a:ext cx="1200390" cy="1524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2" name="Rounded Rectangle 11"/>
          <p:cNvSpPr>
            <a:spLocks noChangeArrowheads="1"/>
          </p:cNvSpPr>
          <p:nvPr/>
        </p:nvSpPr>
        <p:spPr bwMode="auto">
          <a:xfrm>
            <a:off x="4648200" y="3733800"/>
            <a:ext cx="1371600" cy="3048000"/>
          </a:xfrm>
          <a:prstGeom prst="roundRect">
            <a:avLst>
              <a:gd name="adj" fmla="val 16667"/>
            </a:avLst>
          </a:prstGeom>
          <a:solidFill>
            <a:srgbClr val="FFDE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9653" name="Rounded Rectangle 11"/>
          <p:cNvSpPr>
            <a:spLocks noChangeArrowheads="1"/>
          </p:cNvSpPr>
          <p:nvPr/>
        </p:nvSpPr>
        <p:spPr bwMode="auto">
          <a:xfrm>
            <a:off x="6096000" y="3733800"/>
            <a:ext cx="1295400" cy="3048000"/>
          </a:xfrm>
          <a:prstGeom prst="roundRect">
            <a:avLst>
              <a:gd name="adj" fmla="val 16667"/>
            </a:avLst>
          </a:prstGeom>
          <a:solidFill>
            <a:srgbClr val="8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6350" y="2133600"/>
            <a:ext cx="1201738" cy="13700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Leonardo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da Vinci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1452-1519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000000"/>
                </a:solidFill>
                <a:latin typeface="Verdana" pitchFamily="34" charset="0"/>
              </a:rPr>
              <a:t>Last Supper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000000"/>
                </a:solidFill>
                <a:latin typeface="Verdana" pitchFamily="34" charset="0"/>
              </a:rPr>
              <a:t>Mona Lisa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i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7" descr="C:\Users\Beverly\Desktop\Renasissance\200px-Leonardo_sel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685800"/>
            <a:ext cx="1126769" cy="1447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4" descr="C:\Users\Beverly\Desktop\Renaissance 4\318px-Uffizi_Giotto.jpg"/>
          <p:cNvPicPr>
            <a:picLocks noChangeAspect="1" noChangeArrowheads="1"/>
          </p:cNvPicPr>
          <p:nvPr/>
        </p:nvPicPr>
        <p:blipFill>
          <a:blip r:embed="rId7"/>
          <a:srcRect l="34906" r="29874" b="76711"/>
          <a:stretch>
            <a:fillRect/>
          </a:stretch>
        </p:blipFill>
        <p:spPr bwMode="auto">
          <a:xfrm>
            <a:off x="381001" y="685800"/>
            <a:ext cx="1223570" cy="1524000"/>
          </a:xfrm>
          <a:prstGeom prst="roundRect">
            <a:avLst/>
          </a:prstGeom>
          <a:noFill/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04800" y="2286000"/>
            <a:ext cx="14938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Giotto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1267-1337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Brought in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modern era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of painting</a:t>
            </a:r>
          </a:p>
        </p:txBody>
      </p:sp>
      <p:pic>
        <p:nvPicPr>
          <p:cNvPr id="9" name="Picture 33" descr="C:\Users\Beverly\Desktop\Renaissance 2 folder\Masaccio_Self_Portrai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685800"/>
            <a:ext cx="1219200" cy="1544320"/>
          </a:xfrm>
          <a:prstGeom prst="roundRect">
            <a:avLst/>
          </a:prstGeom>
          <a:noFill/>
        </p:spPr>
      </p:pic>
      <p:pic>
        <p:nvPicPr>
          <p:cNvPr id="11" name="Picture 33" descr="C:\Users\Beverly\Desktop\Renasissance\raphaelmmmmmmmmmmm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3810000"/>
            <a:ext cx="1219200" cy="14437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Beverly\Desktop\Renasissance\471px-Tizian_07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3810000"/>
            <a:ext cx="1238866" cy="1567070"/>
          </a:xfrm>
          <a:prstGeom prst="round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828800" y="2209800"/>
            <a:ext cx="1284288" cy="13700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Jan van Eyck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1385-1441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Perfected oil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painting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techniques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096000" y="2286000"/>
            <a:ext cx="1493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Sandro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Botticelli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1444-1510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000000"/>
                </a:solidFill>
                <a:latin typeface="Verdana" pitchFamily="34" charset="0"/>
              </a:rPr>
              <a:t>Birth of Venus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000000"/>
                </a:solidFill>
                <a:latin typeface="Verdana" pitchFamily="34" charset="0"/>
              </a:rPr>
              <a:t>Primavera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76600" y="5257800"/>
            <a:ext cx="1120775" cy="15525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Raphael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1483-1520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Stanze di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Raffaello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(Raphael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Rooms),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Vatican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00600" y="5410200"/>
            <a:ext cx="1120775" cy="13700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Titian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1488-1576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Venice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school of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painting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81000" y="5410200"/>
            <a:ext cx="1219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Albrecht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Dürer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1471-1528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Woodcuts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engravings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96000" y="5353050"/>
            <a:ext cx="1316038" cy="13700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Hans Holbein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The Younger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1497-1543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Portraits at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court of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Henry VIII</a:t>
            </a:r>
          </a:p>
        </p:txBody>
      </p:sp>
      <p:pic>
        <p:nvPicPr>
          <p:cNvPr id="44" name="Picture 14" descr="C:\Users\Beverly\Desktop\Renaissance 4\435px-Durer_self_portarit_2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6101" y="3810000"/>
            <a:ext cx="1184099" cy="1524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8" b="-29347"/>
          <a:stretch>
            <a:fillRect/>
          </a:stretch>
        </p:blipFill>
        <p:spPr bwMode="auto">
          <a:xfrm>
            <a:off x="682625" y="42863"/>
            <a:ext cx="8461375" cy="5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Beverly\Desktop\renn.  new\HolbeindJ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0" y="3810000"/>
            <a:ext cx="1155032" cy="1371600"/>
          </a:xfrm>
          <a:prstGeom prst="ellipse">
            <a:avLst/>
          </a:prstGeom>
          <a:noFill/>
        </p:spPr>
      </p:pic>
      <p:sp>
        <p:nvSpPr>
          <p:cNvPr id="47" name="Rounded Rectangle 11"/>
          <p:cNvSpPr>
            <a:spLocks noChangeArrowheads="1"/>
          </p:cNvSpPr>
          <p:nvPr/>
        </p:nvSpPr>
        <p:spPr bwMode="auto">
          <a:xfrm>
            <a:off x="7459662" y="3733800"/>
            <a:ext cx="1379538" cy="3048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97FF">
                  <a:shade val="30000"/>
                  <a:satMod val="115000"/>
                </a:srgbClr>
              </a:gs>
              <a:gs pos="50000">
                <a:srgbClr val="FF97FF">
                  <a:shade val="67500"/>
                  <a:satMod val="115000"/>
                </a:srgbClr>
              </a:gs>
              <a:gs pos="100000">
                <a:srgbClr val="FF97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6" name="Picture 5" descr="C:\Users\Beverly\Desktop\renn.  new\BruegelPortrait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3810000"/>
            <a:ext cx="1219200" cy="1435607"/>
          </a:xfrm>
          <a:prstGeom prst="round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7543800" y="5245100"/>
            <a:ext cx="1239838" cy="13700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Pieter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Bruegel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The Elder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1525-1569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Paintings of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peasant life </a:t>
            </a:r>
          </a:p>
        </p:txBody>
      </p:sp>
      <p:sp>
        <p:nvSpPr>
          <p:cNvPr id="69675" name="Rounded Rectangle 11"/>
          <p:cNvSpPr>
            <a:spLocks noChangeArrowheads="1"/>
          </p:cNvSpPr>
          <p:nvPr/>
        </p:nvSpPr>
        <p:spPr bwMode="auto">
          <a:xfrm>
            <a:off x="1752600" y="3733800"/>
            <a:ext cx="1379538" cy="304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7FF"/>
              </a:gs>
              <a:gs pos="50000">
                <a:srgbClr val="FFBFFF"/>
              </a:gs>
              <a:gs pos="100000">
                <a:srgbClr val="FFDFFF"/>
              </a:gs>
            </a:gsLst>
            <a:lin ang="135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8" name="Picture 47" descr="michelangelo.gif"/>
          <p:cNvPicPr>
            <a:picLocks noChangeAspect="1"/>
          </p:cNvPicPr>
          <p:nvPr/>
        </p:nvPicPr>
        <p:blipFill>
          <a:blip r:embed="rId15"/>
          <a:srcRect l="4000" t="4340" r="4000" b="3074"/>
          <a:stretch>
            <a:fillRect/>
          </a:stretch>
        </p:blipFill>
        <p:spPr>
          <a:xfrm>
            <a:off x="1828800" y="3810000"/>
            <a:ext cx="1219200" cy="1696278"/>
          </a:xfrm>
          <a:prstGeom prst="ellipse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752600" y="5613400"/>
            <a:ext cx="1398588" cy="1004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Michelangelo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1475-1564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Sistine Chapel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200" b="1" i="1">
                <a:solidFill>
                  <a:srgbClr val="000000"/>
                </a:solidFill>
                <a:latin typeface="Verdana" pitchFamily="34" charset="0"/>
              </a:rPr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35377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4"/>
          <p:cNvSpPr>
            <a:spLocks noChangeArrowheads="1"/>
          </p:cNvSpPr>
          <p:nvPr/>
        </p:nvSpPr>
        <p:spPr bwMode="auto">
          <a:xfrm>
            <a:off x="152400" y="0"/>
            <a:ext cx="8839200" cy="6858000"/>
          </a:xfrm>
          <a:prstGeom prst="rect">
            <a:avLst/>
          </a:prstGeom>
          <a:gradFill rotWithShape="1">
            <a:gsLst>
              <a:gs pos="0">
                <a:srgbClr val="3A5E00"/>
              </a:gs>
              <a:gs pos="50000">
                <a:srgbClr val="588900"/>
              </a:gs>
              <a:gs pos="100000">
                <a:srgbClr val="6AA400"/>
              </a:gs>
            </a:gsLst>
            <a:lin ang="135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30053" name="Rounded Rectangle 11"/>
          <p:cNvSpPr>
            <a:spLocks noChangeArrowheads="1"/>
          </p:cNvSpPr>
          <p:nvPr/>
        </p:nvSpPr>
        <p:spPr bwMode="auto">
          <a:xfrm>
            <a:off x="228600" y="1600200"/>
            <a:ext cx="1676400" cy="3505200"/>
          </a:xfrm>
          <a:prstGeom prst="roundRect">
            <a:avLst>
              <a:gd name="adj" fmla="val 16667"/>
            </a:avLst>
          </a:prstGeom>
          <a:solidFill>
            <a:srgbClr val="FFDE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0054" name="Rounded Rectangle 11"/>
          <p:cNvSpPr>
            <a:spLocks noChangeArrowheads="1"/>
          </p:cNvSpPr>
          <p:nvPr/>
        </p:nvSpPr>
        <p:spPr bwMode="auto">
          <a:xfrm>
            <a:off x="228600" y="76200"/>
            <a:ext cx="8618538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9" name="TextBox 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38481"/>
          <a:stretch>
            <a:fillRect/>
          </a:stretch>
        </p:blipFill>
        <p:spPr bwMode="auto">
          <a:xfrm>
            <a:off x="0" y="228600"/>
            <a:ext cx="8558213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6" name="Rounded Rectangle 11"/>
          <p:cNvSpPr>
            <a:spLocks noChangeArrowheads="1"/>
          </p:cNvSpPr>
          <p:nvPr/>
        </p:nvSpPr>
        <p:spPr bwMode="auto">
          <a:xfrm>
            <a:off x="1981200" y="1600200"/>
            <a:ext cx="1676400" cy="3505200"/>
          </a:xfrm>
          <a:prstGeom prst="roundRect">
            <a:avLst>
              <a:gd name="adj" fmla="val 16667"/>
            </a:avLst>
          </a:prstGeom>
          <a:solidFill>
            <a:srgbClr val="FFDE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0057" name="Rounded Rectangle 11"/>
          <p:cNvSpPr>
            <a:spLocks noChangeArrowheads="1"/>
          </p:cNvSpPr>
          <p:nvPr/>
        </p:nvSpPr>
        <p:spPr bwMode="auto">
          <a:xfrm>
            <a:off x="3733800" y="1600200"/>
            <a:ext cx="1676400" cy="3505200"/>
          </a:xfrm>
          <a:prstGeom prst="roundRect">
            <a:avLst>
              <a:gd name="adj" fmla="val 16667"/>
            </a:avLst>
          </a:prstGeom>
          <a:solidFill>
            <a:srgbClr val="FFDE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0058" name="Rounded Rectangle 11"/>
          <p:cNvSpPr>
            <a:spLocks noChangeArrowheads="1"/>
          </p:cNvSpPr>
          <p:nvPr/>
        </p:nvSpPr>
        <p:spPr bwMode="auto">
          <a:xfrm>
            <a:off x="5486400" y="1600200"/>
            <a:ext cx="1676400" cy="3505200"/>
          </a:xfrm>
          <a:prstGeom prst="roundRect">
            <a:avLst>
              <a:gd name="adj" fmla="val 16667"/>
            </a:avLst>
          </a:prstGeom>
          <a:solidFill>
            <a:srgbClr val="FFDE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0059" name="Rounded Rectangle 11"/>
          <p:cNvSpPr>
            <a:spLocks noChangeArrowheads="1"/>
          </p:cNvSpPr>
          <p:nvPr/>
        </p:nvSpPr>
        <p:spPr bwMode="auto">
          <a:xfrm>
            <a:off x="7239000" y="1600200"/>
            <a:ext cx="1676400" cy="3505200"/>
          </a:xfrm>
          <a:prstGeom prst="roundRect">
            <a:avLst>
              <a:gd name="adj" fmla="val 16667"/>
            </a:avLst>
          </a:prstGeom>
          <a:solidFill>
            <a:srgbClr val="FFDE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" name="Picture 13" descr="622px-Ghibert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828800"/>
            <a:ext cx="1500886" cy="1447800"/>
          </a:xfrm>
          <a:prstGeom prst="ellipse">
            <a:avLst/>
          </a:prstGeom>
        </p:spPr>
      </p:pic>
      <p:sp>
        <p:nvSpPr>
          <p:cNvPr id="130061" name="TextBox 57"/>
          <p:cNvSpPr txBox="1">
            <a:spLocks noChangeArrowheads="1"/>
          </p:cNvSpPr>
          <p:nvPr/>
        </p:nvSpPr>
        <p:spPr bwMode="auto">
          <a:xfrm>
            <a:off x="381000" y="3505200"/>
            <a:ext cx="16764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Lorenzo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Ghiberti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1378-1455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Doors of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Florence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Baptistery</a:t>
            </a:r>
          </a:p>
        </p:txBody>
      </p:sp>
      <p:sp>
        <p:nvSpPr>
          <p:cNvPr id="130062" name="TextBox 15"/>
          <p:cNvSpPr txBox="1">
            <a:spLocks noChangeArrowheads="1"/>
          </p:cNvSpPr>
          <p:nvPr/>
        </p:nvSpPr>
        <p:spPr bwMode="auto">
          <a:xfrm>
            <a:off x="5549900" y="3783013"/>
            <a:ext cx="16621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Michelangelo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1475-1564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Sistine Chapel,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b="1" i="1">
                <a:solidFill>
                  <a:srgbClr val="000000"/>
                </a:solidFill>
                <a:latin typeface="Verdana" pitchFamily="34" charset="0"/>
              </a:rPr>
              <a:t>David</a:t>
            </a:r>
          </a:p>
        </p:txBody>
      </p:sp>
      <p:pic>
        <p:nvPicPr>
          <p:cNvPr id="18" name="Picture 17" descr="cellini bust nnnnnnnnnnnnn.jpg"/>
          <p:cNvPicPr>
            <a:picLocks noChangeAspect="1"/>
          </p:cNvPicPr>
          <p:nvPr/>
        </p:nvPicPr>
        <p:blipFill>
          <a:blip r:embed="rId5"/>
          <a:srcRect t="10517" r="15789" b="15860"/>
          <a:stretch>
            <a:fillRect/>
          </a:stretch>
        </p:blipFill>
        <p:spPr>
          <a:xfrm>
            <a:off x="7391400" y="1676400"/>
            <a:ext cx="1447800" cy="1900238"/>
          </a:xfrm>
          <a:prstGeom prst="roundRect">
            <a:avLst/>
          </a:prstGeom>
        </p:spPr>
      </p:pic>
      <p:sp>
        <p:nvSpPr>
          <p:cNvPr id="130064" name="TextBox 57"/>
          <p:cNvSpPr txBox="1">
            <a:spLocks noChangeArrowheads="1"/>
          </p:cNvSpPr>
          <p:nvPr/>
        </p:nvSpPr>
        <p:spPr bwMode="auto">
          <a:xfrm>
            <a:off x="7391400" y="3581400"/>
            <a:ext cx="16764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Benvenuto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Cellini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1500-1571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000000"/>
                </a:solidFill>
                <a:latin typeface="Verdana" pitchFamily="34" charset="0"/>
              </a:rPr>
              <a:t>Perseus with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000000"/>
                </a:solidFill>
                <a:latin typeface="Verdana" pitchFamily="34" charset="0"/>
              </a:rPr>
              <a:t>the Head of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000000"/>
                </a:solidFill>
                <a:latin typeface="Verdana" pitchFamily="34" charset="0"/>
              </a:rPr>
              <a:t>Medusa</a:t>
            </a:r>
          </a:p>
        </p:txBody>
      </p:sp>
      <p:sp>
        <p:nvSpPr>
          <p:cNvPr id="130065" name="TextBox 57"/>
          <p:cNvSpPr txBox="1">
            <a:spLocks noChangeArrowheads="1"/>
          </p:cNvSpPr>
          <p:nvPr/>
        </p:nvSpPr>
        <p:spPr bwMode="auto">
          <a:xfrm>
            <a:off x="3886200" y="3721100"/>
            <a:ext cx="1676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Andrea del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Verrocchio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1435-1488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000000"/>
                </a:solidFill>
                <a:latin typeface="Verdana" pitchFamily="34" charset="0"/>
              </a:rPr>
              <a:t>Christ 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000000"/>
                </a:solidFill>
                <a:latin typeface="Verdana" pitchFamily="34" charset="0"/>
              </a:rPr>
              <a:t>St. Thomas</a:t>
            </a:r>
          </a:p>
        </p:txBody>
      </p:sp>
      <p:sp>
        <p:nvSpPr>
          <p:cNvPr id="130066" name="TextBox 57"/>
          <p:cNvSpPr txBox="1">
            <a:spLocks noChangeArrowheads="1"/>
          </p:cNvSpPr>
          <p:nvPr/>
        </p:nvSpPr>
        <p:spPr bwMode="auto">
          <a:xfrm>
            <a:off x="2133600" y="3962400"/>
            <a:ext cx="1676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Donatello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</a:rPr>
              <a:t>1386-1466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400" b="1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000000"/>
                </a:solidFill>
                <a:latin typeface="Verdana" pitchFamily="34" charset="0"/>
              </a:rPr>
              <a:t>  David,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>
                <a:solidFill>
                  <a:srgbClr val="000000"/>
                </a:solidFill>
                <a:latin typeface="Verdana" pitchFamily="34" charset="0"/>
              </a:rPr>
              <a:t> St. George</a:t>
            </a:r>
          </a:p>
        </p:txBody>
      </p:sp>
      <p:pic>
        <p:nvPicPr>
          <p:cNvPr id="22" name="Picture 21" descr="420px-Uffizi_Donatello.jpg"/>
          <p:cNvPicPr>
            <a:picLocks noChangeAspect="1"/>
          </p:cNvPicPr>
          <p:nvPr/>
        </p:nvPicPr>
        <p:blipFill>
          <a:blip r:embed="rId6"/>
          <a:srcRect l="30952" t="5555" r="30953" b="56667"/>
          <a:stretch>
            <a:fillRect/>
          </a:stretch>
        </p:blipFill>
        <p:spPr>
          <a:xfrm>
            <a:off x="2057400" y="1676400"/>
            <a:ext cx="1524000" cy="2159000"/>
          </a:xfrm>
          <a:prstGeom prst="roundRect">
            <a:avLst/>
          </a:prstGeom>
        </p:spPr>
      </p:pic>
      <p:pic>
        <p:nvPicPr>
          <p:cNvPr id="21" name="Picture 20" descr="429px-Verrocchio_Lorenzo_de_Medic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1676400"/>
            <a:ext cx="1523999" cy="2024895"/>
          </a:xfrm>
          <a:prstGeom prst="roundRect">
            <a:avLst/>
          </a:prstGeom>
        </p:spPr>
      </p:pic>
      <p:pic>
        <p:nvPicPr>
          <p:cNvPr id="23" name="Picture 22" descr="michelangelo.gif"/>
          <p:cNvPicPr>
            <a:picLocks noChangeAspect="1"/>
          </p:cNvPicPr>
          <p:nvPr/>
        </p:nvPicPr>
        <p:blipFill>
          <a:blip r:embed="rId8"/>
          <a:srcRect l="4000" t="4340" r="4000" b="3074"/>
          <a:stretch>
            <a:fillRect/>
          </a:stretch>
        </p:blipFill>
        <p:spPr>
          <a:xfrm>
            <a:off x="5562600" y="1676400"/>
            <a:ext cx="1478756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379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4"/>
          <p:cNvSpPr>
            <a:spLocks noChangeArrowheads="1"/>
          </p:cNvSpPr>
          <p:nvPr/>
        </p:nvSpPr>
        <p:spPr bwMode="auto">
          <a:xfrm>
            <a:off x="76200" y="0"/>
            <a:ext cx="8991600" cy="6858000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663300"/>
              </a:solidFill>
              <a:latin typeface="Verdana" pitchFamily="34" charset="0"/>
            </a:endParaRPr>
          </a:p>
        </p:txBody>
      </p:sp>
      <p:sp>
        <p:nvSpPr>
          <p:cNvPr id="151555" name="Rounded Rectangle 11"/>
          <p:cNvSpPr>
            <a:spLocks noChangeArrowheads="1"/>
          </p:cNvSpPr>
          <p:nvPr/>
        </p:nvSpPr>
        <p:spPr bwMode="auto">
          <a:xfrm>
            <a:off x="152400" y="1219200"/>
            <a:ext cx="2133600" cy="5486400"/>
          </a:xfrm>
          <a:prstGeom prst="roundRect">
            <a:avLst>
              <a:gd name="adj" fmla="val 16667"/>
            </a:avLst>
          </a:prstGeom>
          <a:solidFill>
            <a:srgbClr val="FFDE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663300"/>
              </a:solidFill>
              <a:latin typeface="Verdana" pitchFamily="34" charset="0"/>
            </a:endParaRPr>
          </a:p>
        </p:txBody>
      </p:sp>
      <p:sp>
        <p:nvSpPr>
          <p:cNvPr id="151557" name="TextBox 36"/>
          <p:cNvSpPr txBox="1">
            <a:spLocks noChangeArrowheads="1"/>
          </p:cNvSpPr>
          <p:nvPr/>
        </p:nvSpPr>
        <p:spPr bwMode="auto">
          <a:xfrm>
            <a:off x="4876800" y="4191000"/>
            <a:ext cx="1676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Andrea Palladio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1508-1580</a:t>
            </a:r>
          </a:p>
        </p:txBody>
      </p:sp>
      <p:sp>
        <p:nvSpPr>
          <p:cNvPr id="151559" name="Rounded Rectangle 11"/>
          <p:cNvSpPr>
            <a:spLocks noChangeArrowheads="1"/>
          </p:cNvSpPr>
          <p:nvPr/>
        </p:nvSpPr>
        <p:spPr bwMode="auto">
          <a:xfrm>
            <a:off x="228600" y="152400"/>
            <a:ext cx="8618538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3918A"/>
              </a:gs>
              <a:gs pos="50000">
                <a:srgbClr val="F5BDB9"/>
              </a:gs>
              <a:gs pos="100000">
                <a:srgbClr val="FADFDD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663300"/>
              </a:solidFill>
              <a:latin typeface="Verdana" pitchFamily="34" charset="0"/>
            </a:endParaRPr>
          </a:p>
        </p:txBody>
      </p:sp>
      <p:sp>
        <p:nvSpPr>
          <p:cNvPr id="151560" name="Rounded Rectangle 11"/>
          <p:cNvSpPr>
            <a:spLocks noChangeArrowheads="1"/>
          </p:cNvSpPr>
          <p:nvPr/>
        </p:nvSpPr>
        <p:spPr bwMode="auto">
          <a:xfrm>
            <a:off x="2362200" y="1219200"/>
            <a:ext cx="2133600" cy="5486400"/>
          </a:xfrm>
          <a:prstGeom prst="roundRect">
            <a:avLst>
              <a:gd name="adj" fmla="val 16667"/>
            </a:avLst>
          </a:prstGeom>
          <a:solidFill>
            <a:srgbClr val="FFDE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663300"/>
              </a:solidFill>
              <a:latin typeface="Verdana" pitchFamily="34" charset="0"/>
            </a:endParaRPr>
          </a:p>
        </p:txBody>
      </p:sp>
      <p:sp>
        <p:nvSpPr>
          <p:cNvPr id="151561" name="Rounded Rectangle 11"/>
          <p:cNvSpPr>
            <a:spLocks noChangeArrowheads="1"/>
          </p:cNvSpPr>
          <p:nvPr/>
        </p:nvSpPr>
        <p:spPr bwMode="auto">
          <a:xfrm>
            <a:off x="4572000" y="1219200"/>
            <a:ext cx="2133600" cy="5486400"/>
          </a:xfrm>
          <a:prstGeom prst="roundRect">
            <a:avLst>
              <a:gd name="adj" fmla="val 16667"/>
            </a:avLst>
          </a:prstGeom>
          <a:solidFill>
            <a:srgbClr val="FFDE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663300"/>
              </a:solidFill>
              <a:latin typeface="Verdana" pitchFamily="34" charset="0"/>
            </a:endParaRPr>
          </a:p>
        </p:txBody>
      </p:sp>
      <p:sp>
        <p:nvSpPr>
          <p:cNvPr id="151562" name="Rounded Rectangle 11"/>
          <p:cNvSpPr>
            <a:spLocks noChangeArrowheads="1"/>
          </p:cNvSpPr>
          <p:nvPr/>
        </p:nvSpPr>
        <p:spPr bwMode="auto">
          <a:xfrm>
            <a:off x="6781800" y="1219200"/>
            <a:ext cx="2133600" cy="5486400"/>
          </a:xfrm>
          <a:prstGeom prst="roundRect">
            <a:avLst>
              <a:gd name="adj" fmla="val 16667"/>
            </a:avLst>
          </a:prstGeom>
          <a:solidFill>
            <a:srgbClr val="FFDE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663300"/>
              </a:solidFill>
              <a:latin typeface="Verdana" pitchFamily="34" charset="0"/>
            </a:endParaRPr>
          </a:p>
        </p:txBody>
      </p:sp>
      <p:pic>
        <p:nvPicPr>
          <p:cNvPr id="55" name="Picture 54" descr="Pallad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371600"/>
            <a:ext cx="1905000" cy="2612571"/>
          </a:xfrm>
          <a:prstGeom prst="roundRect">
            <a:avLst/>
          </a:prstGeom>
        </p:spPr>
      </p:pic>
      <p:pic>
        <p:nvPicPr>
          <p:cNvPr id="56" name="TextBox 5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6" b="-14218"/>
          <a:stretch>
            <a:fillRect/>
          </a:stretch>
        </p:blipFill>
        <p:spPr bwMode="auto">
          <a:xfrm>
            <a:off x="969963" y="225425"/>
            <a:ext cx="7640637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622px-Ghibert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1524000"/>
            <a:ext cx="2053844" cy="1981200"/>
          </a:xfrm>
          <a:prstGeom prst="ellipse">
            <a:avLst/>
          </a:prstGeom>
        </p:spPr>
      </p:pic>
      <p:sp>
        <p:nvSpPr>
          <p:cNvPr id="151566" name="TextBox 57"/>
          <p:cNvSpPr txBox="1">
            <a:spLocks noChangeArrowheads="1"/>
          </p:cNvSpPr>
          <p:nvPr/>
        </p:nvSpPr>
        <p:spPr bwMode="auto">
          <a:xfrm>
            <a:off x="2743200" y="4038600"/>
            <a:ext cx="1676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Lorenzo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Ghiberti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1378-1455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6633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Doors of the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Baptistery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In Florence.</a:t>
            </a:r>
          </a:p>
        </p:txBody>
      </p:sp>
      <p:pic>
        <p:nvPicPr>
          <p:cNvPr id="59" name="Picture 3" descr="C:\Users\Beverly\Desktop\Renasissance\360px-Bunelleschi.jpg"/>
          <p:cNvPicPr>
            <a:picLocks noChangeAspect="1" noChangeArrowheads="1"/>
          </p:cNvPicPr>
          <p:nvPr/>
        </p:nvPicPr>
        <p:blipFill>
          <a:blip r:embed="rId6"/>
          <a:srcRect l="25556" t="6000" r="23333" b="67334"/>
          <a:stretch>
            <a:fillRect/>
          </a:stretch>
        </p:blipFill>
        <p:spPr bwMode="auto">
          <a:xfrm>
            <a:off x="304800" y="1371600"/>
            <a:ext cx="1905000" cy="2438400"/>
          </a:xfrm>
          <a:prstGeom prst="roundRect">
            <a:avLst/>
          </a:prstGeom>
          <a:noFill/>
        </p:spPr>
      </p:pic>
      <p:sp>
        <p:nvSpPr>
          <p:cNvPr id="151568" name="TextBox 59"/>
          <p:cNvSpPr txBox="1">
            <a:spLocks noChangeArrowheads="1"/>
          </p:cNvSpPr>
          <p:nvPr/>
        </p:nvSpPr>
        <p:spPr bwMode="auto">
          <a:xfrm>
            <a:off x="4800600" y="4038600"/>
            <a:ext cx="1676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Donato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Bramante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1444-1514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6633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St. Peter’s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Basilica,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Rome.</a:t>
            </a:r>
          </a:p>
        </p:txBody>
      </p:sp>
      <p:sp>
        <p:nvSpPr>
          <p:cNvPr id="151569" name="TextBox 60"/>
          <p:cNvSpPr txBox="1">
            <a:spLocks noChangeArrowheads="1"/>
          </p:cNvSpPr>
          <p:nvPr/>
        </p:nvSpPr>
        <p:spPr bwMode="auto">
          <a:xfrm>
            <a:off x="6934200" y="4114800"/>
            <a:ext cx="1676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Andrea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Palladio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1508-1580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6633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>
                <a:solidFill>
                  <a:srgbClr val="663300"/>
                </a:solidFill>
                <a:latin typeface="Verdana" pitchFamily="34" charset="0"/>
              </a:rPr>
              <a:t>The Four Books of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>
                <a:solidFill>
                  <a:srgbClr val="663300"/>
                </a:solidFill>
                <a:latin typeface="Verdana" pitchFamily="34" charset="0"/>
              </a:rPr>
              <a:t>Architecture,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1570.</a:t>
            </a:r>
          </a:p>
        </p:txBody>
      </p:sp>
      <p:sp>
        <p:nvSpPr>
          <p:cNvPr id="151570" name="TextBox 61"/>
          <p:cNvSpPr txBox="1">
            <a:spLocks noChangeArrowheads="1"/>
          </p:cNvSpPr>
          <p:nvPr/>
        </p:nvSpPr>
        <p:spPr bwMode="auto">
          <a:xfrm>
            <a:off x="304800" y="3962400"/>
            <a:ext cx="1828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Filippo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Brunelleschi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1377-1446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b="1">
              <a:solidFill>
                <a:srgbClr val="663300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Begins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construction on the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Duomo 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663300"/>
                </a:solidFill>
                <a:latin typeface="Verdana" pitchFamily="34" charset="0"/>
              </a:rPr>
              <a:t>Florence.</a:t>
            </a:r>
          </a:p>
        </p:txBody>
      </p:sp>
      <p:pic>
        <p:nvPicPr>
          <p:cNvPr id="63" name="Picture 3" descr="C:\Users\Beverly\Desktop\Renasissance\438px-Donato_Bramant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1371600"/>
            <a:ext cx="1813560" cy="259080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1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812</Words>
  <Application>Microsoft Office PowerPoint</Application>
  <PresentationFormat>On-screen Show (4:3)</PresentationFormat>
  <Paragraphs>560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Hoja de cálculo de Microsoft Excel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Darrell Duncan</dc:creator>
  <cp:lastModifiedBy>Darrell Duncan</cp:lastModifiedBy>
  <cp:revision>1</cp:revision>
  <dcterms:created xsi:type="dcterms:W3CDTF">2014-10-08T04:37:09Z</dcterms:created>
  <dcterms:modified xsi:type="dcterms:W3CDTF">2014-10-08T04:45:27Z</dcterms:modified>
</cp:coreProperties>
</file>